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Lst>
  <p:sldSz cx="30279975" cy="42808525"/>
  <p:notesSz cx="9926638" cy="14355763"/>
  <p:defaultText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2DE"/>
    <a:srgbClr val="B3E22E"/>
    <a:srgbClr val="D8EBF4"/>
    <a:srgbClr val="C5E961"/>
    <a:srgbClr val="F2FADA"/>
    <a:srgbClr val="E8F3F8"/>
    <a:srgbClr val="DEEEF6"/>
    <a:srgbClr val="314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93" autoAdjust="0"/>
    <p:restoredTop sz="94607" autoAdjust="0"/>
  </p:normalViewPr>
  <p:slideViewPr>
    <p:cSldViewPr>
      <p:cViewPr>
        <p:scale>
          <a:sx n="25" d="100"/>
          <a:sy n="25" d="100"/>
        </p:scale>
        <p:origin x="152" y="-3048"/>
      </p:cViewPr>
      <p:guideLst>
        <p:guide orient="horz" pos="13483"/>
        <p:guide pos="953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sion mit Raster und Hilfslinien">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200" y="1060282"/>
            <a:ext cx="6368400" cy="3319124"/>
          </a:xfrm>
          <a:prstGeom prst="rect">
            <a:avLst/>
          </a:prstGeom>
        </p:spPr>
      </p:pic>
      <p:sp>
        <p:nvSpPr>
          <p:cNvPr id="60" name="Rechteck 59"/>
          <p:cNvSpPr/>
          <p:nvPr userDrawn="1"/>
        </p:nvSpPr>
        <p:spPr>
          <a:xfrm>
            <a:off x="-1265" y="15643623"/>
            <a:ext cx="30281240" cy="20872978"/>
          </a:xfrm>
          <a:prstGeom prst="rect">
            <a:avLst/>
          </a:prstGeom>
          <a:solidFill>
            <a:srgbClr val="DE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p:cNvSpPr/>
          <p:nvPr userDrawn="1"/>
        </p:nvSpPr>
        <p:spPr>
          <a:xfrm>
            <a:off x="3884015" y="38066748"/>
            <a:ext cx="3119068" cy="422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8" name="Gerade Verbindung 17"/>
          <p:cNvCxnSpPr/>
          <p:nvPr userDrawn="1"/>
        </p:nvCxnSpPr>
        <p:spPr>
          <a:xfrm>
            <a:off x="3831900" y="16038000"/>
            <a:ext cx="0" cy="2737950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28656000" y="593950"/>
            <a:ext cx="0" cy="428447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a:xfrm>
            <a:off x="-609999" y="5346000"/>
            <a:ext cx="311977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a:xfrm>
            <a:off x="-576024" y="34581726"/>
            <a:ext cx="311977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Rechteck 35"/>
          <p:cNvSpPr/>
          <p:nvPr userDrawn="1"/>
        </p:nvSpPr>
        <p:spPr>
          <a:xfrm>
            <a:off x="19944375" y="38070000"/>
            <a:ext cx="7379625" cy="422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dirty="0">
                <a:solidFill>
                  <a:srgbClr val="8AC2DE"/>
                </a:solidFill>
              </a:rPr>
              <a:t>Autoren</a:t>
            </a:r>
          </a:p>
        </p:txBody>
      </p:sp>
      <p:sp>
        <p:nvSpPr>
          <p:cNvPr id="38" name="Rechteck 37"/>
          <p:cNvSpPr/>
          <p:nvPr userDrawn="1"/>
        </p:nvSpPr>
        <p:spPr>
          <a:xfrm>
            <a:off x="19871999" y="1541400"/>
            <a:ext cx="7436421" cy="23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userDrawn="1"/>
        </p:nvSpPr>
        <p:spPr>
          <a:xfrm>
            <a:off x="23893091" y="1051574"/>
            <a:ext cx="4784400" cy="3358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 Verbindung 23"/>
          <p:cNvCxnSpPr/>
          <p:nvPr userDrawn="1"/>
        </p:nvCxnSpPr>
        <p:spPr>
          <a:xfrm>
            <a:off x="-475866" y="4388400"/>
            <a:ext cx="311977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flipH="1">
            <a:off x="-744132" y="10696354"/>
            <a:ext cx="31331865"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Rechteck 58"/>
          <p:cNvSpPr/>
          <p:nvPr userDrawn="1"/>
        </p:nvSpPr>
        <p:spPr>
          <a:xfrm>
            <a:off x="-27684" y="5354708"/>
            <a:ext cx="23920417" cy="106832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userDrawn="1"/>
        </p:nvSpPr>
        <p:spPr>
          <a:xfrm>
            <a:off x="19944375" y="38078368"/>
            <a:ext cx="7379625" cy="1069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dirty="0"/>
              <a:t>Ihr Logo</a:t>
            </a:r>
          </a:p>
        </p:txBody>
      </p:sp>
      <p:sp>
        <p:nvSpPr>
          <p:cNvPr id="69" name="Rechteck 68"/>
          <p:cNvSpPr/>
          <p:nvPr userDrawn="1"/>
        </p:nvSpPr>
        <p:spPr>
          <a:xfrm>
            <a:off x="7435943" y="38077213"/>
            <a:ext cx="6551915" cy="422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 Verbindung 27"/>
          <p:cNvCxnSpPr/>
          <p:nvPr userDrawn="1"/>
        </p:nvCxnSpPr>
        <p:spPr>
          <a:xfrm>
            <a:off x="-360000" y="38070000"/>
            <a:ext cx="31197731"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Rechteck 72"/>
          <p:cNvSpPr/>
          <p:nvPr userDrawn="1"/>
        </p:nvSpPr>
        <p:spPr>
          <a:xfrm>
            <a:off x="19871999" y="5346000"/>
            <a:ext cx="10407975" cy="5341646"/>
          </a:xfrm>
          <a:prstGeom prst="rect">
            <a:avLst/>
          </a:prstGeom>
          <a:solidFill>
            <a:srgbClr val="F2FAD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7" name="Gerade Verbindung 26"/>
          <p:cNvCxnSpPr/>
          <p:nvPr userDrawn="1"/>
        </p:nvCxnSpPr>
        <p:spPr>
          <a:xfrm>
            <a:off x="-878265" y="42296400"/>
            <a:ext cx="31197731"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hteck 52"/>
          <p:cNvSpPr/>
          <p:nvPr userDrawn="1"/>
        </p:nvSpPr>
        <p:spPr>
          <a:xfrm>
            <a:off x="23854937" y="5354708"/>
            <a:ext cx="6425037" cy="53416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userDrawn="1"/>
        </p:nvSpPr>
        <p:spPr>
          <a:xfrm>
            <a:off x="19871999" y="10747078"/>
            <a:ext cx="8013404" cy="5341646"/>
          </a:xfrm>
          <a:prstGeom prst="rect">
            <a:avLst/>
          </a:prstGeom>
          <a:solidFill>
            <a:srgbClr val="E8F3F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p:cNvSpPr/>
          <p:nvPr userDrawn="1"/>
        </p:nvSpPr>
        <p:spPr>
          <a:xfrm>
            <a:off x="23854937" y="10696354"/>
            <a:ext cx="6425038" cy="5341646"/>
          </a:xfrm>
          <a:prstGeom prst="rect">
            <a:avLst/>
          </a:prstGeom>
          <a:solidFill>
            <a:srgbClr val="D8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25"/>
          <p:cNvCxnSpPr/>
          <p:nvPr userDrawn="1"/>
        </p:nvCxnSpPr>
        <p:spPr>
          <a:xfrm>
            <a:off x="-744132" y="16038000"/>
            <a:ext cx="311977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a:xfrm>
            <a:off x="23868000" y="-261762"/>
            <a:ext cx="0" cy="175741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a:xfrm>
            <a:off x="19872000" y="809974"/>
            <a:ext cx="0" cy="16502426"/>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Textfeld 71"/>
          <p:cNvSpPr txBox="1"/>
          <p:nvPr userDrawn="1"/>
        </p:nvSpPr>
        <p:spPr>
          <a:xfrm>
            <a:off x="23892734" y="7171102"/>
            <a:ext cx="5545108" cy="1354217"/>
          </a:xfrm>
          <a:prstGeom prst="rect">
            <a:avLst/>
          </a:prstGeom>
          <a:noFill/>
        </p:spPr>
        <p:txBody>
          <a:bodyPr wrap="none" rtlCol="0">
            <a:spAutoFit/>
          </a:bodyPr>
          <a:lstStyle/>
          <a:p>
            <a:r>
              <a:rPr lang="de-DE" dirty="0">
                <a:solidFill>
                  <a:schemeClr val="bg1"/>
                </a:solidFill>
              </a:rPr>
              <a:t> Abbildung 2</a:t>
            </a:r>
          </a:p>
        </p:txBody>
      </p:sp>
      <p:sp>
        <p:nvSpPr>
          <p:cNvPr id="76" name="Textfeld 75"/>
          <p:cNvSpPr txBox="1"/>
          <p:nvPr userDrawn="1"/>
        </p:nvSpPr>
        <p:spPr>
          <a:xfrm>
            <a:off x="23854937" y="12690068"/>
            <a:ext cx="5614642" cy="1354217"/>
          </a:xfrm>
          <a:prstGeom prst="rect">
            <a:avLst/>
          </a:prstGeom>
          <a:noFill/>
        </p:spPr>
        <p:txBody>
          <a:bodyPr wrap="square" rtlCol="0">
            <a:spAutoFit/>
          </a:bodyPr>
          <a:lstStyle/>
          <a:p>
            <a:r>
              <a:rPr lang="de-DE" dirty="0">
                <a:solidFill>
                  <a:schemeClr val="bg1"/>
                </a:solidFill>
              </a:rPr>
              <a:t> Abbildung 3</a:t>
            </a:r>
          </a:p>
        </p:txBody>
      </p:sp>
      <p:sp>
        <p:nvSpPr>
          <p:cNvPr id="77" name="Textfeld 76"/>
          <p:cNvSpPr txBox="1"/>
          <p:nvPr userDrawn="1"/>
        </p:nvSpPr>
        <p:spPr>
          <a:xfrm>
            <a:off x="6677100" y="10010537"/>
            <a:ext cx="5307863" cy="1354217"/>
          </a:xfrm>
          <a:prstGeom prst="rect">
            <a:avLst/>
          </a:prstGeom>
          <a:noFill/>
        </p:spPr>
        <p:txBody>
          <a:bodyPr wrap="none" rtlCol="0">
            <a:spAutoFit/>
          </a:bodyPr>
          <a:lstStyle/>
          <a:p>
            <a:r>
              <a:rPr lang="de-DE" dirty="0">
                <a:solidFill>
                  <a:schemeClr val="bg1"/>
                </a:solidFill>
              </a:rPr>
              <a:t>Abbildung 1</a:t>
            </a:r>
          </a:p>
        </p:txBody>
      </p:sp>
      <p:sp>
        <p:nvSpPr>
          <p:cNvPr id="78" name="Textfeld 77"/>
          <p:cNvSpPr txBox="1"/>
          <p:nvPr userDrawn="1"/>
        </p:nvSpPr>
        <p:spPr>
          <a:xfrm>
            <a:off x="20540586" y="9052106"/>
            <a:ext cx="6121672" cy="707886"/>
          </a:xfrm>
          <a:prstGeom prst="rect">
            <a:avLst/>
          </a:prstGeom>
          <a:noFill/>
        </p:spPr>
        <p:txBody>
          <a:bodyPr wrap="square" rtlCol="0">
            <a:spAutoFit/>
          </a:bodyPr>
          <a:lstStyle/>
          <a:p>
            <a:r>
              <a:rPr lang="de-DE" sz="4000" dirty="0">
                <a:solidFill>
                  <a:srgbClr val="B3E22E"/>
                </a:solidFill>
              </a:rPr>
              <a:t>Option: Breite Abbildung 2</a:t>
            </a:r>
          </a:p>
        </p:txBody>
      </p:sp>
      <p:sp>
        <p:nvSpPr>
          <p:cNvPr id="79" name="Textfeld 78"/>
          <p:cNvSpPr txBox="1"/>
          <p:nvPr userDrawn="1"/>
        </p:nvSpPr>
        <p:spPr>
          <a:xfrm>
            <a:off x="20540585" y="14563502"/>
            <a:ext cx="6710685" cy="707886"/>
          </a:xfrm>
          <a:prstGeom prst="rect">
            <a:avLst/>
          </a:prstGeom>
          <a:noFill/>
        </p:spPr>
        <p:txBody>
          <a:bodyPr wrap="square" rtlCol="0">
            <a:spAutoFit/>
          </a:bodyPr>
          <a:lstStyle/>
          <a:p>
            <a:r>
              <a:rPr lang="de-DE" sz="4000" dirty="0">
                <a:solidFill>
                  <a:srgbClr val="8AC2DE"/>
                </a:solidFill>
              </a:rPr>
              <a:t>Option: Breite Abbildung 2</a:t>
            </a:r>
          </a:p>
        </p:txBody>
      </p:sp>
      <p:cxnSp>
        <p:nvCxnSpPr>
          <p:cNvPr id="87" name="Gerade Verbindung 86"/>
          <p:cNvCxnSpPr/>
          <p:nvPr userDrawn="1"/>
        </p:nvCxnSpPr>
        <p:spPr>
          <a:xfrm>
            <a:off x="-341733" y="16787971"/>
            <a:ext cx="311977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a:xfrm>
            <a:off x="-432008" y="20684182"/>
            <a:ext cx="311977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userDrawn="1"/>
        </p:nvCxnSpPr>
        <p:spPr>
          <a:xfrm>
            <a:off x="-341733" y="19678036"/>
            <a:ext cx="311977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userDrawn="1"/>
        </p:nvCxnSpPr>
        <p:spPr>
          <a:xfrm>
            <a:off x="-557757" y="22910144"/>
            <a:ext cx="311977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userDrawn="1"/>
        </p:nvCxnSpPr>
        <p:spPr>
          <a:xfrm>
            <a:off x="-504016" y="23788655"/>
            <a:ext cx="31197731"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a:off x="27324000" y="16787971"/>
            <a:ext cx="0" cy="271083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Textfeld 3"/>
          <p:cNvSpPr txBox="1"/>
          <p:nvPr userDrawn="1"/>
        </p:nvSpPr>
        <p:spPr>
          <a:xfrm>
            <a:off x="3909985" y="38612968"/>
            <a:ext cx="8074977" cy="2616101"/>
          </a:xfrm>
          <a:prstGeom prst="rect">
            <a:avLst/>
          </a:prstGeom>
          <a:noFill/>
        </p:spPr>
        <p:txBody>
          <a:bodyPr wrap="square" rtlCol="0">
            <a:spAutoFit/>
          </a:bodyPr>
          <a:lstStyle/>
          <a:p>
            <a:r>
              <a:rPr lang="de-DE" dirty="0">
                <a:solidFill>
                  <a:srgbClr val="8AC2DE"/>
                </a:solidFill>
              </a:rPr>
              <a:t>Zweispaltiger</a:t>
            </a:r>
            <a:r>
              <a:rPr lang="de-DE" baseline="0" dirty="0">
                <a:solidFill>
                  <a:srgbClr val="8AC2DE"/>
                </a:solidFill>
              </a:rPr>
              <a:t> Projektsteckbrief</a:t>
            </a:r>
            <a:endParaRPr lang="de-DE" dirty="0">
              <a:solidFill>
                <a:srgbClr val="8AC2DE"/>
              </a:solidFill>
            </a:endParaRPr>
          </a:p>
        </p:txBody>
      </p:sp>
      <p:pic>
        <p:nvPicPr>
          <p:cNvPr id="5" name="Grafik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68" y="35474400"/>
            <a:ext cx="30329734" cy="2087892"/>
          </a:xfrm>
          <a:prstGeom prst="rect">
            <a:avLst/>
          </a:prstGeom>
        </p:spPr>
      </p:pic>
      <p:sp>
        <p:nvSpPr>
          <p:cNvPr id="2" name="Textfeld 1"/>
          <p:cNvSpPr txBox="1"/>
          <p:nvPr userDrawn="1"/>
        </p:nvSpPr>
        <p:spPr>
          <a:xfrm>
            <a:off x="3793839" y="36185741"/>
            <a:ext cx="6177973" cy="661720"/>
          </a:xfrm>
          <a:prstGeom prst="rect">
            <a:avLst/>
          </a:prstGeom>
          <a:noFill/>
        </p:spPr>
        <p:txBody>
          <a:bodyPr wrap="none" rtlCol="0">
            <a:spAutoFit/>
          </a:bodyPr>
          <a:lstStyle/>
          <a:p>
            <a:r>
              <a:rPr lang="de-DE" sz="3700" dirty="0">
                <a:solidFill>
                  <a:schemeClr val="bg1"/>
                </a:solidFill>
              </a:rPr>
              <a:t>www.energiewendebauen.de </a:t>
            </a:r>
          </a:p>
        </p:txBody>
      </p:sp>
      <p:pic>
        <p:nvPicPr>
          <p:cNvPr id="7" name="Grafik 6" descr="Ein Bild, das Text enthält.&#10;&#10;Automatisch generierte Beschreibung">
            <a:extLst>
              <a:ext uri="{FF2B5EF4-FFF2-40B4-BE49-F238E27FC236}">
                <a16:creationId xmlns:a16="http://schemas.microsoft.com/office/drawing/2014/main" id="{E6DB1AB9-0B68-4493-9BD6-2ED386B0CE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221" b="7001"/>
          <a:stretch/>
        </p:blipFill>
        <p:spPr>
          <a:xfrm>
            <a:off x="23955547" y="203804"/>
            <a:ext cx="4784396" cy="4175377"/>
          </a:xfrm>
          <a:prstGeom prst="rect">
            <a:avLst/>
          </a:prstGeom>
        </p:spPr>
      </p:pic>
    </p:spTree>
    <p:extLst>
      <p:ext uri="{BB962C8B-B14F-4D97-AF65-F5344CB8AC3E}">
        <p14:creationId xmlns:p14="http://schemas.microsoft.com/office/powerpoint/2010/main" val="210032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sion ohne Raster - für Druck">
    <p:spTree>
      <p:nvGrpSpPr>
        <p:cNvPr id="1" name=""/>
        <p:cNvGrpSpPr/>
        <p:nvPr/>
      </p:nvGrpSpPr>
      <p:grpSpPr>
        <a:xfrm>
          <a:off x="0" y="0"/>
          <a:ext cx="0" cy="0"/>
          <a:chOff x="0" y="0"/>
          <a:chExt cx="0" cy="0"/>
        </a:xfrm>
      </p:grpSpPr>
      <p:sp>
        <p:nvSpPr>
          <p:cNvPr id="5" name="Rechteck 4"/>
          <p:cNvSpPr/>
          <p:nvPr userDrawn="1"/>
        </p:nvSpPr>
        <p:spPr>
          <a:xfrm>
            <a:off x="-1265" y="15643623"/>
            <a:ext cx="30281240" cy="20872978"/>
          </a:xfrm>
          <a:prstGeom prst="rect">
            <a:avLst/>
          </a:prstGeom>
          <a:solidFill>
            <a:srgbClr val="DE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8" y="35474400"/>
            <a:ext cx="30329734" cy="2087892"/>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9200" y="1060282"/>
            <a:ext cx="6368400" cy="3319124"/>
          </a:xfrm>
          <a:prstGeom prst="rect">
            <a:avLst/>
          </a:prstGeom>
        </p:spPr>
      </p:pic>
      <p:sp>
        <p:nvSpPr>
          <p:cNvPr id="9" name="Textfeld 8"/>
          <p:cNvSpPr txBox="1"/>
          <p:nvPr userDrawn="1"/>
        </p:nvSpPr>
        <p:spPr>
          <a:xfrm>
            <a:off x="3793839" y="36185741"/>
            <a:ext cx="5976829" cy="661720"/>
          </a:xfrm>
          <a:prstGeom prst="rect">
            <a:avLst/>
          </a:prstGeom>
          <a:noFill/>
        </p:spPr>
        <p:txBody>
          <a:bodyPr wrap="none" rtlCol="0">
            <a:spAutoFit/>
          </a:bodyPr>
          <a:lstStyle/>
          <a:p>
            <a:r>
              <a:rPr lang="de-DE" sz="3700" dirty="0">
                <a:solidFill>
                  <a:schemeClr val="bg1"/>
                </a:solidFill>
              </a:rPr>
              <a:t>www.energiewendebauen.de </a:t>
            </a:r>
          </a:p>
        </p:txBody>
      </p:sp>
      <p:pic>
        <p:nvPicPr>
          <p:cNvPr id="10" name="Grafik 9" descr="Ein Bild, das Text enthält.&#10;&#10;Automatisch generierte Beschreibung">
            <a:extLst>
              <a:ext uri="{FF2B5EF4-FFF2-40B4-BE49-F238E27FC236}">
                <a16:creationId xmlns:a16="http://schemas.microsoft.com/office/drawing/2014/main" id="{A8D9DA18-6EA4-4E19-9BFA-C634D0DF15B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221" b="7001"/>
          <a:stretch/>
        </p:blipFill>
        <p:spPr>
          <a:xfrm>
            <a:off x="23955547" y="203804"/>
            <a:ext cx="4784396" cy="4175377"/>
          </a:xfrm>
          <a:prstGeom prst="rect">
            <a:avLst/>
          </a:prstGeom>
        </p:spPr>
      </p:pic>
    </p:spTree>
    <p:extLst>
      <p:ext uri="{BB962C8B-B14F-4D97-AF65-F5344CB8AC3E}">
        <p14:creationId xmlns:p14="http://schemas.microsoft.com/office/powerpoint/2010/main" val="2299121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058946"/>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4173160" rtl="0" eaLnBrk="1" latinLnBrk="0" hangingPunct="1">
        <a:spcBef>
          <a:spcPct val="0"/>
        </a:spcBef>
        <a:buNone/>
        <a:defRPr sz="20100" kern="1200">
          <a:solidFill>
            <a:schemeClr val="tx1"/>
          </a:solidFill>
          <a:latin typeface="+mj-lt"/>
          <a:ea typeface="+mj-ea"/>
          <a:cs typeface="+mj-cs"/>
        </a:defRPr>
      </a:lvl1pPr>
    </p:titleStyle>
    <p:bodyStyle>
      <a:lvl1pPr marL="1564937" indent="-1564937" algn="l" defTabSz="4173160"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0682" indent="-1304111" algn="l" defTabSz="4173160"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6446" indent="-1043286" algn="l" defTabSz="4173160"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3017"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89606"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76177"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62748"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49337"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35908" indent="-1043286" algn="l" defTabSz="4173160"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de-DE"/>
      </a:defPPr>
      <a:lvl1pPr marL="0" algn="l" defTabSz="4173160" rtl="0" eaLnBrk="1" latinLnBrk="0" hangingPunct="1">
        <a:defRPr sz="8200" kern="1200">
          <a:solidFill>
            <a:schemeClr val="tx1"/>
          </a:solidFill>
          <a:latin typeface="+mn-lt"/>
          <a:ea typeface="+mn-ea"/>
          <a:cs typeface="+mn-cs"/>
        </a:defRPr>
      </a:lvl1pPr>
      <a:lvl2pPr marL="2086571" algn="l" defTabSz="4173160" rtl="0" eaLnBrk="1" latinLnBrk="0" hangingPunct="1">
        <a:defRPr sz="8200" kern="1200">
          <a:solidFill>
            <a:schemeClr val="tx1"/>
          </a:solidFill>
          <a:latin typeface="+mn-lt"/>
          <a:ea typeface="+mn-ea"/>
          <a:cs typeface="+mn-cs"/>
        </a:defRPr>
      </a:lvl2pPr>
      <a:lvl3pPr marL="4173160" algn="l" defTabSz="4173160" rtl="0" eaLnBrk="1" latinLnBrk="0" hangingPunct="1">
        <a:defRPr sz="8200" kern="1200">
          <a:solidFill>
            <a:schemeClr val="tx1"/>
          </a:solidFill>
          <a:latin typeface="+mn-lt"/>
          <a:ea typeface="+mn-ea"/>
          <a:cs typeface="+mn-cs"/>
        </a:defRPr>
      </a:lvl3pPr>
      <a:lvl4pPr marL="6259731" algn="l" defTabSz="4173160" rtl="0" eaLnBrk="1" latinLnBrk="0" hangingPunct="1">
        <a:defRPr sz="8200" kern="1200">
          <a:solidFill>
            <a:schemeClr val="tx1"/>
          </a:solidFill>
          <a:latin typeface="+mn-lt"/>
          <a:ea typeface="+mn-ea"/>
          <a:cs typeface="+mn-cs"/>
        </a:defRPr>
      </a:lvl4pPr>
      <a:lvl5pPr marL="8346307" algn="l" defTabSz="4173160" rtl="0" eaLnBrk="1" latinLnBrk="0" hangingPunct="1">
        <a:defRPr sz="8200" kern="1200">
          <a:solidFill>
            <a:schemeClr val="tx1"/>
          </a:solidFill>
          <a:latin typeface="+mn-lt"/>
          <a:ea typeface="+mn-ea"/>
          <a:cs typeface="+mn-cs"/>
        </a:defRPr>
      </a:lvl5pPr>
      <a:lvl6pPr marL="10432892" algn="l" defTabSz="4173160" rtl="0" eaLnBrk="1" latinLnBrk="0" hangingPunct="1">
        <a:defRPr sz="8200" kern="1200">
          <a:solidFill>
            <a:schemeClr val="tx1"/>
          </a:solidFill>
          <a:latin typeface="+mn-lt"/>
          <a:ea typeface="+mn-ea"/>
          <a:cs typeface="+mn-cs"/>
        </a:defRPr>
      </a:lvl6pPr>
      <a:lvl7pPr marL="12519463" algn="l" defTabSz="4173160" rtl="0" eaLnBrk="1" latinLnBrk="0" hangingPunct="1">
        <a:defRPr sz="8200" kern="1200">
          <a:solidFill>
            <a:schemeClr val="tx1"/>
          </a:solidFill>
          <a:latin typeface="+mn-lt"/>
          <a:ea typeface="+mn-ea"/>
          <a:cs typeface="+mn-cs"/>
        </a:defRPr>
      </a:lvl7pPr>
      <a:lvl8pPr marL="14606038" algn="l" defTabSz="4173160" rtl="0" eaLnBrk="1" latinLnBrk="0" hangingPunct="1">
        <a:defRPr sz="8200" kern="1200">
          <a:solidFill>
            <a:schemeClr val="tx1"/>
          </a:solidFill>
          <a:latin typeface="+mn-lt"/>
          <a:ea typeface="+mn-ea"/>
          <a:cs typeface="+mn-cs"/>
        </a:defRPr>
      </a:lvl8pPr>
      <a:lvl9pPr marL="16692623" algn="l" defTabSz="417316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826865" y="16787971"/>
            <a:ext cx="23424406" cy="3062954"/>
          </a:xfrm>
          <a:prstGeom prst="rect">
            <a:avLst/>
          </a:prstGeom>
          <a:noFill/>
        </p:spPr>
        <p:txBody>
          <a:bodyPr wrap="square" lIns="0" tIns="0" rIns="0" bIns="0" rtlCol="0">
            <a:spAutoFit/>
          </a:bodyPr>
          <a:lstStyle/>
          <a:p>
            <a:pPr>
              <a:lnSpc>
                <a:spcPts val="12200"/>
              </a:lnSpc>
            </a:pPr>
            <a:r>
              <a:rPr lang="de-DE" sz="10000" dirty="0">
                <a:solidFill>
                  <a:srgbClr val="31454E"/>
                </a:solidFill>
              </a:rPr>
              <a:t>Hier eine Überschrift, in</a:t>
            </a:r>
            <a:r>
              <a:rPr lang="de-DE" sz="10000" baseline="0" dirty="0">
                <a:solidFill>
                  <a:srgbClr val="31454E"/>
                </a:solidFill>
              </a:rPr>
              <a:t> Calibri 100pt, der Zeilenabstand beträgt 122pt, </a:t>
            </a:r>
            <a:r>
              <a:rPr lang="de-DE" sz="10000" dirty="0">
                <a:solidFill>
                  <a:srgbClr val="31454E"/>
                </a:solidFill>
              </a:rPr>
              <a:t>das passt gut</a:t>
            </a:r>
          </a:p>
        </p:txBody>
      </p:sp>
      <p:sp>
        <p:nvSpPr>
          <p:cNvPr id="6" name="Textfeld 5"/>
          <p:cNvSpPr txBox="1"/>
          <p:nvPr/>
        </p:nvSpPr>
        <p:spPr>
          <a:xfrm>
            <a:off x="3889373" y="20684182"/>
            <a:ext cx="23419048" cy="2337371"/>
          </a:xfrm>
          <a:prstGeom prst="rect">
            <a:avLst/>
          </a:prstGeom>
          <a:noFill/>
        </p:spPr>
        <p:txBody>
          <a:bodyPr wrap="square" lIns="0" tIns="0" rIns="0" bIns="0" rtlCol="0">
            <a:spAutoFit/>
          </a:bodyPr>
          <a:lstStyle/>
          <a:p>
            <a:pPr>
              <a:lnSpc>
                <a:spcPts val="4600"/>
              </a:lnSpc>
            </a:pPr>
            <a:r>
              <a:rPr lang="de-DE" sz="3700" dirty="0">
                <a:solidFill>
                  <a:srgbClr val="31454E"/>
                </a:solidFill>
              </a:rPr>
              <a:t>Und hier kommt eine Summary, in Calibri 37pt, der Zeilenabstand</a:t>
            </a:r>
            <a:r>
              <a:rPr lang="de-DE" sz="3700" baseline="0" dirty="0">
                <a:solidFill>
                  <a:srgbClr val="31454E"/>
                </a:solidFill>
              </a:rPr>
              <a:t> beträgt 46 </a:t>
            </a:r>
            <a:r>
              <a:rPr lang="de-DE" sz="3700" baseline="0" dirty="0" err="1">
                <a:solidFill>
                  <a:srgbClr val="31454E"/>
                </a:solidFill>
              </a:rPr>
              <a:t>pt</a:t>
            </a:r>
            <a:r>
              <a:rPr lang="de-DE" sz="3700" baseline="0" dirty="0">
                <a:solidFill>
                  <a:srgbClr val="31454E"/>
                </a:solidFill>
              </a:rPr>
              <a:t>. Das liest sich gut. Die Berechnung der Lebenszykluskosten für Gebäude oder Anlagentechnik kann helfen, eine wirtschaftliche Balance zwischen anfänglichen Bau- und späteren Nutzungskosten zu finden. Die Methode ist gerade für die frühen Planungsphasen interessant, in denen sich viele Entscheidungen deutlich auf den Energieverbrauch und die weiteren Nutzungskosten auswirken.</a:t>
            </a:r>
            <a:endParaRPr lang="de-DE" sz="3700" dirty="0">
              <a:solidFill>
                <a:srgbClr val="31454E"/>
              </a:solidFill>
            </a:endParaRPr>
          </a:p>
        </p:txBody>
      </p:sp>
      <p:sp>
        <p:nvSpPr>
          <p:cNvPr id="7" name="Textfeld 6"/>
          <p:cNvSpPr txBox="1"/>
          <p:nvPr/>
        </p:nvSpPr>
        <p:spPr>
          <a:xfrm>
            <a:off x="3890291" y="23788655"/>
            <a:ext cx="23419048" cy="11225119"/>
          </a:xfrm>
          <a:prstGeom prst="rect">
            <a:avLst/>
          </a:prstGeom>
          <a:noFill/>
        </p:spPr>
        <p:txBody>
          <a:bodyPr wrap="square" lIns="0" tIns="0" rIns="0" bIns="0" numCol="3" spcCol="612000" rtlCol="0">
            <a:noAutofit/>
          </a:bodyPr>
          <a:lstStyle/>
          <a:p>
            <a:pPr>
              <a:lnSpc>
                <a:spcPts val="3400"/>
              </a:lnSpc>
            </a:pPr>
            <a:r>
              <a:rPr lang="de-DE" sz="2800" dirty="0">
                <a:solidFill>
                  <a:srgbClr val="31454E"/>
                </a:solidFill>
              </a:rPr>
              <a:t>Und hier kommt der eigentliche Text, in Calibri 28pt, der Zeilenabstand</a:t>
            </a:r>
            <a:r>
              <a:rPr lang="de-DE" sz="2800" baseline="0" dirty="0">
                <a:solidFill>
                  <a:srgbClr val="31454E"/>
                </a:solidFill>
              </a:rPr>
              <a:t> beträgt 34pt. Das liest sich gut. Die Berechnung der Lebenszykluskosten für Gebäude oder Anlagentechnik kann helfen, eine wirtschaftliche Balance zwischen anfänglichen Bau- und späteren Nutzungskosten zu finden. Die Methode ist gerade für die frühen Planungsphasen interessant, in denen sich viele Entscheidungen deutlich auf den Energieverbrauch und die weiteren Nutzungskosten auswirken. </a:t>
            </a:r>
          </a:p>
          <a:p>
            <a:pPr>
              <a:lnSpc>
                <a:spcPts val="3400"/>
              </a:lnSpc>
            </a:pPr>
            <a:endParaRPr lang="de-DE" sz="2800" baseline="0" dirty="0">
              <a:solidFill>
                <a:srgbClr val="31454E"/>
              </a:solidFill>
            </a:endParaRPr>
          </a:p>
          <a:p>
            <a:pPr>
              <a:lnSpc>
                <a:spcPts val="3400"/>
              </a:lnSpc>
            </a:pPr>
            <a:r>
              <a:rPr lang="de-DE" sz="2800" b="1" baseline="0" dirty="0">
                <a:solidFill>
                  <a:srgbClr val="31454E"/>
                </a:solidFill>
              </a:rPr>
              <a:t>Zwischenüberschrift</a:t>
            </a:r>
          </a:p>
          <a:p>
            <a:pPr>
              <a:lnSpc>
                <a:spcPts val="3400"/>
              </a:lnSpc>
            </a:pPr>
            <a:r>
              <a:rPr lang="de-DE" sz="2800" dirty="0">
                <a:solidFill>
                  <a:srgbClr val="31454E"/>
                </a:solidFill>
              </a:rPr>
              <a:t>Bei der Planung von Gebäuden ist es notwendig, aus verschiedenen Anlagen der technischen Gebäudeausrüstung die passenden auszuwählen. Dabei gilt es, technische und wirtschaftliche Aspekte abzuwägen. Bei Wirtschaftlichkeitsberechnungen werden noch oft stark vereinfachte und statische Methoden verwendet. Diese gewichten die Investitionskosten zumeist relativ hoch gegenüber den laufenden Betriebskosten bzw. Energiekosten. </a:t>
            </a:r>
          </a:p>
          <a:p>
            <a:pPr>
              <a:lnSpc>
                <a:spcPts val="3400"/>
              </a:lnSpc>
            </a:pPr>
            <a:r>
              <a:rPr lang="de-DE" sz="2800" dirty="0">
                <a:solidFill>
                  <a:srgbClr val="31454E"/>
                </a:solidFill>
              </a:rPr>
              <a:t>Die kostenoptimale Lösung – über den gesamten Lebenszyklus des Gebäudes oder der Anlage betrachtet – wird verfehlt.</a:t>
            </a:r>
          </a:p>
          <a:p>
            <a:pPr>
              <a:lnSpc>
                <a:spcPts val="3400"/>
              </a:lnSpc>
            </a:pPr>
            <a:endParaRPr lang="de-DE" sz="2800" dirty="0">
              <a:solidFill>
                <a:srgbClr val="31454E"/>
              </a:solidFill>
            </a:endParaRPr>
          </a:p>
          <a:p>
            <a:pPr>
              <a:lnSpc>
                <a:spcPts val="3400"/>
              </a:lnSpc>
            </a:pPr>
            <a:r>
              <a:rPr lang="de-DE" sz="2800" dirty="0">
                <a:solidFill>
                  <a:srgbClr val="31454E"/>
                </a:solidFill>
              </a:rPr>
              <a:t>Doch für vergleichende Untersuchungen mit dem Ziel energieoptimierter und kostenminimierter Lösungen sind komplexe Simulationsrechnungen und Variantenstudien notwendig. Für gewöhnliche Gebäudeprojekte ist das zu aufwendig, zudem ist das nur von Spezialisten durchführbar. Für eine breitere Anwendung von methodisch exakteren Wirtschaftlichkeitsbetrachtungen sollten in diesem Projekt Softwarelösungen entwickelt werden, die bei geringerer Komplexität der Gebäude- und Anlagenmodelle eine schnelle und hinreichend genaue energetische und wirtschaftliche Bilanzierung sowie eine Betriebsoptimierung von Gebäuden ermöglicht. </a:t>
            </a:r>
          </a:p>
          <a:p>
            <a:pPr>
              <a:lnSpc>
                <a:spcPts val="3400"/>
              </a:lnSpc>
            </a:pPr>
            <a:endParaRPr lang="de-DE" sz="2800" dirty="0">
              <a:solidFill>
                <a:srgbClr val="31454E"/>
              </a:solidFill>
            </a:endParaRPr>
          </a:p>
          <a:p>
            <a:pPr>
              <a:lnSpc>
                <a:spcPts val="3400"/>
              </a:lnSpc>
            </a:pPr>
            <a:r>
              <a:rPr lang="de-DE" sz="2800" b="1" dirty="0">
                <a:solidFill>
                  <a:srgbClr val="31454E"/>
                </a:solidFill>
              </a:rPr>
              <a:t>Fokus der Entwicklung</a:t>
            </a:r>
          </a:p>
          <a:p>
            <a:pPr>
              <a:lnSpc>
                <a:spcPts val="3400"/>
              </a:lnSpc>
            </a:pPr>
            <a:r>
              <a:rPr lang="de-DE" sz="2800" dirty="0">
                <a:solidFill>
                  <a:srgbClr val="31454E"/>
                </a:solidFill>
              </a:rPr>
              <a:t>Im Projekt werden Software-Module entwickelt, mit denen eine energetische Inspektion, die Lebenszykluskostenanalyse und die Optimierung verschiedener Komponenten oder ganzer Gebäude durchgeführt werden können. Besonderes Augenmerk liegt dabei auf den Gebäudekomponenten Fenster, Außenwand und Dach sowie auf Lüftungsanlagen. Dabei werden auch Modellfunktionen für innovative Komponenten wie PCM-haltige Putze oder Eisspeicher in die Software integriert. Innerhalb des Projekts werden zudem Softwarelösungen mit steigender Komplexität entwickelt, von der Erfassung von Lüftungsanlagen mittels einfacher Inspektion des energetischen Zustands bis hin zur dynamischen Simulation des Gebäudes einschließlich seiner einzelnen TGA-Komponenten zur Bestimmung und Optimierung des Energieverbrauchs über die gesamte Lebenszeit des Gebäudes.</a:t>
            </a:r>
          </a:p>
          <a:p>
            <a:pPr>
              <a:lnSpc>
                <a:spcPts val="3400"/>
              </a:lnSpc>
            </a:pPr>
            <a:endParaRPr lang="de-DE" sz="2800" dirty="0">
              <a:solidFill>
                <a:srgbClr val="31454E"/>
              </a:solidFill>
            </a:endParaRPr>
          </a:p>
          <a:p>
            <a:pPr>
              <a:lnSpc>
                <a:spcPts val="3400"/>
              </a:lnSpc>
            </a:pPr>
            <a:r>
              <a:rPr lang="de-DE" sz="2800" b="1" dirty="0">
                <a:solidFill>
                  <a:srgbClr val="31454E"/>
                </a:solidFill>
              </a:rPr>
              <a:t>Fazit</a:t>
            </a:r>
          </a:p>
          <a:p>
            <a:pPr>
              <a:lnSpc>
                <a:spcPts val="3400"/>
              </a:lnSpc>
            </a:pPr>
            <a:r>
              <a:rPr lang="de-DE" sz="2800" dirty="0">
                <a:solidFill>
                  <a:srgbClr val="31454E"/>
                </a:solidFill>
              </a:rPr>
              <a:t>Im Rahmen dieses Projekts werden auch für die Betriebsoptimierung Strukturen geschaffen, um Betriebsdaten künftig direkt mit Simulationsergebnissen vergleichen zu können. So können Unregelmäßigkeiten im Betrieb erkannt und Fehler behoben werden. </a:t>
            </a:r>
          </a:p>
        </p:txBody>
      </p:sp>
      <p:sp>
        <p:nvSpPr>
          <p:cNvPr id="8" name="Textfeld 7"/>
          <p:cNvSpPr txBox="1"/>
          <p:nvPr/>
        </p:nvSpPr>
        <p:spPr>
          <a:xfrm>
            <a:off x="3791751" y="37995130"/>
            <a:ext cx="2181366" cy="430887"/>
          </a:xfrm>
          <a:prstGeom prst="rect">
            <a:avLst/>
          </a:prstGeom>
          <a:noFill/>
        </p:spPr>
        <p:txBody>
          <a:bodyPr wrap="none" rtlCol="0">
            <a:spAutoFit/>
          </a:bodyPr>
          <a:lstStyle/>
          <a:p>
            <a:r>
              <a:rPr lang="de-DE" sz="2200" b="1" dirty="0">
                <a:solidFill>
                  <a:srgbClr val="31454E"/>
                </a:solidFill>
              </a:rPr>
              <a:t>Projektsteckbrief</a:t>
            </a:r>
          </a:p>
        </p:txBody>
      </p:sp>
      <p:pic>
        <p:nvPicPr>
          <p:cNvPr id="2050" name="Picture 2" descr="H:\EVERYONE\WebPortale\EnOB\Relaunch 2016\05 Phase 2 - Corporate Design\04 Poster\logo_unikassel.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 t="-223" r="-293" b="-823"/>
          <a:stretch/>
        </p:blipFill>
        <p:spPr bwMode="auto">
          <a:xfrm>
            <a:off x="19945349" y="38078368"/>
            <a:ext cx="5419774" cy="1060272"/>
          </a:xfrm>
          <a:prstGeom prst="rect">
            <a:avLst/>
          </a:prstGeom>
          <a:solidFill>
            <a:schemeClr val="bg1"/>
          </a:solidFill>
        </p:spPr>
      </p:pic>
      <p:sp>
        <p:nvSpPr>
          <p:cNvPr id="11" name="Textfeld 10"/>
          <p:cNvSpPr txBox="1"/>
          <p:nvPr/>
        </p:nvSpPr>
        <p:spPr>
          <a:xfrm>
            <a:off x="19945349" y="39550278"/>
            <a:ext cx="7075958" cy="2246769"/>
          </a:xfrm>
          <a:prstGeom prst="rect">
            <a:avLst/>
          </a:prstGeom>
          <a:noFill/>
        </p:spPr>
        <p:txBody>
          <a:bodyPr wrap="square" rtlCol="0">
            <a:spAutoFit/>
          </a:bodyPr>
          <a:lstStyle/>
          <a:p>
            <a:pPr>
              <a:lnSpc>
                <a:spcPts val="2600"/>
              </a:lnSpc>
              <a:spcAft>
                <a:spcPts val="1200"/>
              </a:spcAft>
              <a:tabLst>
                <a:tab pos="4305300" algn="l"/>
              </a:tabLst>
            </a:pPr>
            <a:r>
              <a:rPr lang="de-DE" sz="2200" dirty="0">
                <a:solidFill>
                  <a:srgbClr val="31454E"/>
                </a:solidFill>
              </a:rPr>
              <a:t>Erika Musterfrau</a:t>
            </a:r>
            <a:br>
              <a:rPr lang="de-DE" sz="2200" dirty="0">
                <a:solidFill>
                  <a:srgbClr val="31454E"/>
                </a:solidFill>
              </a:rPr>
            </a:br>
            <a:r>
              <a:rPr lang="de-DE" sz="2200" dirty="0">
                <a:solidFill>
                  <a:srgbClr val="31454E"/>
                </a:solidFill>
              </a:rPr>
              <a:t>Universität Kassel, Institut für Energieeffizienzforschung</a:t>
            </a:r>
            <a:br>
              <a:rPr lang="de-DE" sz="2200" dirty="0">
                <a:solidFill>
                  <a:srgbClr val="31454E"/>
                </a:solidFill>
              </a:rPr>
            </a:br>
            <a:r>
              <a:rPr lang="de-DE" sz="2200" dirty="0">
                <a:solidFill>
                  <a:srgbClr val="31454E"/>
                </a:solidFill>
              </a:rPr>
              <a:t>e.musterfrau@uni-kassel.de </a:t>
            </a:r>
          </a:p>
          <a:p>
            <a:pPr>
              <a:lnSpc>
                <a:spcPts val="2600"/>
              </a:lnSpc>
              <a:spcAft>
                <a:spcPts val="1200"/>
              </a:spcAft>
              <a:tabLst>
                <a:tab pos="4305300" algn="l"/>
              </a:tabLst>
            </a:pPr>
            <a:r>
              <a:rPr lang="de-DE" sz="2200" dirty="0">
                <a:solidFill>
                  <a:srgbClr val="31454E"/>
                </a:solidFill>
              </a:rPr>
              <a:t>Max Mustermann</a:t>
            </a:r>
            <a:br>
              <a:rPr lang="de-DE" sz="2200" dirty="0">
                <a:solidFill>
                  <a:srgbClr val="31454E"/>
                </a:solidFill>
              </a:rPr>
            </a:br>
            <a:r>
              <a:rPr lang="de-DE" sz="2200" dirty="0">
                <a:solidFill>
                  <a:srgbClr val="31454E"/>
                </a:solidFill>
              </a:rPr>
              <a:t>KIT, Institut für Bauphysik und Nutzerzufriedenheit</a:t>
            </a:r>
            <a:br>
              <a:rPr lang="de-DE" sz="2200" dirty="0">
                <a:solidFill>
                  <a:srgbClr val="31454E"/>
                </a:solidFill>
              </a:rPr>
            </a:br>
            <a:r>
              <a:rPr lang="de-DE" sz="2200" dirty="0">
                <a:solidFill>
                  <a:srgbClr val="31454E"/>
                </a:solidFill>
              </a:rPr>
              <a:t>max.mustermann@kit.edu</a:t>
            </a:r>
          </a:p>
        </p:txBody>
      </p:sp>
      <p:sp>
        <p:nvSpPr>
          <p:cNvPr id="13" name="Textfeld 12"/>
          <p:cNvSpPr txBox="1"/>
          <p:nvPr/>
        </p:nvSpPr>
        <p:spPr>
          <a:xfrm>
            <a:off x="3791751" y="38542166"/>
            <a:ext cx="10196108" cy="3195747"/>
          </a:xfrm>
          <a:prstGeom prst="rect">
            <a:avLst/>
          </a:prstGeom>
          <a:noFill/>
        </p:spPr>
        <p:txBody>
          <a:bodyPr wrap="square" rtlCol="0">
            <a:spAutoFit/>
          </a:bodyPr>
          <a:lstStyle/>
          <a:p>
            <a:pPr>
              <a:lnSpc>
                <a:spcPts val="2600"/>
              </a:lnSpc>
              <a:spcAft>
                <a:spcPts val="1200"/>
              </a:spcAft>
              <a:tabLst>
                <a:tab pos="3590925" algn="l"/>
              </a:tabLst>
            </a:pPr>
            <a:r>
              <a:rPr lang="de-DE" sz="2200" dirty="0">
                <a:solidFill>
                  <a:srgbClr val="31454E"/>
                </a:solidFill>
              </a:rPr>
              <a:t>Projektsteckbrief …	mit charakteristischen Angaben, wie …</a:t>
            </a:r>
          </a:p>
          <a:p>
            <a:pPr>
              <a:lnSpc>
                <a:spcPts val="2600"/>
              </a:lnSpc>
              <a:spcAft>
                <a:spcPts val="1200"/>
              </a:spcAft>
              <a:tabLst>
                <a:tab pos="3590925" algn="l"/>
              </a:tabLst>
            </a:pPr>
            <a:r>
              <a:rPr lang="de-DE" sz="2200" dirty="0">
                <a:solidFill>
                  <a:srgbClr val="31454E"/>
                </a:solidFill>
              </a:rPr>
              <a:t>Förderkennzeichen	03ET1198A</a:t>
            </a:r>
          </a:p>
          <a:p>
            <a:pPr>
              <a:lnSpc>
                <a:spcPts val="2600"/>
              </a:lnSpc>
              <a:spcAft>
                <a:spcPts val="1200"/>
              </a:spcAft>
              <a:tabLst>
                <a:tab pos="3590925" algn="l"/>
              </a:tabLst>
            </a:pPr>
            <a:r>
              <a:rPr lang="de-DE" sz="2200" dirty="0">
                <a:solidFill>
                  <a:srgbClr val="31454E"/>
                </a:solidFill>
              </a:rPr>
              <a:t>Projektlaufzeit	6/2016 bis 5/2020</a:t>
            </a:r>
          </a:p>
          <a:p>
            <a:pPr>
              <a:lnSpc>
                <a:spcPts val="2600"/>
              </a:lnSpc>
              <a:spcAft>
                <a:spcPts val="1200"/>
              </a:spcAft>
              <a:tabLst>
                <a:tab pos="3590925" algn="l"/>
              </a:tabLst>
            </a:pPr>
            <a:r>
              <a:rPr lang="de-DE" sz="2200" dirty="0">
                <a:solidFill>
                  <a:srgbClr val="31454E"/>
                </a:solidFill>
              </a:rPr>
              <a:t>Themenschlagworte	PCM, Energiespeicherung, Flächenheizung, Niedrig-</a:t>
            </a:r>
            <a:br>
              <a:rPr lang="de-DE" sz="2200" dirty="0">
                <a:solidFill>
                  <a:srgbClr val="31454E"/>
                </a:solidFill>
              </a:rPr>
            </a:br>
            <a:r>
              <a:rPr lang="de-DE" sz="2200" dirty="0">
                <a:solidFill>
                  <a:srgbClr val="31454E"/>
                </a:solidFill>
              </a:rPr>
              <a:t>	Exergie, Wärmepumpe und so weiter</a:t>
            </a:r>
          </a:p>
          <a:p>
            <a:pPr>
              <a:lnSpc>
                <a:spcPts val="2600"/>
              </a:lnSpc>
              <a:spcAft>
                <a:spcPts val="1200"/>
              </a:spcAft>
              <a:tabLst>
                <a:tab pos="3590925" algn="l"/>
              </a:tabLst>
            </a:pPr>
            <a:r>
              <a:rPr lang="de-DE" sz="2200" dirty="0">
                <a:solidFill>
                  <a:srgbClr val="31454E"/>
                </a:solidFill>
              </a:rPr>
              <a:t>Projekttyp	Demonstrationsgebäude</a:t>
            </a:r>
          </a:p>
          <a:p>
            <a:pPr>
              <a:lnSpc>
                <a:spcPts val="2600"/>
              </a:lnSpc>
              <a:spcAft>
                <a:spcPts val="1200"/>
              </a:spcAft>
              <a:tabLst>
                <a:tab pos="3590925" algn="l"/>
              </a:tabLst>
            </a:pPr>
            <a:r>
              <a:rPr lang="de-DE" sz="2200" dirty="0">
                <a:solidFill>
                  <a:srgbClr val="31454E"/>
                </a:solidFill>
              </a:rPr>
              <a:t>Calibri 22pt/26pt</a:t>
            </a:r>
          </a:p>
        </p:txBody>
      </p:sp>
      <p:pic>
        <p:nvPicPr>
          <p:cNvPr id="2051" name="Picture 3" descr="H:\EVERYONE\WebPortale\EnOB\EnOB Content\Visitenkarten\EnBau-Gebäudevisitenkarten\32 Nullemission Wagner Solar II\Update 3.2016\02_Ansicht Nordwest_MG_9151_A.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16032" b="8215"/>
          <a:stretch/>
        </p:blipFill>
        <p:spPr bwMode="auto">
          <a:xfrm>
            <a:off x="0" y="5353050"/>
            <a:ext cx="23852956" cy="1066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7070" r="2709"/>
          <a:stretch/>
        </p:blipFill>
        <p:spPr bwMode="auto">
          <a:xfrm>
            <a:off x="23861485" y="5353050"/>
            <a:ext cx="641848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1485" y="10707801"/>
            <a:ext cx="6418490" cy="533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feld 13"/>
          <p:cNvSpPr txBox="1"/>
          <p:nvPr/>
        </p:nvSpPr>
        <p:spPr>
          <a:xfrm rot="19854672">
            <a:off x="6428992" y="7575981"/>
            <a:ext cx="14055451" cy="5386090"/>
          </a:xfrm>
          <a:prstGeom prst="rect">
            <a:avLst/>
          </a:prstGeom>
          <a:noFill/>
        </p:spPr>
        <p:txBody>
          <a:bodyPr wrap="none" rtlCol="0">
            <a:spAutoFit/>
          </a:bodyPr>
          <a:lstStyle/>
          <a:p>
            <a:r>
              <a:rPr lang="de-DE" sz="34400" dirty="0">
                <a:solidFill>
                  <a:srgbClr val="FF0000"/>
                </a:solidFill>
              </a:rPr>
              <a:t>Beispiel</a:t>
            </a:r>
          </a:p>
        </p:txBody>
      </p:sp>
    </p:spTree>
    <p:extLst>
      <p:ext uri="{BB962C8B-B14F-4D97-AF65-F5344CB8AC3E}">
        <p14:creationId xmlns:p14="http://schemas.microsoft.com/office/powerpoint/2010/main" val="336389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826865" y="16787971"/>
            <a:ext cx="23424406" cy="2951819"/>
          </a:xfrm>
          <a:prstGeom prst="rect">
            <a:avLst/>
          </a:prstGeom>
          <a:noFill/>
        </p:spPr>
        <p:txBody>
          <a:bodyPr wrap="square" lIns="0" tIns="0" rIns="0" bIns="0" rtlCol="0">
            <a:noAutofit/>
          </a:bodyPr>
          <a:lstStyle/>
          <a:p>
            <a:pPr>
              <a:lnSpc>
                <a:spcPts val="12200"/>
              </a:lnSpc>
            </a:pPr>
            <a:r>
              <a:rPr lang="de-DE" sz="10000" dirty="0">
                <a:solidFill>
                  <a:srgbClr val="31454E"/>
                </a:solidFill>
              </a:rPr>
              <a:t>Hier eine Überschrift, in</a:t>
            </a:r>
            <a:r>
              <a:rPr lang="de-DE" sz="10000" baseline="0" dirty="0">
                <a:solidFill>
                  <a:srgbClr val="31454E"/>
                </a:solidFill>
              </a:rPr>
              <a:t> Calibri 100pt, der Zeilenabstand beträgt 122pt, </a:t>
            </a:r>
            <a:r>
              <a:rPr lang="de-DE" sz="10000" dirty="0">
                <a:solidFill>
                  <a:srgbClr val="31454E"/>
                </a:solidFill>
              </a:rPr>
              <a:t>das passt gut</a:t>
            </a:r>
          </a:p>
        </p:txBody>
      </p:sp>
      <p:sp>
        <p:nvSpPr>
          <p:cNvPr id="3" name="Textfeld 2"/>
          <p:cNvSpPr txBox="1"/>
          <p:nvPr/>
        </p:nvSpPr>
        <p:spPr>
          <a:xfrm>
            <a:off x="3889373" y="20684182"/>
            <a:ext cx="23419048" cy="2225962"/>
          </a:xfrm>
          <a:prstGeom prst="rect">
            <a:avLst/>
          </a:prstGeom>
          <a:noFill/>
        </p:spPr>
        <p:txBody>
          <a:bodyPr wrap="square" lIns="0" tIns="0" rIns="0" bIns="0" rtlCol="0">
            <a:noAutofit/>
          </a:bodyPr>
          <a:lstStyle/>
          <a:p>
            <a:pPr>
              <a:lnSpc>
                <a:spcPts val="4600"/>
              </a:lnSpc>
            </a:pPr>
            <a:r>
              <a:rPr lang="de-DE" sz="3700" dirty="0">
                <a:solidFill>
                  <a:srgbClr val="31454E"/>
                </a:solidFill>
              </a:rPr>
              <a:t>Und hier kommt eine Summary, in Calibri 37 </a:t>
            </a:r>
            <a:r>
              <a:rPr lang="de-DE" sz="3700" dirty="0" err="1">
                <a:solidFill>
                  <a:srgbClr val="31454E"/>
                </a:solidFill>
              </a:rPr>
              <a:t>pt</a:t>
            </a:r>
            <a:r>
              <a:rPr lang="de-DE" sz="3700" dirty="0">
                <a:solidFill>
                  <a:srgbClr val="31454E"/>
                </a:solidFill>
              </a:rPr>
              <a:t>, der Zeilenabstand</a:t>
            </a:r>
            <a:r>
              <a:rPr lang="de-DE" sz="3700" baseline="0" dirty="0">
                <a:solidFill>
                  <a:srgbClr val="31454E"/>
                </a:solidFill>
              </a:rPr>
              <a:t> beträgt 46 </a:t>
            </a:r>
            <a:r>
              <a:rPr lang="de-DE" sz="3700" baseline="0" dirty="0" err="1">
                <a:solidFill>
                  <a:srgbClr val="31454E"/>
                </a:solidFill>
              </a:rPr>
              <a:t>pt</a:t>
            </a:r>
            <a:r>
              <a:rPr lang="de-DE" sz="3700" dirty="0">
                <a:solidFill>
                  <a:srgbClr val="31454E"/>
                </a:solidFill>
              </a:rPr>
              <a:t>, maximal 4 Zeilen. Ggf. kann das aber angepasst werden, also wenn die Summary länger sein muss, dann den unten stehenden Textrahmen </a:t>
            </a:r>
            <a:r>
              <a:rPr lang="de-DE" sz="3700" baseline="0" dirty="0">
                <a:solidFill>
                  <a:srgbClr val="31454E"/>
                </a:solidFill>
              </a:rPr>
              <a:t> anpassen. Bitte auf die Abstände</a:t>
            </a:r>
            <a:r>
              <a:rPr lang="de-DE" sz="3700" dirty="0">
                <a:solidFill>
                  <a:srgbClr val="31454E"/>
                </a:solidFill>
              </a:rPr>
              <a:t>, wie im obigen Beispiel. </a:t>
            </a:r>
            <a:br>
              <a:rPr lang="de-DE" sz="3700" dirty="0">
                <a:solidFill>
                  <a:srgbClr val="31454E"/>
                </a:solidFill>
              </a:rPr>
            </a:br>
            <a:r>
              <a:rPr lang="de-DE" sz="3700" dirty="0">
                <a:solidFill>
                  <a:srgbClr val="31454E"/>
                </a:solidFill>
              </a:rPr>
              <a:t>Das ist die vierte Zeile.</a:t>
            </a:r>
          </a:p>
        </p:txBody>
      </p:sp>
      <p:sp>
        <p:nvSpPr>
          <p:cNvPr id="4" name="Textfeld 3"/>
          <p:cNvSpPr txBox="1"/>
          <p:nvPr/>
        </p:nvSpPr>
        <p:spPr>
          <a:xfrm>
            <a:off x="3890291" y="23788655"/>
            <a:ext cx="23419048" cy="10793071"/>
          </a:xfrm>
          <a:prstGeom prst="rect">
            <a:avLst/>
          </a:prstGeom>
          <a:noFill/>
        </p:spPr>
        <p:txBody>
          <a:bodyPr wrap="square" lIns="0" tIns="0" rIns="0" bIns="0" numCol="3" spcCol="612000" rtlCol="0">
            <a:noAutofit/>
          </a:bodyPr>
          <a:lstStyle/>
          <a:p>
            <a:pPr>
              <a:lnSpc>
                <a:spcPts val="3400"/>
              </a:lnSpc>
            </a:pPr>
            <a:r>
              <a:rPr lang="de-DE" sz="3000" dirty="0">
                <a:solidFill>
                  <a:srgbClr val="31454E"/>
                </a:solidFill>
              </a:rPr>
              <a:t>Und hier beginnt Ihr Text. </a:t>
            </a:r>
            <a:r>
              <a:rPr lang="de-DE" sz="3000" dirty="0" err="1">
                <a:solidFill>
                  <a:srgbClr val="31454E"/>
                </a:solidFill>
              </a:rPr>
              <a:t>Typo</a:t>
            </a:r>
            <a:r>
              <a:rPr lang="de-DE" sz="3000" dirty="0">
                <a:solidFill>
                  <a:srgbClr val="31454E"/>
                </a:solidFill>
              </a:rPr>
              <a:t> ist Calibri 30 </a:t>
            </a:r>
            <a:r>
              <a:rPr lang="de-DE" sz="3000" dirty="0" err="1">
                <a:solidFill>
                  <a:srgbClr val="31454E"/>
                </a:solidFill>
              </a:rPr>
              <a:t>pt</a:t>
            </a:r>
            <a:r>
              <a:rPr lang="de-DE" sz="3000" dirty="0">
                <a:solidFill>
                  <a:srgbClr val="31454E"/>
                </a:solidFill>
              </a:rPr>
              <a:t>, der Zeilenabstand beträgt 34 </a:t>
            </a:r>
            <a:r>
              <a:rPr lang="de-DE" sz="3000" dirty="0" err="1">
                <a:solidFill>
                  <a:srgbClr val="31454E"/>
                </a:solidFill>
              </a:rPr>
              <a:t>pt</a:t>
            </a:r>
            <a:r>
              <a:rPr lang="de-DE" sz="3000" dirty="0">
                <a:solidFill>
                  <a:srgbClr val="31454E"/>
                </a:solidFill>
              </a:rPr>
              <a:t>. Bitte mit Zwischenüberschriften etwas gliedern. Der Text ist dreispaltig. Das und die Position sowie die Schriftgröße so belassen. </a:t>
            </a:r>
          </a:p>
          <a:p>
            <a:pPr>
              <a:lnSpc>
                <a:spcPts val="3400"/>
              </a:lnSpc>
            </a:pPr>
            <a:endParaRPr lang="de-DE" sz="3000" baseline="0" dirty="0">
              <a:solidFill>
                <a:srgbClr val="31454E"/>
              </a:solidFill>
            </a:endParaRPr>
          </a:p>
          <a:p>
            <a:pPr>
              <a:lnSpc>
                <a:spcPts val="3400"/>
              </a:lnSpc>
            </a:pPr>
            <a:r>
              <a:rPr lang="de-DE" sz="3000" dirty="0"/>
              <a:t>Weit hinten, hinter den Wortbergen, fern der Länder </a:t>
            </a:r>
            <a:r>
              <a:rPr lang="de-DE" sz="3000" dirty="0" err="1"/>
              <a:t>Vokalien</a:t>
            </a:r>
            <a:r>
              <a:rPr lang="de-DE" sz="3000" dirty="0"/>
              <a:t> und </a:t>
            </a:r>
            <a:r>
              <a:rPr lang="de-DE" sz="3000" dirty="0" err="1"/>
              <a:t>Konsonantien</a:t>
            </a:r>
            <a:r>
              <a:rPr lang="de-DE" sz="3000" dirty="0"/>
              <a:t> leben die Blindtexte. Abgeschieden wohnen sie in Buchstabhausen an der Küste des Semantik, eines großen Sprachozeans. Ein kleines Bächlein namens Duden fließt durch ihren Ort und versorgt sie mit den nötigen </a:t>
            </a:r>
            <a:r>
              <a:rPr lang="de-DE" sz="3000" dirty="0" err="1"/>
              <a:t>Regelialien</a:t>
            </a:r>
            <a:r>
              <a:rPr lang="de-DE" sz="3000" dirty="0"/>
              <a:t>. Es ist ein </a:t>
            </a:r>
            <a:r>
              <a:rPr lang="de-DE" sz="3000" dirty="0" err="1"/>
              <a:t>paradiesmatisches</a:t>
            </a:r>
            <a:r>
              <a:rPr lang="de-DE" sz="3000" dirty="0"/>
              <a:t> Land, in dem einem gebratene Satzteile in den Mund fliegen.</a:t>
            </a:r>
            <a:endParaRPr lang="de-DE" sz="3000" baseline="0" dirty="0">
              <a:solidFill>
                <a:srgbClr val="31454E"/>
              </a:solidFill>
            </a:endParaRPr>
          </a:p>
          <a:p>
            <a:pPr>
              <a:lnSpc>
                <a:spcPts val="3400"/>
              </a:lnSpc>
            </a:pPr>
            <a:endParaRPr lang="de-DE" sz="3000" baseline="0" dirty="0">
              <a:solidFill>
                <a:srgbClr val="31454E"/>
              </a:solidFill>
            </a:endParaRPr>
          </a:p>
          <a:p>
            <a:pPr>
              <a:lnSpc>
                <a:spcPts val="3400"/>
              </a:lnSpc>
            </a:pPr>
            <a:r>
              <a:rPr lang="de-DE" sz="3000" b="1" baseline="0" dirty="0">
                <a:solidFill>
                  <a:srgbClr val="31454E"/>
                </a:solidFill>
              </a:rPr>
              <a:t>Zwischenüberschrift</a:t>
            </a:r>
          </a:p>
          <a:p>
            <a:pPr>
              <a:lnSpc>
                <a:spcPts val="3400"/>
              </a:lnSpc>
            </a:pPr>
            <a:r>
              <a:rPr lang="de-DE" sz="3000" dirty="0">
                <a:solidFill>
                  <a:srgbClr val="31454E"/>
                </a:solidFill>
              </a:rPr>
              <a:t>Weiterer Text …</a:t>
            </a:r>
          </a:p>
          <a:p>
            <a:pPr>
              <a:lnSpc>
                <a:spcPts val="3400"/>
              </a:lnSpc>
            </a:pPr>
            <a:endParaRPr lang="de-DE" sz="3000" dirty="0">
              <a:solidFill>
                <a:srgbClr val="31454E"/>
              </a:solidFill>
            </a:endParaRPr>
          </a:p>
          <a:p>
            <a:pPr>
              <a:lnSpc>
                <a:spcPts val="3400"/>
              </a:lnSpc>
            </a:pPr>
            <a:r>
              <a:rPr lang="de-DE" sz="3000" dirty="0"/>
              <a:t>Eine wunderbare Heiterkeit hat meine ganze Seele eingenommen, gleich den süßen Frühlingsmorgen, die ich mit ganzem Herzen genieße. Ich bin allein und freue mich meines Lebens in dieser Gegend, die für solche Seelen geschaffen ist wie die meine. </a:t>
            </a:r>
          </a:p>
          <a:p>
            <a:pPr>
              <a:lnSpc>
                <a:spcPts val="3400"/>
              </a:lnSpc>
            </a:pPr>
            <a:r>
              <a:rPr lang="de-DE" sz="3000" dirty="0"/>
              <a:t>Ich bin so glücklich, mein Bester, so ganz in dem Gefühle von ruhigem Dasein versunken, </a:t>
            </a:r>
            <a:r>
              <a:rPr lang="de-DE" sz="3000" dirty="0" err="1"/>
              <a:t>daß</a:t>
            </a:r>
            <a:r>
              <a:rPr lang="de-DE" sz="3000" dirty="0"/>
              <a:t> meine Kunst darunter leidet. Ich könnte jetzt nicht zeichnen, nicht einen Strich, und bin nie ein größerer Maler gewesen als in diesen Augenblicken.</a:t>
            </a:r>
            <a:r>
              <a:rPr lang="de-DE" sz="3000" dirty="0">
                <a:solidFill>
                  <a:srgbClr val="31454E"/>
                </a:solidFill>
              </a:rPr>
              <a:t>. </a:t>
            </a:r>
          </a:p>
          <a:p>
            <a:pPr>
              <a:lnSpc>
                <a:spcPts val="3400"/>
              </a:lnSpc>
            </a:pPr>
            <a:endParaRPr lang="de-DE" sz="3000" dirty="0">
              <a:solidFill>
                <a:srgbClr val="31454E"/>
              </a:solidFill>
            </a:endParaRPr>
          </a:p>
          <a:p>
            <a:pPr>
              <a:lnSpc>
                <a:spcPts val="3400"/>
              </a:lnSpc>
            </a:pPr>
            <a:r>
              <a:rPr lang="de-DE" sz="3000" b="1" dirty="0">
                <a:solidFill>
                  <a:srgbClr val="31454E"/>
                </a:solidFill>
              </a:rPr>
              <a:t>Fokus der Entwicklung</a:t>
            </a:r>
          </a:p>
          <a:p>
            <a:pPr>
              <a:lnSpc>
                <a:spcPts val="3400"/>
              </a:lnSpc>
            </a:pPr>
            <a:r>
              <a:rPr lang="de-DE" sz="3000" dirty="0"/>
              <a:t>Es gibt im Moment in diese Mannschaft, oh, einige Spieler vergessen ihnen Profi was sie sind. Ich lese nicht sehr viele Zeitungen, aber ich habe gehört viele Situationen. Erstens: wir haben nicht offensiv gespielt. Es gibt keine deutsche Mannschaft spielt offensiv und die Name offensiv wie Bayern. Letzte Spiel hatten wir in Platz drei Spitzen: Elber, </a:t>
            </a:r>
            <a:r>
              <a:rPr lang="de-DE" sz="3000" dirty="0" err="1"/>
              <a:t>Jancka</a:t>
            </a:r>
            <a:r>
              <a:rPr lang="de-DE" sz="3000" dirty="0"/>
              <a:t> und dann Zickler. Wir müssen nicht vergessen Zickler.</a:t>
            </a:r>
          </a:p>
          <a:p>
            <a:pPr>
              <a:lnSpc>
                <a:spcPts val="3400"/>
              </a:lnSpc>
            </a:pPr>
            <a:endParaRPr lang="de-DE" sz="3000" dirty="0"/>
          </a:p>
          <a:p>
            <a:pPr>
              <a:lnSpc>
                <a:spcPts val="3400"/>
              </a:lnSpc>
            </a:pPr>
            <a:r>
              <a:rPr lang="de-DE" sz="3000" dirty="0"/>
              <a:t>Zickler ist eine Spitzen mehr, Mehmet eh mehr Basler. Ist klar diese Wörter, ist möglich verstehen, was ich hab gesagt? Danke. Offensiv, offensiv ist wie machen wir in Platz. Zweitens: ich habe erklärt mit diese zwei Spieler: nach Dortmund brauchen vielleicht Halbzeit Pause. </a:t>
            </a:r>
          </a:p>
          <a:p>
            <a:pPr>
              <a:lnSpc>
                <a:spcPts val="3400"/>
              </a:lnSpc>
            </a:pPr>
            <a:r>
              <a:rPr lang="de-DE" sz="3000" dirty="0"/>
              <a:t>Ich habe auch andere Mannschaften gesehen in Europa nach diese Mittwoch. Ich habe gesehen auch zwei Tage die Training. </a:t>
            </a:r>
          </a:p>
          <a:p>
            <a:pPr>
              <a:lnSpc>
                <a:spcPts val="3400"/>
              </a:lnSpc>
            </a:pPr>
            <a:endParaRPr lang="de-DE" sz="3000" dirty="0"/>
          </a:p>
          <a:p>
            <a:pPr>
              <a:lnSpc>
                <a:spcPts val="3400"/>
              </a:lnSpc>
            </a:pPr>
            <a:r>
              <a:rPr lang="de-DE" sz="3000" b="1" dirty="0">
                <a:solidFill>
                  <a:srgbClr val="31454E"/>
                </a:solidFill>
              </a:rPr>
              <a:t>Fazit</a:t>
            </a:r>
          </a:p>
          <a:p>
            <a:pPr>
              <a:lnSpc>
                <a:spcPts val="3400"/>
              </a:lnSpc>
            </a:pPr>
            <a:r>
              <a:rPr lang="de-DE" sz="3000" dirty="0">
                <a:solidFill>
                  <a:srgbClr val="31454E"/>
                </a:solidFill>
              </a:rPr>
              <a:t>Ein Trainer ist nicht ein Idiot! Ein Trainer sei sehen was passieren in Platz. In diese Spiel es waren zwei, drei diese Spieler waren schwach wie eine Flasche leer! Haben Sie gesehen Mittwoch, welche Mannschaft hat gespielt Mittwoch? Hat gespielt Mehmet oder gespielt Basler oder hat gespielt Trapattoni? Diese Spieler beklagen mehr als sie spielen! Wissen Sie, warum die Italienmannschaften kaufen nicht diese Spieler? Weil wir haben gesehen viele Male solche Spiel!</a:t>
            </a:r>
          </a:p>
          <a:p>
            <a:pPr>
              <a:lnSpc>
                <a:spcPts val="3400"/>
              </a:lnSpc>
            </a:pPr>
            <a:endParaRPr lang="de-DE" sz="3000" dirty="0">
              <a:solidFill>
                <a:srgbClr val="31454E"/>
              </a:solidFill>
            </a:endParaRPr>
          </a:p>
          <a:p>
            <a:pPr>
              <a:lnSpc>
                <a:spcPts val="3400"/>
              </a:lnSpc>
            </a:pPr>
            <a:r>
              <a:rPr lang="de-DE" sz="3000" dirty="0">
                <a:solidFill>
                  <a:srgbClr val="31454E"/>
                </a:solidFill>
              </a:rPr>
              <a:t>Haben gesagt sind nicht Spieler für die italienisch Meisters! Strunz! Strunz ist zwei Jahre hier, hat gespielt 10 Spiele, ist immer verletzt! Was erlauben Strunz? Letzte Jahre Meister Geworden mit Hamann, eh, Nerlinger. Diese Spieler waren Spieler! Waren Meister geworden! Ist immer verletzt! Hat gespielt 25 Spiele in diese Mannschaft in diese Verein. </a:t>
            </a:r>
          </a:p>
        </p:txBody>
      </p:sp>
      <p:sp>
        <p:nvSpPr>
          <p:cNvPr id="5" name="Textfeld 4"/>
          <p:cNvSpPr txBox="1"/>
          <p:nvPr/>
        </p:nvSpPr>
        <p:spPr>
          <a:xfrm>
            <a:off x="3791751" y="37995130"/>
            <a:ext cx="2181366" cy="430887"/>
          </a:xfrm>
          <a:prstGeom prst="rect">
            <a:avLst/>
          </a:prstGeom>
          <a:noFill/>
        </p:spPr>
        <p:txBody>
          <a:bodyPr wrap="none" rtlCol="0">
            <a:spAutoFit/>
          </a:bodyPr>
          <a:lstStyle/>
          <a:p>
            <a:r>
              <a:rPr lang="de-DE" sz="2200" b="1" dirty="0">
                <a:solidFill>
                  <a:srgbClr val="31454E"/>
                </a:solidFill>
              </a:rPr>
              <a:t>Projektsteckbrief</a:t>
            </a:r>
          </a:p>
        </p:txBody>
      </p:sp>
      <p:sp>
        <p:nvSpPr>
          <p:cNvPr id="6" name="Textfeld 5"/>
          <p:cNvSpPr txBox="1"/>
          <p:nvPr/>
        </p:nvSpPr>
        <p:spPr>
          <a:xfrm>
            <a:off x="19945349" y="39550278"/>
            <a:ext cx="7075958" cy="2580194"/>
          </a:xfrm>
          <a:prstGeom prst="rect">
            <a:avLst/>
          </a:prstGeom>
          <a:noFill/>
        </p:spPr>
        <p:txBody>
          <a:bodyPr wrap="square" rtlCol="0">
            <a:noAutofit/>
          </a:bodyPr>
          <a:lstStyle/>
          <a:p>
            <a:pPr>
              <a:lnSpc>
                <a:spcPts val="2600"/>
              </a:lnSpc>
              <a:spcAft>
                <a:spcPts val="1200"/>
              </a:spcAft>
              <a:tabLst>
                <a:tab pos="4305300" algn="l"/>
              </a:tabLst>
            </a:pPr>
            <a:r>
              <a:rPr lang="de-DE" sz="2200" dirty="0">
                <a:solidFill>
                  <a:srgbClr val="31454E"/>
                </a:solidFill>
              </a:rPr>
              <a:t>Autoren</a:t>
            </a:r>
            <a:br>
              <a:rPr lang="de-DE" sz="2200" dirty="0">
                <a:solidFill>
                  <a:srgbClr val="31454E"/>
                </a:solidFill>
              </a:rPr>
            </a:br>
            <a:r>
              <a:rPr lang="de-DE" sz="2200" dirty="0">
                <a:solidFill>
                  <a:srgbClr val="31454E"/>
                </a:solidFill>
              </a:rPr>
              <a:t>Erika Musterfrau</a:t>
            </a:r>
            <a:br>
              <a:rPr lang="de-DE" sz="2200" dirty="0">
                <a:solidFill>
                  <a:srgbClr val="31454E"/>
                </a:solidFill>
              </a:rPr>
            </a:br>
            <a:r>
              <a:rPr lang="de-DE" sz="2200" dirty="0">
                <a:solidFill>
                  <a:srgbClr val="31454E"/>
                </a:solidFill>
              </a:rPr>
              <a:t>Universität Kassel, Institut für Energieeffizienzforschung</a:t>
            </a:r>
            <a:br>
              <a:rPr lang="de-DE" sz="2200" dirty="0">
                <a:solidFill>
                  <a:srgbClr val="31454E"/>
                </a:solidFill>
              </a:rPr>
            </a:br>
            <a:r>
              <a:rPr lang="de-DE" sz="2200" dirty="0">
                <a:solidFill>
                  <a:srgbClr val="31454E"/>
                </a:solidFill>
              </a:rPr>
              <a:t>e.musterfrau@uni-kassel.de </a:t>
            </a:r>
          </a:p>
          <a:p>
            <a:pPr>
              <a:lnSpc>
                <a:spcPts val="2600"/>
              </a:lnSpc>
              <a:spcAft>
                <a:spcPts val="1200"/>
              </a:spcAft>
              <a:tabLst>
                <a:tab pos="4305300" algn="l"/>
              </a:tabLst>
            </a:pPr>
            <a:r>
              <a:rPr lang="de-DE" sz="2200" dirty="0">
                <a:solidFill>
                  <a:srgbClr val="31454E"/>
                </a:solidFill>
              </a:rPr>
              <a:t>Max Mustermann</a:t>
            </a:r>
            <a:br>
              <a:rPr lang="de-DE" sz="2200" dirty="0">
                <a:solidFill>
                  <a:srgbClr val="31454E"/>
                </a:solidFill>
              </a:rPr>
            </a:br>
            <a:r>
              <a:rPr lang="de-DE" sz="2200" dirty="0">
                <a:solidFill>
                  <a:srgbClr val="31454E"/>
                </a:solidFill>
              </a:rPr>
              <a:t>KIT, Institut für Bauphysik und Nutzerzufriedenheit</a:t>
            </a:r>
            <a:br>
              <a:rPr lang="de-DE" sz="2200" dirty="0">
                <a:solidFill>
                  <a:srgbClr val="31454E"/>
                </a:solidFill>
              </a:rPr>
            </a:br>
            <a:r>
              <a:rPr lang="de-DE" sz="2200" dirty="0">
                <a:solidFill>
                  <a:srgbClr val="31454E"/>
                </a:solidFill>
              </a:rPr>
              <a:t>max.mustermann@kit.edu</a:t>
            </a:r>
          </a:p>
        </p:txBody>
      </p:sp>
      <p:sp>
        <p:nvSpPr>
          <p:cNvPr id="7" name="Textfeld 6"/>
          <p:cNvSpPr txBox="1"/>
          <p:nvPr/>
        </p:nvSpPr>
        <p:spPr>
          <a:xfrm>
            <a:off x="3791751" y="38542166"/>
            <a:ext cx="10196108" cy="2708434"/>
          </a:xfrm>
          <a:prstGeom prst="rect">
            <a:avLst/>
          </a:prstGeom>
          <a:noFill/>
        </p:spPr>
        <p:txBody>
          <a:bodyPr wrap="square" rtlCol="0">
            <a:noAutofit/>
          </a:bodyPr>
          <a:lstStyle/>
          <a:p>
            <a:pPr>
              <a:lnSpc>
                <a:spcPts val="2600"/>
              </a:lnSpc>
              <a:spcAft>
                <a:spcPts val="1200"/>
              </a:spcAft>
              <a:tabLst>
                <a:tab pos="3590925" algn="l"/>
              </a:tabLst>
            </a:pPr>
            <a:r>
              <a:rPr lang="de-DE" sz="2200" dirty="0">
                <a:solidFill>
                  <a:srgbClr val="31454E"/>
                </a:solidFill>
              </a:rPr>
              <a:t>Projektsteckbrief …	mit charakteristischen Angaben, wie …</a:t>
            </a:r>
          </a:p>
          <a:p>
            <a:pPr>
              <a:lnSpc>
                <a:spcPts val="2600"/>
              </a:lnSpc>
              <a:spcAft>
                <a:spcPts val="1200"/>
              </a:spcAft>
              <a:tabLst>
                <a:tab pos="3590925" algn="l"/>
              </a:tabLst>
            </a:pPr>
            <a:r>
              <a:rPr lang="de-DE" sz="2200" dirty="0">
                <a:solidFill>
                  <a:srgbClr val="31454E"/>
                </a:solidFill>
              </a:rPr>
              <a:t>Förderkennzeichen	03ET1198A</a:t>
            </a:r>
          </a:p>
          <a:p>
            <a:pPr>
              <a:lnSpc>
                <a:spcPts val="2600"/>
              </a:lnSpc>
              <a:spcAft>
                <a:spcPts val="1200"/>
              </a:spcAft>
              <a:tabLst>
                <a:tab pos="3590925" algn="l"/>
              </a:tabLst>
            </a:pPr>
            <a:r>
              <a:rPr lang="de-DE" sz="2200" dirty="0">
                <a:solidFill>
                  <a:srgbClr val="31454E"/>
                </a:solidFill>
              </a:rPr>
              <a:t>Projektlaufzeit	6/2016 bis 5/2020</a:t>
            </a:r>
          </a:p>
          <a:p>
            <a:pPr>
              <a:lnSpc>
                <a:spcPts val="2600"/>
              </a:lnSpc>
              <a:spcAft>
                <a:spcPts val="1200"/>
              </a:spcAft>
              <a:tabLst>
                <a:tab pos="3590925" algn="l"/>
              </a:tabLst>
            </a:pPr>
            <a:r>
              <a:rPr lang="de-DE" sz="2200" dirty="0">
                <a:solidFill>
                  <a:srgbClr val="31454E"/>
                </a:solidFill>
              </a:rPr>
              <a:t>Themenschlagworte	PCM, Energiespeicherung, Flächenheizung, Niedrig-</a:t>
            </a:r>
            <a:br>
              <a:rPr lang="de-DE" sz="2200" dirty="0">
                <a:solidFill>
                  <a:srgbClr val="31454E"/>
                </a:solidFill>
              </a:rPr>
            </a:br>
            <a:r>
              <a:rPr lang="de-DE" sz="2200" dirty="0">
                <a:solidFill>
                  <a:srgbClr val="31454E"/>
                </a:solidFill>
              </a:rPr>
              <a:t>	Exergie, Wärmepumpe und so weiter</a:t>
            </a:r>
          </a:p>
          <a:p>
            <a:pPr>
              <a:lnSpc>
                <a:spcPts val="2600"/>
              </a:lnSpc>
              <a:spcAft>
                <a:spcPts val="1200"/>
              </a:spcAft>
              <a:tabLst>
                <a:tab pos="3590925" algn="l"/>
              </a:tabLst>
            </a:pPr>
            <a:r>
              <a:rPr lang="de-DE" sz="2200" dirty="0">
                <a:solidFill>
                  <a:srgbClr val="31454E"/>
                </a:solidFill>
              </a:rPr>
              <a:t>Projekttyp	Demonstrationsgebäude</a:t>
            </a:r>
          </a:p>
        </p:txBody>
      </p:sp>
      <p:grpSp>
        <p:nvGrpSpPr>
          <p:cNvPr id="20" name="Gruppieren 19"/>
          <p:cNvGrpSpPr/>
          <p:nvPr/>
        </p:nvGrpSpPr>
        <p:grpSpPr>
          <a:xfrm>
            <a:off x="3890291" y="12731"/>
            <a:ext cx="44949440" cy="20510457"/>
            <a:chOff x="3890291" y="12731"/>
            <a:chExt cx="44949440" cy="20510457"/>
          </a:xfrm>
        </p:grpSpPr>
        <p:sp>
          <p:nvSpPr>
            <p:cNvPr id="8" name="Textfeld 7"/>
            <p:cNvSpPr txBox="1"/>
            <p:nvPr/>
          </p:nvSpPr>
          <p:spPr>
            <a:xfrm>
              <a:off x="3890291" y="6188282"/>
              <a:ext cx="14562064" cy="3559067"/>
            </a:xfrm>
            <a:prstGeom prst="rect">
              <a:avLst/>
            </a:prstGeom>
            <a:noFill/>
          </p:spPr>
          <p:txBody>
            <a:bodyPr wrap="square" rtlCol="0">
              <a:noAutofit/>
            </a:bodyPr>
            <a:lstStyle/>
            <a:p>
              <a:r>
                <a:rPr lang="de-DE" sz="5400" dirty="0">
                  <a:solidFill>
                    <a:srgbClr val="FF0000"/>
                  </a:solidFill>
                </a:rPr>
                <a:t>Auf dieser Seite (Folie 2) Abbildungen und Texte einfügen. Danach Layout umstellen auf „Version ohne Raster“, damit die Hintergrundflächen und Hilfslinien ausgeblendet werden.</a:t>
              </a:r>
            </a:p>
            <a:p>
              <a:r>
                <a:rPr lang="de-DE" sz="5400" dirty="0">
                  <a:solidFill>
                    <a:srgbClr val="FF0000"/>
                  </a:solidFill>
                </a:rPr>
                <a:t>Dann diese Legende entfernen.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7811" y="12731"/>
              <a:ext cx="17281920" cy="2051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Gerade Verbindung mit Pfeil 9"/>
            <p:cNvCxnSpPr/>
            <p:nvPr/>
          </p:nvCxnSpPr>
          <p:spPr>
            <a:xfrm>
              <a:off x="39838731" y="15571614"/>
              <a:ext cx="5472608" cy="2692266"/>
            </a:xfrm>
            <a:prstGeom prst="straightConnector1">
              <a:avLst/>
            </a:prstGeom>
            <a:ln w="76200">
              <a:solidFill>
                <a:srgbClr val="FF0000"/>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16580147" y="9234910"/>
              <a:ext cx="16705856" cy="6192688"/>
            </a:xfrm>
            <a:prstGeom prst="straightConnector1">
              <a:avLst/>
            </a:prstGeom>
            <a:ln w="76200">
              <a:solidFill>
                <a:srgbClr val="FF0000"/>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672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826865" y="16787971"/>
            <a:ext cx="23424406" cy="3129062"/>
          </a:xfrm>
          <a:prstGeom prst="rect">
            <a:avLst/>
          </a:prstGeom>
          <a:noFill/>
        </p:spPr>
        <p:txBody>
          <a:bodyPr wrap="square" lIns="0" tIns="0" rIns="0" bIns="0" rtlCol="0">
            <a:noAutofit/>
          </a:bodyPr>
          <a:lstStyle/>
          <a:p>
            <a:pPr>
              <a:lnSpc>
                <a:spcPts val="12200"/>
              </a:lnSpc>
            </a:pPr>
            <a:r>
              <a:rPr lang="de-DE" sz="9000" dirty="0">
                <a:solidFill>
                  <a:srgbClr val="31454E"/>
                </a:solidFill>
              </a:rPr>
              <a:t>Hier eine Überschrift, in</a:t>
            </a:r>
            <a:r>
              <a:rPr lang="de-DE" sz="9000" baseline="0" dirty="0">
                <a:solidFill>
                  <a:srgbClr val="31454E"/>
                </a:solidFill>
              </a:rPr>
              <a:t> Calibri 90 </a:t>
            </a:r>
            <a:r>
              <a:rPr lang="de-DE" sz="9000" baseline="0" dirty="0" err="1">
                <a:solidFill>
                  <a:srgbClr val="31454E"/>
                </a:solidFill>
              </a:rPr>
              <a:t>pt</a:t>
            </a:r>
            <a:r>
              <a:rPr lang="de-DE" sz="9000" baseline="0" dirty="0">
                <a:solidFill>
                  <a:srgbClr val="31454E"/>
                </a:solidFill>
              </a:rPr>
              <a:t>, der Zeilenabstand beträgt 122 </a:t>
            </a:r>
            <a:r>
              <a:rPr lang="de-DE" sz="9000" baseline="0" dirty="0" err="1">
                <a:solidFill>
                  <a:srgbClr val="31454E"/>
                </a:solidFill>
              </a:rPr>
              <a:t>pt</a:t>
            </a:r>
            <a:r>
              <a:rPr lang="de-DE" sz="9000" baseline="0" dirty="0">
                <a:solidFill>
                  <a:srgbClr val="31454E"/>
                </a:solidFill>
              </a:rPr>
              <a:t>, </a:t>
            </a:r>
            <a:r>
              <a:rPr lang="de-DE" sz="9000" dirty="0">
                <a:solidFill>
                  <a:srgbClr val="31454E"/>
                </a:solidFill>
              </a:rPr>
              <a:t>das passt gut</a:t>
            </a:r>
          </a:p>
        </p:txBody>
      </p:sp>
      <p:sp>
        <p:nvSpPr>
          <p:cNvPr id="3" name="Textfeld 2"/>
          <p:cNvSpPr txBox="1"/>
          <p:nvPr/>
        </p:nvSpPr>
        <p:spPr>
          <a:xfrm>
            <a:off x="3889373" y="20684182"/>
            <a:ext cx="23419048" cy="2359620"/>
          </a:xfrm>
          <a:prstGeom prst="rect">
            <a:avLst/>
          </a:prstGeom>
          <a:noFill/>
        </p:spPr>
        <p:txBody>
          <a:bodyPr wrap="square" lIns="0" tIns="0" rIns="0" bIns="0" rtlCol="0">
            <a:noAutofit/>
          </a:bodyPr>
          <a:lstStyle/>
          <a:p>
            <a:pPr>
              <a:lnSpc>
                <a:spcPts val="4600"/>
              </a:lnSpc>
            </a:pPr>
            <a:r>
              <a:rPr lang="de-DE" sz="3700" dirty="0">
                <a:solidFill>
                  <a:srgbClr val="31454E"/>
                </a:solidFill>
              </a:rPr>
              <a:t>Und hier kommt eine Summary, in Calibri 37 </a:t>
            </a:r>
            <a:r>
              <a:rPr lang="de-DE" sz="3700" dirty="0" err="1">
                <a:solidFill>
                  <a:srgbClr val="31454E"/>
                </a:solidFill>
              </a:rPr>
              <a:t>pt</a:t>
            </a:r>
            <a:r>
              <a:rPr lang="de-DE" sz="3700" dirty="0">
                <a:solidFill>
                  <a:srgbClr val="31454E"/>
                </a:solidFill>
              </a:rPr>
              <a:t>, der Zeilenabstand</a:t>
            </a:r>
            <a:r>
              <a:rPr lang="de-DE" sz="3700" baseline="0" dirty="0">
                <a:solidFill>
                  <a:srgbClr val="31454E"/>
                </a:solidFill>
              </a:rPr>
              <a:t> beträgt 46 </a:t>
            </a:r>
            <a:r>
              <a:rPr lang="de-DE" sz="3700" baseline="0" dirty="0" err="1">
                <a:solidFill>
                  <a:srgbClr val="31454E"/>
                </a:solidFill>
              </a:rPr>
              <a:t>pt</a:t>
            </a:r>
            <a:r>
              <a:rPr lang="de-DE" sz="3700" dirty="0">
                <a:solidFill>
                  <a:srgbClr val="31454E"/>
                </a:solidFill>
              </a:rPr>
              <a:t>, maximal 4 Zeilen. Ggf. kann das aber angepasst werden, also wenn die Summary länger sein muss, dann den unten stehenden Textrahmen </a:t>
            </a:r>
            <a:r>
              <a:rPr lang="de-DE" sz="3700" baseline="0" dirty="0">
                <a:solidFill>
                  <a:srgbClr val="31454E"/>
                </a:solidFill>
              </a:rPr>
              <a:t> anpassen. Bitte auf die Abstände</a:t>
            </a:r>
            <a:r>
              <a:rPr lang="de-DE" sz="3700" dirty="0">
                <a:solidFill>
                  <a:srgbClr val="31454E"/>
                </a:solidFill>
              </a:rPr>
              <a:t>, wie im obigen Beispiel. </a:t>
            </a:r>
            <a:br>
              <a:rPr lang="de-DE" sz="3700" dirty="0">
                <a:solidFill>
                  <a:srgbClr val="31454E"/>
                </a:solidFill>
              </a:rPr>
            </a:br>
            <a:r>
              <a:rPr lang="de-DE" sz="3700" dirty="0">
                <a:solidFill>
                  <a:srgbClr val="31454E"/>
                </a:solidFill>
              </a:rPr>
              <a:t>Das ist die vierte Zeile.</a:t>
            </a:r>
          </a:p>
        </p:txBody>
      </p:sp>
      <p:sp>
        <p:nvSpPr>
          <p:cNvPr id="4" name="Textfeld 3"/>
          <p:cNvSpPr txBox="1"/>
          <p:nvPr/>
        </p:nvSpPr>
        <p:spPr>
          <a:xfrm>
            <a:off x="3890291" y="23788655"/>
            <a:ext cx="23419048" cy="11441143"/>
          </a:xfrm>
          <a:prstGeom prst="rect">
            <a:avLst/>
          </a:prstGeom>
          <a:noFill/>
        </p:spPr>
        <p:txBody>
          <a:bodyPr wrap="square" lIns="0" tIns="0" rIns="0" bIns="0" numCol="3" spcCol="612000" rtlCol="0">
            <a:noAutofit/>
          </a:bodyPr>
          <a:lstStyle/>
          <a:p>
            <a:pPr>
              <a:lnSpc>
                <a:spcPts val="3400"/>
              </a:lnSpc>
            </a:pPr>
            <a:r>
              <a:rPr lang="de-DE" sz="3000" dirty="0">
                <a:solidFill>
                  <a:srgbClr val="31454E"/>
                </a:solidFill>
              </a:rPr>
              <a:t>Und hier beginnt Ihr Text. </a:t>
            </a:r>
            <a:r>
              <a:rPr lang="de-DE" sz="3000" dirty="0" err="1">
                <a:solidFill>
                  <a:srgbClr val="31454E"/>
                </a:solidFill>
              </a:rPr>
              <a:t>Typo</a:t>
            </a:r>
            <a:r>
              <a:rPr lang="de-DE" sz="3000" dirty="0">
                <a:solidFill>
                  <a:srgbClr val="31454E"/>
                </a:solidFill>
              </a:rPr>
              <a:t> ist Calibri 30 </a:t>
            </a:r>
            <a:r>
              <a:rPr lang="de-DE" sz="3000" dirty="0" err="1">
                <a:solidFill>
                  <a:srgbClr val="31454E"/>
                </a:solidFill>
              </a:rPr>
              <a:t>pt</a:t>
            </a:r>
            <a:r>
              <a:rPr lang="de-DE" sz="3000" dirty="0">
                <a:solidFill>
                  <a:srgbClr val="31454E"/>
                </a:solidFill>
              </a:rPr>
              <a:t>, der Zeilenabstand beträgt 34 </a:t>
            </a:r>
            <a:r>
              <a:rPr lang="de-DE" sz="3000" dirty="0" err="1">
                <a:solidFill>
                  <a:srgbClr val="31454E"/>
                </a:solidFill>
              </a:rPr>
              <a:t>pt</a:t>
            </a:r>
            <a:r>
              <a:rPr lang="de-DE" sz="3000" dirty="0">
                <a:solidFill>
                  <a:srgbClr val="31454E"/>
                </a:solidFill>
              </a:rPr>
              <a:t>. Bitte mit Zwischenüberschriften etwas gliedern. Der Text ist dreispaltig. Das und die Position sowie die Schriftgröße so belassen. </a:t>
            </a:r>
          </a:p>
          <a:p>
            <a:pPr>
              <a:lnSpc>
                <a:spcPts val="3400"/>
              </a:lnSpc>
            </a:pPr>
            <a:endParaRPr lang="de-DE" sz="3000" baseline="0" dirty="0">
              <a:solidFill>
                <a:srgbClr val="31454E"/>
              </a:solidFill>
            </a:endParaRPr>
          </a:p>
          <a:p>
            <a:pPr>
              <a:lnSpc>
                <a:spcPts val="3400"/>
              </a:lnSpc>
            </a:pPr>
            <a:r>
              <a:rPr lang="de-DE" sz="3000" dirty="0"/>
              <a:t>Weit hinten, hinter den Wortbergen, fern der Länder </a:t>
            </a:r>
            <a:r>
              <a:rPr lang="de-DE" sz="3000" dirty="0" err="1"/>
              <a:t>Vokalien</a:t>
            </a:r>
            <a:r>
              <a:rPr lang="de-DE" sz="3000" dirty="0"/>
              <a:t> und </a:t>
            </a:r>
            <a:r>
              <a:rPr lang="de-DE" sz="3000" dirty="0" err="1"/>
              <a:t>Konsonantien</a:t>
            </a:r>
            <a:r>
              <a:rPr lang="de-DE" sz="3000" dirty="0"/>
              <a:t> leben die Blindtexte. Abgeschieden wohnen sie in Buchstabhausen an der Küste des Semantik, eines großen Sprachozeans. Ein kleines Bächlein namens Duden fließt durch ihren Ort und versorgt sie mit den nötigen </a:t>
            </a:r>
            <a:r>
              <a:rPr lang="de-DE" sz="3000" dirty="0" err="1"/>
              <a:t>Regelialien</a:t>
            </a:r>
            <a:r>
              <a:rPr lang="de-DE" sz="3000" dirty="0"/>
              <a:t>. Es ist ein </a:t>
            </a:r>
            <a:r>
              <a:rPr lang="de-DE" sz="3000" dirty="0" err="1"/>
              <a:t>paradiesmatisches</a:t>
            </a:r>
            <a:r>
              <a:rPr lang="de-DE" sz="3000" dirty="0"/>
              <a:t> Land, in dem einem gebratene Satzteile in den Mund fliegen.</a:t>
            </a:r>
            <a:endParaRPr lang="de-DE" sz="3000" baseline="0" dirty="0">
              <a:solidFill>
                <a:srgbClr val="31454E"/>
              </a:solidFill>
            </a:endParaRPr>
          </a:p>
          <a:p>
            <a:pPr>
              <a:lnSpc>
                <a:spcPts val="3400"/>
              </a:lnSpc>
            </a:pPr>
            <a:endParaRPr lang="de-DE" sz="3000" baseline="0" dirty="0">
              <a:solidFill>
                <a:srgbClr val="31454E"/>
              </a:solidFill>
            </a:endParaRPr>
          </a:p>
          <a:p>
            <a:pPr>
              <a:lnSpc>
                <a:spcPts val="3400"/>
              </a:lnSpc>
            </a:pPr>
            <a:r>
              <a:rPr lang="de-DE" sz="3000" b="1" baseline="0" dirty="0">
                <a:solidFill>
                  <a:srgbClr val="31454E"/>
                </a:solidFill>
              </a:rPr>
              <a:t>Zwischenüberschrift</a:t>
            </a:r>
          </a:p>
          <a:p>
            <a:pPr>
              <a:lnSpc>
                <a:spcPts val="3400"/>
              </a:lnSpc>
            </a:pPr>
            <a:r>
              <a:rPr lang="de-DE" sz="3000" dirty="0">
                <a:solidFill>
                  <a:srgbClr val="31454E"/>
                </a:solidFill>
              </a:rPr>
              <a:t>Weiterer Text …</a:t>
            </a:r>
          </a:p>
          <a:p>
            <a:pPr>
              <a:lnSpc>
                <a:spcPts val="3400"/>
              </a:lnSpc>
            </a:pPr>
            <a:endParaRPr lang="de-DE" sz="3000" dirty="0">
              <a:solidFill>
                <a:srgbClr val="31454E"/>
              </a:solidFill>
            </a:endParaRPr>
          </a:p>
          <a:p>
            <a:pPr>
              <a:lnSpc>
                <a:spcPts val="3400"/>
              </a:lnSpc>
            </a:pPr>
            <a:r>
              <a:rPr lang="de-DE" sz="3000" dirty="0"/>
              <a:t>Eine wunderbare Heiterkeit hat meine ganze Seele eingenommen, gleich den süßen Frühlingsmorgen, die ich mit ganzem Herzen genieße. Ich bin allein und freue mich meines Lebens in dieser Gegend, die für solche Seelen geschaffen ist wie die meine. </a:t>
            </a:r>
          </a:p>
          <a:p>
            <a:pPr>
              <a:lnSpc>
                <a:spcPts val="3400"/>
              </a:lnSpc>
            </a:pPr>
            <a:r>
              <a:rPr lang="de-DE" sz="3000" dirty="0"/>
              <a:t>Ich bin so glücklich, mein Bester, so ganz in dem Gefühle von ruhigem Dasein versunken, </a:t>
            </a:r>
            <a:r>
              <a:rPr lang="de-DE" sz="3000" dirty="0" err="1"/>
              <a:t>daß</a:t>
            </a:r>
            <a:r>
              <a:rPr lang="de-DE" sz="3000" dirty="0"/>
              <a:t> meine Kunst darunter leidet. Ich könnte jetzt nicht zeichnen, nicht einen Strich, und bin nie ein größerer Maler gewesen als in diesen Augenblicken.</a:t>
            </a:r>
            <a:r>
              <a:rPr lang="de-DE" sz="3000" dirty="0">
                <a:solidFill>
                  <a:srgbClr val="31454E"/>
                </a:solidFill>
              </a:rPr>
              <a:t>. </a:t>
            </a:r>
          </a:p>
          <a:p>
            <a:pPr>
              <a:lnSpc>
                <a:spcPts val="3400"/>
              </a:lnSpc>
            </a:pPr>
            <a:endParaRPr lang="de-DE" sz="3000" dirty="0">
              <a:solidFill>
                <a:srgbClr val="31454E"/>
              </a:solidFill>
            </a:endParaRPr>
          </a:p>
          <a:p>
            <a:pPr>
              <a:lnSpc>
                <a:spcPts val="3400"/>
              </a:lnSpc>
            </a:pPr>
            <a:r>
              <a:rPr lang="de-DE" sz="3000" b="1" dirty="0">
                <a:solidFill>
                  <a:srgbClr val="31454E"/>
                </a:solidFill>
              </a:rPr>
              <a:t>Fokus der Entwicklung</a:t>
            </a:r>
          </a:p>
          <a:p>
            <a:pPr>
              <a:lnSpc>
                <a:spcPts val="3400"/>
              </a:lnSpc>
            </a:pPr>
            <a:r>
              <a:rPr lang="de-DE" sz="3000" dirty="0"/>
              <a:t>Es gibt im Moment in diese Mannschaft, oh, einige Spieler vergessen ihnen Profi was sie sind. Ich lese nicht sehr viele Zeitungen, aber ich habe gehört viele Situationen. Erstens: wir haben nicht offensiv gespielt. Es gibt keine deutsche Mannschaft spielt offensiv und die Name offensiv wie Bayern. Letzte Spiel hatten wir in Platz drei Spitzen: Elber, </a:t>
            </a:r>
            <a:r>
              <a:rPr lang="de-DE" sz="3000" dirty="0" err="1"/>
              <a:t>Jancka</a:t>
            </a:r>
            <a:r>
              <a:rPr lang="de-DE" sz="3000" dirty="0"/>
              <a:t> und dann Zickler. Wir müssen nicht vergessen Zickler.</a:t>
            </a:r>
          </a:p>
          <a:p>
            <a:pPr>
              <a:lnSpc>
                <a:spcPts val="3400"/>
              </a:lnSpc>
            </a:pPr>
            <a:endParaRPr lang="de-DE" sz="3000" dirty="0"/>
          </a:p>
          <a:p>
            <a:pPr>
              <a:lnSpc>
                <a:spcPts val="3400"/>
              </a:lnSpc>
            </a:pPr>
            <a:r>
              <a:rPr lang="de-DE" sz="3000" dirty="0"/>
              <a:t>Zickler ist eine Spitzen mehr, Mehmet eh mehr Basler. Ist klar diese Wörter, ist möglich verstehen, was ich hab gesagt? Danke. Offensiv, offensiv ist wie machen wir in Platz. Zweitens: ich habe erklärt mit diese zwei Spieler: nach Dortmund brauchen vielleicht Halbzeit Pause. </a:t>
            </a:r>
          </a:p>
          <a:p>
            <a:pPr>
              <a:lnSpc>
                <a:spcPts val="3400"/>
              </a:lnSpc>
            </a:pPr>
            <a:r>
              <a:rPr lang="de-DE" sz="3000" dirty="0"/>
              <a:t>Ich habe auch andere Mannschaften gesehen in Europa nach diese Mittwoch. Ich habe gesehen auch zwei Tage die Training. </a:t>
            </a:r>
          </a:p>
          <a:p>
            <a:pPr>
              <a:lnSpc>
                <a:spcPts val="3400"/>
              </a:lnSpc>
            </a:pPr>
            <a:r>
              <a:rPr lang="de-DE" sz="3000" b="1" dirty="0">
                <a:solidFill>
                  <a:srgbClr val="31454E"/>
                </a:solidFill>
              </a:rPr>
              <a:t>Fazit</a:t>
            </a:r>
          </a:p>
          <a:p>
            <a:pPr>
              <a:lnSpc>
                <a:spcPts val="3400"/>
              </a:lnSpc>
            </a:pPr>
            <a:r>
              <a:rPr lang="de-DE" sz="3000" dirty="0">
                <a:solidFill>
                  <a:srgbClr val="31454E"/>
                </a:solidFill>
              </a:rPr>
              <a:t>Ein Trainer ist nicht ein Idiot! Ein Trainer sei sehen was passieren in Platz. In diese Spiel es waren zwei, drei diese Spieler waren schwach wie eine Flasche leer! Haben Sie gesehen Mittwoch, welche Mannschaft hat gespielt Mittwoch? Hat gespielt Mehmet oder gespielt Basler oder hat gespielt Trapattoni? Diese Spieler beklagen mehr als sie spielen! Wissen Sie, warum die Italienmannschaften kaufen nicht diese Spieler? Weil wir haben gesehen viele Male solche Spiel!</a:t>
            </a:r>
          </a:p>
          <a:p>
            <a:pPr>
              <a:lnSpc>
                <a:spcPts val="3400"/>
              </a:lnSpc>
            </a:pPr>
            <a:endParaRPr lang="de-DE" sz="3000" dirty="0">
              <a:solidFill>
                <a:srgbClr val="31454E"/>
              </a:solidFill>
            </a:endParaRPr>
          </a:p>
          <a:p>
            <a:pPr>
              <a:lnSpc>
                <a:spcPts val="3400"/>
              </a:lnSpc>
            </a:pPr>
            <a:r>
              <a:rPr lang="de-DE" sz="3000" dirty="0">
                <a:solidFill>
                  <a:srgbClr val="31454E"/>
                </a:solidFill>
              </a:rPr>
              <a:t>Haben gesagt sind nicht Spieler für die italienisch Meisters! Strunz! Strunz ist zwei Jahre hier, hat gespielt 10 Spiele, ist immer verletzt! Was erlauben Strunz? Letzte Jahre Meister Geworden mit Hamann, eh, Nerlinger. Diese Spieler waren Spieler! Waren Meister geworden! Ist immer verletzt! Hat gespielt 25 Spiele in diese Mannschaft in diese Verein. Muss respektieren die andere Kollegen! haben viel nette Kollegen! Stellen Sie die Kollegen die Frage! </a:t>
            </a:r>
          </a:p>
        </p:txBody>
      </p:sp>
      <p:sp>
        <p:nvSpPr>
          <p:cNvPr id="5" name="Textfeld 4"/>
          <p:cNvSpPr txBox="1"/>
          <p:nvPr/>
        </p:nvSpPr>
        <p:spPr>
          <a:xfrm>
            <a:off x="3791751" y="37995130"/>
            <a:ext cx="2181366" cy="430887"/>
          </a:xfrm>
          <a:prstGeom prst="rect">
            <a:avLst/>
          </a:prstGeom>
          <a:noFill/>
        </p:spPr>
        <p:txBody>
          <a:bodyPr wrap="none" rtlCol="0">
            <a:spAutoFit/>
          </a:bodyPr>
          <a:lstStyle/>
          <a:p>
            <a:r>
              <a:rPr lang="de-DE" sz="2200" b="1" dirty="0">
                <a:solidFill>
                  <a:srgbClr val="31454E"/>
                </a:solidFill>
              </a:rPr>
              <a:t>Projektsteckbrief</a:t>
            </a:r>
          </a:p>
        </p:txBody>
      </p:sp>
      <p:sp>
        <p:nvSpPr>
          <p:cNvPr id="6" name="Textfeld 5"/>
          <p:cNvSpPr txBox="1"/>
          <p:nvPr/>
        </p:nvSpPr>
        <p:spPr>
          <a:xfrm>
            <a:off x="19945349" y="39550278"/>
            <a:ext cx="7075958" cy="2580194"/>
          </a:xfrm>
          <a:prstGeom prst="rect">
            <a:avLst/>
          </a:prstGeom>
          <a:noFill/>
        </p:spPr>
        <p:txBody>
          <a:bodyPr wrap="square" rtlCol="0">
            <a:noAutofit/>
          </a:bodyPr>
          <a:lstStyle/>
          <a:p>
            <a:pPr>
              <a:lnSpc>
                <a:spcPts val="2600"/>
              </a:lnSpc>
              <a:spcAft>
                <a:spcPts val="1200"/>
              </a:spcAft>
              <a:tabLst>
                <a:tab pos="4305300" algn="l"/>
              </a:tabLst>
            </a:pPr>
            <a:r>
              <a:rPr lang="de-DE" sz="2200" dirty="0">
                <a:solidFill>
                  <a:srgbClr val="31454E"/>
                </a:solidFill>
              </a:rPr>
              <a:t>Autoren</a:t>
            </a:r>
            <a:br>
              <a:rPr lang="de-DE" sz="2200" dirty="0">
                <a:solidFill>
                  <a:srgbClr val="31454E"/>
                </a:solidFill>
              </a:rPr>
            </a:br>
            <a:r>
              <a:rPr lang="de-DE" sz="2200" dirty="0">
                <a:solidFill>
                  <a:srgbClr val="31454E"/>
                </a:solidFill>
              </a:rPr>
              <a:t>Erika Musterfrau</a:t>
            </a:r>
            <a:br>
              <a:rPr lang="de-DE" sz="2200" dirty="0">
                <a:solidFill>
                  <a:srgbClr val="31454E"/>
                </a:solidFill>
              </a:rPr>
            </a:br>
            <a:r>
              <a:rPr lang="de-DE" sz="2200" dirty="0">
                <a:solidFill>
                  <a:srgbClr val="31454E"/>
                </a:solidFill>
              </a:rPr>
              <a:t>Universität Kassel, Institut für Energieeffizienzforschung</a:t>
            </a:r>
            <a:br>
              <a:rPr lang="de-DE" sz="2200" dirty="0">
                <a:solidFill>
                  <a:srgbClr val="31454E"/>
                </a:solidFill>
              </a:rPr>
            </a:br>
            <a:r>
              <a:rPr lang="de-DE" sz="2200" dirty="0">
                <a:solidFill>
                  <a:srgbClr val="31454E"/>
                </a:solidFill>
              </a:rPr>
              <a:t>e.musterfrau@uni-kassel.de </a:t>
            </a:r>
          </a:p>
          <a:p>
            <a:pPr>
              <a:lnSpc>
                <a:spcPts val="2600"/>
              </a:lnSpc>
              <a:spcAft>
                <a:spcPts val="1200"/>
              </a:spcAft>
              <a:tabLst>
                <a:tab pos="4305300" algn="l"/>
              </a:tabLst>
            </a:pPr>
            <a:r>
              <a:rPr lang="de-DE" sz="2200" dirty="0">
                <a:solidFill>
                  <a:srgbClr val="31454E"/>
                </a:solidFill>
              </a:rPr>
              <a:t>Max Mustermann</a:t>
            </a:r>
            <a:br>
              <a:rPr lang="de-DE" sz="2200" dirty="0">
                <a:solidFill>
                  <a:srgbClr val="31454E"/>
                </a:solidFill>
              </a:rPr>
            </a:br>
            <a:r>
              <a:rPr lang="de-DE" sz="2200" dirty="0">
                <a:solidFill>
                  <a:srgbClr val="31454E"/>
                </a:solidFill>
              </a:rPr>
              <a:t>KIT, Institut für Bauphysik und Nutzerzufriedenheit</a:t>
            </a:r>
            <a:br>
              <a:rPr lang="de-DE" sz="2200" dirty="0">
                <a:solidFill>
                  <a:srgbClr val="31454E"/>
                </a:solidFill>
              </a:rPr>
            </a:br>
            <a:r>
              <a:rPr lang="de-DE" sz="2200" dirty="0">
                <a:solidFill>
                  <a:srgbClr val="31454E"/>
                </a:solidFill>
              </a:rPr>
              <a:t>max.mustermann@kit.edu</a:t>
            </a:r>
          </a:p>
        </p:txBody>
      </p:sp>
      <p:sp>
        <p:nvSpPr>
          <p:cNvPr id="7" name="Textfeld 6"/>
          <p:cNvSpPr txBox="1"/>
          <p:nvPr/>
        </p:nvSpPr>
        <p:spPr>
          <a:xfrm>
            <a:off x="3791751" y="38542166"/>
            <a:ext cx="10196108" cy="2708434"/>
          </a:xfrm>
          <a:prstGeom prst="rect">
            <a:avLst/>
          </a:prstGeom>
          <a:noFill/>
        </p:spPr>
        <p:txBody>
          <a:bodyPr wrap="square" rtlCol="0">
            <a:noAutofit/>
          </a:bodyPr>
          <a:lstStyle/>
          <a:p>
            <a:pPr>
              <a:lnSpc>
                <a:spcPts val="2600"/>
              </a:lnSpc>
              <a:spcAft>
                <a:spcPts val="1200"/>
              </a:spcAft>
              <a:tabLst>
                <a:tab pos="3590925" algn="l"/>
              </a:tabLst>
            </a:pPr>
            <a:r>
              <a:rPr lang="de-DE" sz="2200" dirty="0">
                <a:solidFill>
                  <a:srgbClr val="31454E"/>
                </a:solidFill>
              </a:rPr>
              <a:t>Projektsteckbrief …	mit charakteristischen Angaben, wie …</a:t>
            </a:r>
          </a:p>
          <a:p>
            <a:pPr>
              <a:lnSpc>
                <a:spcPts val="2600"/>
              </a:lnSpc>
              <a:spcAft>
                <a:spcPts val="1200"/>
              </a:spcAft>
              <a:tabLst>
                <a:tab pos="3590925" algn="l"/>
              </a:tabLst>
            </a:pPr>
            <a:r>
              <a:rPr lang="de-DE" sz="2200" dirty="0">
                <a:solidFill>
                  <a:srgbClr val="31454E"/>
                </a:solidFill>
              </a:rPr>
              <a:t>Förderkennzeichen	03ET1198A</a:t>
            </a:r>
          </a:p>
          <a:p>
            <a:pPr>
              <a:lnSpc>
                <a:spcPts val="2600"/>
              </a:lnSpc>
              <a:spcAft>
                <a:spcPts val="1200"/>
              </a:spcAft>
              <a:tabLst>
                <a:tab pos="3590925" algn="l"/>
              </a:tabLst>
            </a:pPr>
            <a:r>
              <a:rPr lang="de-DE" sz="2200" dirty="0">
                <a:solidFill>
                  <a:srgbClr val="31454E"/>
                </a:solidFill>
              </a:rPr>
              <a:t>Projektlaufzeit	6/2016 bis 5/2020</a:t>
            </a:r>
          </a:p>
          <a:p>
            <a:pPr>
              <a:lnSpc>
                <a:spcPts val="2600"/>
              </a:lnSpc>
              <a:spcAft>
                <a:spcPts val="1200"/>
              </a:spcAft>
              <a:tabLst>
                <a:tab pos="3590925" algn="l"/>
              </a:tabLst>
            </a:pPr>
            <a:r>
              <a:rPr lang="de-DE" sz="2200" dirty="0">
                <a:solidFill>
                  <a:srgbClr val="31454E"/>
                </a:solidFill>
              </a:rPr>
              <a:t>Themenschlagworte	PCM, Energiespeicherung, Flächenheizung, Niedrig-</a:t>
            </a:r>
            <a:br>
              <a:rPr lang="de-DE" sz="2200" dirty="0">
                <a:solidFill>
                  <a:srgbClr val="31454E"/>
                </a:solidFill>
              </a:rPr>
            </a:br>
            <a:r>
              <a:rPr lang="de-DE" sz="2200" dirty="0">
                <a:solidFill>
                  <a:srgbClr val="31454E"/>
                </a:solidFill>
              </a:rPr>
              <a:t>	Exergie, Wärmepumpe und so weiter</a:t>
            </a:r>
          </a:p>
          <a:p>
            <a:pPr>
              <a:lnSpc>
                <a:spcPts val="2600"/>
              </a:lnSpc>
              <a:spcAft>
                <a:spcPts val="1200"/>
              </a:spcAft>
              <a:tabLst>
                <a:tab pos="3590925" algn="l"/>
              </a:tabLst>
            </a:pPr>
            <a:r>
              <a:rPr lang="de-DE" sz="2200" dirty="0">
                <a:solidFill>
                  <a:srgbClr val="31454E"/>
                </a:solidFill>
              </a:rPr>
              <a:t>Projekttyp	Demonstrationsgebäude</a:t>
            </a:r>
          </a:p>
        </p:txBody>
      </p:sp>
      <p:sp>
        <p:nvSpPr>
          <p:cNvPr id="8" name="Textfeld 7"/>
          <p:cNvSpPr txBox="1"/>
          <p:nvPr/>
        </p:nvSpPr>
        <p:spPr>
          <a:xfrm>
            <a:off x="7771791" y="7650734"/>
            <a:ext cx="15534553" cy="5926948"/>
          </a:xfrm>
          <a:prstGeom prst="rect">
            <a:avLst/>
          </a:prstGeom>
          <a:noFill/>
        </p:spPr>
        <p:txBody>
          <a:bodyPr wrap="square" rtlCol="0">
            <a:noAutofit/>
          </a:bodyPr>
          <a:lstStyle/>
          <a:p>
            <a:r>
              <a:rPr lang="de-DE" dirty="0">
                <a:solidFill>
                  <a:schemeClr val="bg1">
                    <a:lumMod val="75000"/>
                  </a:schemeClr>
                </a:solidFill>
              </a:rPr>
              <a:t>So sieht die Version ohne Raster aus. Hierfür Layout umstellen, nachdem Abbildungen, Texte und Institutslogo eingefügt wurden.</a:t>
            </a:r>
          </a:p>
        </p:txBody>
      </p:sp>
      <p:sp>
        <p:nvSpPr>
          <p:cNvPr id="9" name="Textfeld 8"/>
          <p:cNvSpPr txBox="1"/>
          <p:nvPr/>
        </p:nvSpPr>
        <p:spPr>
          <a:xfrm rot="19854672">
            <a:off x="1047960" y="20464589"/>
            <a:ext cx="27243420" cy="3770263"/>
          </a:xfrm>
          <a:prstGeom prst="rect">
            <a:avLst/>
          </a:prstGeom>
          <a:noFill/>
        </p:spPr>
        <p:txBody>
          <a:bodyPr wrap="none" rtlCol="0">
            <a:spAutoFit/>
          </a:bodyPr>
          <a:lstStyle/>
          <a:p>
            <a:r>
              <a:rPr lang="de-DE" sz="23900" dirty="0">
                <a:solidFill>
                  <a:srgbClr val="FF0000"/>
                </a:solidFill>
              </a:rPr>
              <a:t>Vorschau ohne Raster</a:t>
            </a:r>
          </a:p>
        </p:txBody>
      </p:sp>
    </p:spTree>
    <p:extLst>
      <p:ext uri="{BB962C8B-B14F-4D97-AF65-F5344CB8AC3E}">
        <p14:creationId xmlns:p14="http://schemas.microsoft.com/office/powerpoint/2010/main" val="3435816571"/>
      </p:ext>
    </p:extLst>
  </p:cSld>
  <p:clrMapOvr>
    <a:masterClrMapping/>
  </p:clrMapOvr>
</p:sld>
</file>

<file path=ppt/theme/theme1.xml><?xml version="1.0" encoding="utf-8"?>
<a:theme xmlns:a="http://schemas.openxmlformats.org/drawingml/2006/main" name="Larissa">
  <a:themeElements>
    <a:clrScheme name="EnergieEffizienzBauen">
      <a:dk1>
        <a:sysClr val="windowText" lastClr="000000"/>
      </a:dk1>
      <a:lt1>
        <a:sysClr val="window" lastClr="FFFFFF"/>
      </a:lt1>
      <a:dk2>
        <a:srgbClr val="31454E"/>
      </a:dk2>
      <a:lt2>
        <a:srgbClr val="DEEEF6"/>
      </a:lt2>
      <a:accent1>
        <a:srgbClr val="007324"/>
      </a:accent1>
      <a:accent2>
        <a:srgbClr val="86A91A"/>
      </a:accent2>
      <a:accent3>
        <a:srgbClr val="A1CFE6"/>
      </a:accent3>
      <a:accent4>
        <a:srgbClr val="BFDEEE"/>
      </a:accent4>
      <a:accent5>
        <a:srgbClr val="7ABAD6"/>
      </a:accent5>
      <a:accent6>
        <a:srgbClr val="F79646"/>
      </a:accent6>
      <a:hlink>
        <a:srgbClr val="0000FF"/>
      </a:hlink>
      <a:folHlink>
        <a:srgbClr val="800080"/>
      </a:folHlink>
    </a:clrScheme>
    <a:fontScheme name="EnergieEffizienzBauen">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1909</Words>
  <Application>Microsoft Office PowerPoint</Application>
  <PresentationFormat>Benutzerdefiniert</PresentationFormat>
  <Paragraphs>88</Paragraphs>
  <Slides>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vt:i4>
      </vt:variant>
    </vt:vector>
  </HeadingPairs>
  <TitlesOfParts>
    <vt:vector size="6" baseType="lpstr">
      <vt:lpstr>Arial</vt:lpstr>
      <vt:lpstr>Calibri</vt:lpstr>
      <vt:lpstr>Larissa</vt:lpstr>
      <vt:lpstr>PowerPoint-Präsentation</vt:lpstr>
      <vt:lpstr>PowerPoint-Präsentation</vt:lpstr>
      <vt:lpstr>PowerPoint-Präsentation</vt:lpstr>
    </vt:vector>
  </TitlesOfParts>
  <Company>FIZ Karlsruhe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Lang, Johannes</dc:creator>
  <cp:lastModifiedBy>Michele Bube</cp:lastModifiedBy>
  <cp:revision>51</cp:revision>
  <cp:lastPrinted>2016-12-07T18:01:12Z</cp:lastPrinted>
  <dcterms:created xsi:type="dcterms:W3CDTF">2016-12-06T12:29:38Z</dcterms:created>
  <dcterms:modified xsi:type="dcterms:W3CDTF">2024-09-03T12:35:21Z</dcterms:modified>
</cp:coreProperties>
</file>