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8F_5E528715.xml" ContentType="application/vnd.ms-powerpoint.comments+xml"/>
  <Override PartName="/ppt/notesSlides/notesSlide3.xml" ContentType="application/vnd.openxmlformats-officedocument.presentationml.notesSlide+xml"/>
  <Override PartName="/ppt/comments/modernComment_190_4EFD212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95_B519BAD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98" r:id="rId2"/>
    <p:sldId id="452" r:id="rId3"/>
    <p:sldId id="399" r:id="rId4"/>
    <p:sldId id="400" r:id="rId5"/>
    <p:sldId id="401" r:id="rId6"/>
    <p:sldId id="403" r:id="rId7"/>
    <p:sldId id="404" r:id="rId8"/>
    <p:sldId id="402" r:id="rId9"/>
    <p:sldId id="405" r:id="rId10"/>
    <p:sldId id="406" r:id="rId11"/>
    <p:sldId id="407" r:id="rId12"/>
    <p:sldId id="408" r:id="rId13"/>
    <p:sldId id="409" r:id="rId14"/>
    <p:sldId id="410" r:id="rId15"/>
    <p:sldId id="411" r:id="rId16"/>
    <p:sldId id="412" r:id="rId17"/>
    <p:sldId id="413" r:id="rId18"/>
    <p:sldId id="414" r:id="rId19"/>
    <p:sldId id="415" r:id="rId20"/>
    <p:sldId id="416" r:id="rId21"/>
    <p:sldId id="417" r:id="rId22"/>
    <p:sldId id="443" r:id="rId23"/>
    <p:sldId id="418"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1" r:id="rId37"/>
    <p:sldId id="432" r:id="rId38"/>
    <p:sldId id="433" r:id="rId39"/>
    <p:sldId id="434" r:id="rId40"/>
    <p:sldId id="436" r:id="rId41"/>
    <p:sldId id="435" r:id="rId42"/>
    <p:sldId id="437" r:id="rId43"/>
    <p:sldId id="440" r:id="rId44"/>
    <p:sldId id="438" r:id="rId45"/>
    <p:sldId id="442" r:id="rId46"/>
    <p:sldId id="444" r:id="rId47"/>
    <p:sldId id="445" r:id="rId48"/>
    <p:sldId id="447" r:id="rId49"/>
    <p:sldId id="446" r:id="rId50"/>
    <p:sldId id="448" r:id="rId51"/>
    <p:sldId id="449" r:id="rId52"/>
    <p:sldId id="450" r:id="rId53"/>
    <p:sldId id="451" r:id="rId54"/>
    <p:sldId id="356" r:id="rId5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8941C1-2885-A82C-0993-3767F933A29C}" name="Berit Müller" initials="BM" userId="FWr1lbYwMSqjdIH+cYRtkLV/GTQJZXO/OcJD0BYjXEE=" providerId="None"/>
  <p188:author id="{1B5EF5C1-3192-41AA-C6B4-E8D28EAE9830}" name="Florian Hinze" initials="FH" userId="S::fhi@dgs-berlin.de::7c93c3a0-d5d3-4cb8-bd4b-71f07049e35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080F6-E4EC-4781-B5D9-C4185F77516F}" v="17" dt="2024-08-20T13:40:26.023"/>
    <p1510:client id="{65545F45-651B-45F2-8444-0203B3C1A48F}" v="288" dt="2024-08-20T17:07:17.367"/>
    <p1510:client id="{B64F5126-7815-4901-AD60-D615781CFEFB}" v="51" dt="2024-08-20T17:21:31.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9983" autoAdjust="0"/>
  </p:normalViewPr>
  <p:slideViewPr>
    <p:cSldViewPr snapToGrid="0">
      <p:cViewPr varScale="1">
        <p:scale>
          <a:sx n="74" d="100"/>
          <a:sy n="74" d="100"/>
        </p:scale>
        <p:origin x="109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gleitforschung Energiewendebauen" userId="ShdxA6A265rVaMtCMrfRv33ty7p1OQVhes22tOuKlYk=" providerId="None" clId="Web-{6BD1531D-1420-48C9-8C18-0F0967F25D8B}"/>
    <pc:docChg chg="modSld">
      <pc:chgData name="Begleitforschung Energiewendebauen" userId="ShdxA6A265rVaMtCMrfRv33ty7p1OQVhes22tOuKlYk=" providerId="None" clId="Web-{6BD1531D-1420-48C9-8C18-0F0967F25D8B}" dt="2024-06-20T14:24:05.593" v="7"/>
      <pc:docMkLst>
        <pc:docMk/>
      </pc:docMkLst>
      <pc:sldChg chg="modSp">
        <pc:chgData name="Begleitforschung Energiewendebauen" userId="ShdxA6A265rVaMtCMrfRv33ty7p1OQVhes22tOuKlYk=" providerId="None" clId="Web-{6BD1531D-1420-48C9-8C18-0F0967F25D8B}" dt="2024-06-20T14:24:05.593" v="7"/>
        <pc:sldMkLst>
          <pc:docMk/>
          <pc:sldMk cId="228778818" sldId="445"/>
        </pc:sldMkLst>
        <pc:graphicFrameChg chg="mod modGraphic">
          <ac:chgData name="Begleitforschung Energiewendebauen" userId="ShdxA6A265rVaMtCMrfRv33ty7p1OQVhes22tOuKlYk=" providerId="None" clId="Web-{6BD1531D-1420-48C9-8C18-0F0967F25D8B}" dt="2024-06-20T14:24:05.593" v="7"/>
          <ac:graphicFrameMkLst>
            <pc:docMk/>
            <pc:sldMk cId="228778818" sldId="445"/>
            <ac:graphicFrameMk id="6" creationId="{93658C2A-4282-10B0-45AC-2780F34CAAEE}"/>
          </ac:graphicFrameMkLst>
        </pc:graphicFrameChg>
      </pc:sldChg>
    </pc:docChg>
  </pc:docChgLst>
  <pc:docChgLst>
    <pc:chgData name="Berit Müller" clId="Web-{71C3D3DD-F560-4372-A225-48D7887B130A}"/>
    <pc:docChg chg="mod modSld">
      <pc:chgData name="Berit Müller" userId="" providerId="" clId="Web-{71C3D3DD-F560-4372-A225-48D7887B130A}" dt="2023-11-04T22:15:39.953" v="28"/>
      <pc:docMkLst>
        <pc:docMk/>
      </pc:docMkLst>
      <pc:sldChg chg="addCm">
        <pc:chgData name="Berit Müller" userId="" providerId="" clId="Web-{71C3D3DD-F560-4372-A225-48D7887B130A}" dt="2023-11-04T22:04:20.514" v="2"/>
        <pc:sldMkLst>
          <pc:docMk/>
          <pc:sldMk cId="1582466837" sldId="399"/>
        </pc:sldMkLst>
        <pc:extLst>
          <p:ext xmlns:p="http://schemas.openxmlformats.org/presentationml/2006/main" uri="{D6D511B9-2390-475A-947B-AFAB55BFBCF1}">
            <pc226:cmChg xmlns:pc226="http://schemas.microsoft.com/office/powerpoint/2022/06/main/command" chg="add">
              <pc226:chgData name="Berit Müller" userId="" providerId="" clId="Web-{71C3D3DD-F560-4372-A225-48D7887B130A}" dt="2023-11-04T22:00:25.946" v="1"/>
              <pc2:cmMkLst xmlns:pc2="http://schemas.microsoft.com/office/powerpoint/2019/9/main/command">
                <pc:docMk/>
                <pc:sldMk cId="1582466837" sldId="399"/>
                <pc2:cmMk id="{B620EE9D-42E7-431A-9192-2705EB06C5BC}"/>
              </pc2:cmMkLst>
            </pc226:cmChg>
            <pc226:cmChg xmlns:pc226="http://schemas.microsoft.com/office/powerpoint/2022/06/main/command" chg="add">
              <pc226:chgData name="Berit Müller" userId="" providerId="" clId="Web-{71C3D3DD-F560-4372-A225-48D7887B130A}" dt="2023-11-04T22:04:20.514" v="2"/>
              <pc2:cmMkLst xmlns:pc2="http://schemas.microsoft.com/office/powerpoint/2019/9/main/command">
                <pc:docMk/>
                <pc:sldMk cId="1582466837" sldId="399"/>
                <pc2:cmMk id="{65C644B6-7948-48F2-97A7-70E3ABA1F1FE}"/>
              </pc2:cmMkLst>
            </pc226:cmChg>
          </p:ext>
        </pc:extLst>
      </pc:sldChg>
      <pc:sldChg chg="modSp addCm modCm">
        <pc:chgData name="Berit Müller" userId="" providerId="" clId="Web-{71C3D3DD-F560-4372-A225-48D7887B130A}" dt="2023-11-04T22:09:40.991" v="27"/>
        <pc:sldMkLst>
          <pc:docMk/>
          <pc:sldMk cId="1325211937" sldId="400"/>
        </pc:sldMkLst>
        <pc:graphicFrameChg chg="mod modGraphic">
          <ac:chgData name="Berit Müller" userId="" providerId="" clId="Web-{71C3D3DD-F560-4372-A225-48D7887B130A}" dt="2023-11-04T22:09:40.991" v="27"/>
          <ac:graphicFrameMkLst>
            <pc:docMk/>
            <pc:sldMk cId="1325211937" sldId="400"/>
            <ac:graphicFrameMk id="6" creationId="{C63849B4-79DE-0801-0DEF-21A1E7237720}"/>
          </ac:graphicFrameMkLst>
        </pc:graphicFrameChg>
        <pc:extLst>
          <p:ext xmlns:p="http://schemas.openxmlformats.org/presentationml/2006/main" uri="{D6D511B9-2390-475A-947B-AFAB55BFBCF1}">
            <pc226:cmChg xmlns:pc226="http://schemas.microsoft.com/office/powerpoint/2022/06/main/command" chg="add mod">
              <pc226:chgData name="Berit Müller" userId="" providerId="" clId="Web-{71C3D3DD-F560-4372-A225-48D7887B130A}" dt="2023-11-04T22:09:40.975" v="26"/>
              <pc2:cmMkLst xmlns:pc2="http://schemas.microsoft.com/office/powerpoint/2019/9/main/command">
                <pc:docMk/>
                <pc:sldMk cId="1325211937" sldId="400"/>
                <pc2:cmMk id="{0FFEDACB-4C4A-4987-B3F1-FAC26B65FDB3}"/>
              </pc2:cmMkLst>
            </pc226:cmChg>
          </p:ext>
        </pc:extLst>
      </pc:sldChg>
      <pc:sldChg chg="addCm">
        <pc:chgData name="Berit Müller" userId="" providerId="" clId="Web-{71C3D3DD-F560-4372-A225-48D7887B130A}" dt="2023-11-04T22:15:39.953" v="28"/>
        <pc:sldMkLst>
          <pc:docMk/>
          <pc:sldMk cId="3038362330" sldId="405"/>
        </pc:sldMkLst>
        <pc:extLst>
          <p:ext xmlns:p="http://schemas.openxmlformats.org/presentationml/2006/main" uri="{D6D511B9-2390-475A-947B-AFAB55BFBCF1}">
            <pc226:cmChg xmlns:pc226="http://schemas.microsoft.com/office/powerpoint/2022/06/main/command" chg="add">
              <pc226:chgData name="Berit Müller" userId="" providerId="" clId="Web-{71C3D3DD-F560-4372-A225-48D7887B130A}" dt="2023-11-04T22:15:39.953" v="28"/>
              <pc2:cmMkLst xmlns:pc2="http://schemas.microsoft.com/office/powerpoint/2019/9/main/command">
                <pc:docMk/>
                <pc:sldMk cId="3038362330" sldId="405"/>
                <pc2:cmMk id="{D333C3A6-59B1-4AA6-8ABB-9A1A2BA16C79}"/>
              </pc2:cmMkLst>
            </pc226:cmChg>
          </p:ext>
        </pc:extLst>
      </pc:sldChg>
    </pc:docChg>
  </pc:docChgLst>
  <pc:docChgLst>
    <pc:chgData name="Begleitforschung Energiewendebauen" userId="ShdxA6A265rVaMtCMrfRv33ty7p1OQVhes22tOuKlYk=" providerId="None" clId="Web-{AAAD9494-ED4F-422A-B70C-DD24D8836DC5}"/>
    <pc:docChg chg="modSld">
      <pc:chgData name="Begleitforschung Energiewendebauen" userId="ShdxA6A265rVaMtCMrfRv33ty7p1OQVhes22tOuKlYk=" providerId="None" clId="Web-{AAAD9494-ED4F-422A-B70C-DD24D8836DC5}" dt="2023-11-29T18:16:24.577" v="237"/>
      <pc:docMkLst>
        <pc:docMk/>
      </pc:docMkLst>
      <pc:sldChg chg="delCm modCm">
        <pc:chgData name="Begleitforschung Energiewendebauen" userId="ShdxA6A265rVaMtCMrfRv33ty7p1OQVhes22tOuKlYk=" providerId="None" clId="Web-{AAAD9494-ED4F-422A-B70C-DD24D8836DC5}" dt="2023-11-29T16:41:28.307" v="1"/>
        <pc:sldMkLst>
          <pc:docMk/>
          <pc:sldMk cId="1582466837" sldId="399"/>
        </pc:sldMkLst>
        <pc:extLst>
          <p:ext xmlns:p="http://schemas.openxmlformats.org/presentationml/2006/main" uri="{D6D511B9-2390-475A-947B-AFAB55BFBCF1}">
            <pc226:cmChg xmlns:pc226="http://schemas.microsoft.com/office/powerpoint/2022/06/main/command" chg="del">
              <pc226:chgData name="Begleitforschung Energiewendebauen" userId="ShdxA6A265rVaMtCMrfRv33ty7p1OQVhes22tOuKlYk=" providerId="None" clId="Web-{AAAD9494-ED4F-422A-B70C-DD24D8836DC5}" dt="2023-11-29T16:41:28.307" v="1"/>
              <pc2:cmMkLst xmlns:pc2="http://schemas.microsoft.com/office/powerpoint/2019/9/main/command">
                <pc:docMk/>
                <pc:sldMk cId="1582466837" sldId="399"/>
                <pc2:cmMk id="{B620EE9D-42E7-431A-9192-2705EB06C5BC}"/>
              </pc2:cmMkLst>
            </pc226:cmChg>
            <pc226:cmChg xmlns:pc226="http://schemas.microsoft.com/office/powerpoint/2022/06/main/command" chg="mod">
              <pc226:chgData name="Begleitforschung Energiewendebauen" userId="ShdxA6A265rVaMtCMrfRv33ty7p1OQVhes22tOuKlYk=" providerId="None" clId="Web-{AAAD9494-ED4F-422A-B70C-DD24D8836DC5}" dt="2023-11-29T16:41:21.541" v="0"/>
              <pc2:cmMkLst xmlns:pc2="http://schemas.microsoft.com/office/powerpoint/2019/9/main/command">
                <pc:docMk/>
                <pc:sldMk cId="1582466837" sldId="399"/>
                <pc2:cmMk id="{65C644B6-7948-48F2-97A7-70E3ABA1F1FE}"/>
              </pc2:cmMkLst>
            </pc226:cmChg>
          </p:ext>
        </pc:extLst>
      </pc:sldChg>
      <pc:sldChg chg="modSp modCm modNotes">
        <pc:chgData name="Begleitforschung Energiewendebauen" userId="ShdxA6A265rVaMtCMrfRv33ty7p1OQVhes22tOuKlYk=" providerId="None" clId="Web-{AAAD9494-ED4F-422A-B70C-DD24D8836DC5}" dt="2023-11-29T17:25:56.446" v="215"/>
        <pc:sldMkLst>
          <pc:docMk/>
          <pc:sldMk cId="1325211937" sldId="400"/>
        </pc:sldMkLst>
        <pc:graphicFrameChg chg="mod modGraphic">
          <ac:chgData name="Begleitforschung Energiewendebauen" userId="ShdxA6A265rVaMtCMrfRv33ty7p1OQVhes22tOuKlYk=" providerId="None" clId="Web-{AAAD9494-ED4F-422A-B70C-DD24D8836DC5}" dt="2023-11-29T17:17:36.591" v="173"/>
          <ac:graphicFrameMkLst>
            <pc:docMk/>
            <pc:sldMk cId="1325211937" sldId="400"/>
            <ac:graphicFrameMk id="6" creationId="{C63849B4-79DE-0801-0DEF-21A1E7237720}"/>
          </ac:graphicFrameMkLst>
        </pc:graphicFrameChg>
        <pc:extLst>
          <p:ext xmlns:p="http://schemas.openxmlformats.org/presentationml/2006/main" uri="{D6D511B9-2390-475A-947B-AFAB55BFBCF1}">
            <pc226:cmChg xmlns:pc226="http://schemas.microsoft.com/office/powerpoint/2022/06/main/command" chg="mod">
              <pc226:chgData name="Begleitforschung Energiewendebauen" userId="ShdxA6A265rVaMtCMrfRv33ty7p1OQVhes22tOuKlYk=" providerId="None" clId="Web-{AAAD9494-ED4F-422A-B70C-DD24D8836DC5}" dt="2023-11-29T17:17:36.591" v="172"/>
              <pc2:cmMkLst xmlns:pc2="http://schemas.microsoft.com/office/powerpoint/2019/9/main/command">
                <pc:docMk/>
                <pc:sldMk cId="1325211937" sldId="400"/>
                <pc2:cmMk id="{0FFEDACB-4C4A-4987-B3F1-FAC26B65FDB3}"/>
              </pc2:cmMkLst>
            </pc226:cmChg>
          </p:ext>
        </pc:extLst>
      </pc:sldChg>
      <pc:sldChg chg="modNotes">
        <pc:chgData name="Begleitforschung Energiewendebauen" userId="ShdxA6A265rVaMtCMrfRv33ty7p1OQVhes22tOuKlYk=" providerId="None" clId="Web-{AAAD9494-ED4F-422A-B70C-DD24D8836DC5}" dt="2023-11-29T17:21:27.940" v="201"/>
        <pc:sldMkLst>
          <pc:docMk/>
          <pc:sldMk cId="1761424380" sldId="403"/>
        </pc:sldMkLst>
      </pc:sldChg>
      <pc:sldChg chg="modNotes">
        <pc:chgData name="Begleitforschung Energiewendebauen" userId="ShdxA6A265rVaMtCMrfRv33ty7p1OQVhes22tOuKlYk=" providerId="None" clId="Web-{AAAD9494-ED4F-422A-B70C-DD24D8836DC5}" dt="2023-11-29T17:26:59.901" v="236"/>
        <pc:sldMkLst>
          <pc:docMk/>
          <pc:sldMk cId="3038362330" sldId="405"/>
        </pc:sldMkLst>
      </pc:sldChg>
      <pc:sldChg chg="modNotes">
        <pc:chgData name="Begleitforschung Energiewendebauen" userId="ShdxA6A265rVaMtCMrfRv33ty7p1OQVhes22tOuKlYk=" providerId="None" clId="Web-{AAAD9494-ED4F-422A-B70C-DD24D8836DC5}" dt="2023-11-29T18:16:24.577" v="237"/>
        <pc:sldMkLst>
          <pc:docMk/>
          <pc:sldMk cId="772163680" sldId="408"/>
        </pc:sldMkLst>
      </pc:sldChg>
    </pc:docChg>
  </pc:docChgLst>
  <pc:docChgLst>
    <pc:chgData name="Florian Hinze" userId="XWNzBi0gzY9lLE7ZzkEfmkZbfB6Ndcm1Xvs2JRUMSAA=" providerId="None" clId="Web-{65545F45-651B-45F2-8444-0203B3C1A48F}"/>
    <pc:docChg chg="modSld">
      <pc:chgData name="Florian Hinze" userId="XWNzBi0gzY9lLE7ZzkEfmkZbfB6Ndcm1Xvs2JRUMSAA=" providerId="None" clId="Web-{65545F45-651B-45F2-8444-0203B3C1A48F}" dt="2024-08-20T17:07:17.367" v="291" actId="20577"/>
      <pc:docMkLst>
        <pc:docMk/>
      </pc:docMkLst>
      <pc:sldChg chg="modNotes">
        <pc:chgData name="Florian Hinze" userId="XWNzBi0gzY9lLE7ZzkEfmkZbfB6Ndcm1Xvs2JRUMSAA=" providerId="None" clId="Web-{65545F45-651B-45F2-8444-0203B3C1A48F}" dt="2024-08-20T16:59:00.957" v="247"/>
        <pc:sldMkLst>
          <pc:docMk/>
          <pc:sldMk cId="3038362330" sldId="405"/>
        </pc:sldMkLst>
      </pc:sldChg>
      <pc:sldChg chg="modSp">
        <pc:chgData name="Florian Hinze" userId="XWNzBi0gzY9lLE7ZzkEfmkZbfB6Ndcm1Xvs2JRUMSAA=" providerId="None" clId="Web-{65545F45-651B-45F2-8444-0203B3C1A48F}" dt="2024-08-20T16:59:24.364" v="253"/>
        <pc:sldMkLst>
          <pc:docMk/>
          <pc:sldMk cId="2169328846" sldId="416"/>
        </pc:sldMkLst>
        <pc:graphicFrameChg chg="mod modGraphic">
          <ac:chgData name="Florian Hinze" userId="XWNzBi0gzY9lLE7ZzkEfmkZbfB6Ndcm1Xvs2JRUMSAA=" providerId="None" clId="Web-{65545F45-651B-45F2-8444-0203B3C1A48F}" dt="2024-08-20T16:59:24.364" v="253"/>
          <ac:graphicFrameMkLst>
            <pc:docMk/>
            <pc:sldMk cId="2169328846" sldId="416"/>
            <ac:graphicFrameMk id="3" creationId="{E48606F5-E073-63E5-398E-4EE13FA3946C}"/>
          </ac:graphicFrameMkLst>
        </pc:graphicFrameChg>
      </pc:sldChg>
      <pc:sldChg chg="modSp">
        <pc:chgData name="Florian Hinze" userId="XWNzBi0gzY9lLE7ZzkEfmkZbfB6Ndcm1Xvs2JRUMSAA=" providerId="None" clId="Web-{65545F45-651B-45F2-8444-0203B3C1A48F}" dt="2024-08-20T16:59:52.131" v="284"/>
        <pc:sldMkLst>
          <pc:docMk/>
          <pc:sldMk cId="2221257267" sldId="423"/>
        </pc:sldMkLst>
        <pc:graphicFrameChg chg="mod modGraphic">
          <ac:chgData name="Florian Hinze" userId="XWNzBi0gzY9lLE7ZzkEfmkZbfB6Ndcm1Xvs2JRUMSAA=" providerId="None" clId="Web-{65545F45-651B-45F2-8444-0203B3C1A48F}" dt="2024-08-20T16:59:52.131" v="284"/>
          <ac:graphicFrameMkLst>
            <pc:docMk/>
            <pc:sldMk cId="2221257267" sldId="423"/>
            <ac:graphicFrameMk id="6" creationId="{C63849B4-79DE-0801-0DEF-21A1E7237720}"/>
          </ac:graphicFrameMkLst>
        </pc:graphicFrameChg>
      </pc:sldChg>
      <pc:sldChg chg="modSp">
        <pc:chgData name="Florian Hinze" userId="XWNzBi0gzY9lLE7ZzkEfmkZbfB6Ndcm1Xvs2JRUMSAA=" providerId="None" clId="Web-{65545F45-651B-45F2-8444-0203B3C1A48F}" dt="2024-08-20T16:44:32.157" v="139"/>
        <pc:sldMkLst>
          <pc:docMk/>
          <pc:sldMk cId="1788547661" sldId="424"/>
        </pc:sldMkLst>
        <pc:graphicFrameChg chg="mod modGraphic">
          <ac:chgData name="Florian Hinze" userId="XWNzBi0gzY9lLE7ZzkEfmkZbfB6Ndcm1Xvs2JRUMSAA=" providerId="None" clId="Web-{65545F45-651B-45F2-8444-0203B3C1A48F}" dt="2024-08-20T16:44:32.157" v="139"/>
          <ac:graphicFrameMkLst>
            <pc:docMk/>
            <pc:sldMk cId="1788547661" sldId="424"/>
            <ac:graphicFrameMk id="6" creationId="{C63849B4-79DE-0801-0DEF-21A1E7237720}"/>
          </ac:graphicFrameMkLst>
        </pc:graphicFrameChg>
      </pc:sldChg>
      <pc:sldChg chg="modSp">
        <pc:chgData name="Florian Hinze" userId="XWNzBi0gzY9lLE7ZzkEfmkZbfB6Ndcm1Xvs2JRUMSAA=" providerId="None" clId="Web-{65545F45-651B-45F2-8444-0203B3C1A48F}" dt="2024-08-20T17:05:03.112" v="290"/>
        <pc:sldMkLst>
          <pc:docMk/>
          <pc:sldMk cId="27510044" sldId="431"/>
        </pc:sldMkLst>
        <pc:graphicFrameChg chg="mod modGraphic">
          <ac:chgData name="Florian Hinze" userId="XWNzBi0gzY9lLE7ZzkEfmkZbfB6Ndcm1Xvs2JRUMSAA=" providerId="None" clId="Web-{65545F45-651B-45F2-8444-0203B3C1A48F}" dt="2024-08-20T17:05:03.112" v="290"/>
          <ac:graphicFrameMkLst>
            <pc:docMk/>
            <pc:sldMk cId="27510044" sldId="431"/>
            <ac:graphicFrameMk id="6" creationId="{C63849B4-79DE-0801-0DEF-21A1E7237720}"/>
          </ac:graphicFrameMkLst>
        </pc:graphicFrameChg>
      </pc:sldChg>
      <pc:sldChg chg="modSp">
        <pc:chgData name="Florian Hinze" userId="XWNzBi0gzY9lLE7ZzkEfmkZbfB6Ndcm1Xvs2JRUMSAA=" providerId="None" clId="Web-{65545F45-651B-45F2-8444-0203B3C1A48F}" dt="2024-08-20T16:48:47.339" v="236"/>
        <pc:sldMkLst>
          <pc:docMk/>
          <pc:sldMk cId="1007413669" sldId="433"/>
        </pc:sldMkLst>
        <pc:graphicFrameChg chg="mod modGraphic">
          <ac:chgData name="Florian Hinze" userId="XWNzBi0gzY9lLE7ZzkEfmkZbfB6Ndcm1Xvs2JRUMSAA=" providerId="None" clId="Web-{65545F45-651B-45F2-8444-0203B3C1A48F}" dt="2024-08-20T16:48:47.339" v="236"/>
          <ac:graphicFrameMkLst>
            <pc:docMk/>
            <pc:sldMk cId="1007413669" sldId="433"/>
            <ac:graphicFrameMk id="6" creationId="{C63849B4-79DE-0801-0DEF-21A1E7237720}"/>
          </ac:graphicFrameMkLst>
        </pc:graphicFrameChg>
      </pc:sldChg>
      <pc:sldChg chg="modSp">
        <pc:chgData name="Florian Hinze" userId="XWNzBi0gzY9lLE7ZzkEfmkZbfB6Ndcm1Xvs2JRUMSAA=" providerId="None" clId="Web-{65545F45-651B-45F2-8444-0203B3C1A48F}" dt="2024-08-20T17:07:17.367" v="291" actId="20577"/>
        <pc:sldMkLst>
          <pc:docMk/>
          <pc:sldMk cId="3337444576" sldId="452"/>
        </pc:sldMkLst>
        <pc:spChg chg="mod">
          <ac:chgData name="Florian Hinze" userId="XWNzBi0gzY9lLE7ZzkEfmkZbfB6Ndcm1Xvs2JRUMSAA=" providerId="None" clId="Web-{65545F45-651B-45F2-8444-0203B3C1A48F}" dt="2024-08-20T17:07:17.367" v="291" actId="20577"/>
          <ac:spMkLst>
            <pc:docMk/>
            <pc:sldMk cId="3337444576" sldId="452"/>
            <ac:spMk id="3" creationId="{5ED6A7C4-CD29-98B7-3746-5CAB8F941C98}"/>
          </ac:spMkLst>
        </pc:spChg>
      </pc:sldChg>
    </pc:docChg>
  </pc:docChgLst>
  <pc:docChgLst>
    <pc:chgData name="Begleitforschung Energiewendebauen" clId="Web-{9193B777-B322-492C-AC1B-C194713334F1}"/>
    <pc:docChg chg="modSld">
      <pc:chgData name="Begleitforschung Energiewendebauen" userId="" providerId="" clId="Web-{9193B777-B322-492C-AC1B-C194713334F1}" dt="2023-11-14T15:04:15.103" v="25"/>
      <pc:docMkLst>
        <pc:docMk/>
      </pc:docMkLst>
      <pc:sldChg chg="modNotes">
        <pc:chgData name="Begleitforschung Energiewendebauen" userId="" providerId="" clId="Web-{9193B777-B322-492C-AC1B-C194713334F1}" dt="2023-11-14T15:04:15.103" v="25"/>
        <pc:sldMkLst>
          <pc:docMk/>
          <pc:sldMk cId="3165155694" sldId="422"/>
        </pc:sldMkLst>
      </pc:sldChg>
    </pc:docChg>
  </pc:docChgLst>
  <pc:docChgLst>
    <pc:chgData name="Florian Hinze" clId="Web-{B4066150-AB63-425D-98C5-E73D5CC14565}"/>
    <pc:docChg chg="modSld">
      <pc:chgData name="Florian Hinze" userId="" providerId="" clId="Web-{B4066150-AB63-425D-98C5-E73D5CC14565}" dt="2024-01-05T10:26:47.540" v="75"/>
      <pc:docMkLst>
        <pc:docMk/>
      </pc:docMkLst>
      <pc:sldChg chg="modNotes">
        <pc:chgData name="Florian Hinze" userId="" providerId="" clId="Web-{B4066150-AB63-425D-98C5-E73D5CC14565}" dt="2024-01-05T10:26:47.540" v="75"/>
        <pc:sldMkLst>
          <pc:docMk/>
          <pc:sldMk cId="1539530123" sldId="428"/>
        </pc:sldMkLst>
      </pc:sldChg>
    </pc:docChg>
  </pc:docChgLst>
  <pc:docChgLst>
    <pc:chgData name="Florian Hinze" clId="Web-{0ACEFD3E-89D5-4968-9BA8-1AE2E2357F24}"/>
    <pc:docChg chg="modSld">
      <pc:chgData name="Florian Hinze" userId="" providerId="" clId="Web-{0ACEFD3E-89D5-4968-9BA8-1AE2E2357F24}" dt="2024-05-08T11:32:43.923" v="652"/>
      <pc:docMkLst>
        <pc:docMk/>
      </pc:docMkLst>
      <pc:sldChg chg="delSp modSp modNotes">
        <pc:chgData name="Florian Hinze" userId="" providerId="" clId="Web-{0ACEFD3E-89D5-4968-9BA8-1AE2E2357F24}" dt="2024-05-08T11:32:43.923" v="652"/>
        <pc:sldMkLst>
          <pc:docMk/>
          <pc:sldMk cId="2852499062" sldId="449"/>
        </pc:sldMkLst>
        <pc:graphicFrameChg chg="mod modGraphic">
          <ac:chgData name="Florian Hinze" userId="" providerId="" clId="Web-{0ACEFD3E-89D5-4968-9BA8-1AE2E2357F24}" dt="2024-05-08T11:26:14.347" v="625"/>
          <ac:graphicFrameMkLst>
            <pc:docMk/>
            <pc:sldMk cId="2852499062" sldId="449"/>
            <ac:graphicFrameMk id="6" creationId="{4D1B6DC7-998C-3493-DB3D-DDD175536DFC}"/>
          </ac:graphicFrameMkLst>
        </pc:graphicFrameChg>
        <pc:picChg chg="mod">
          <ac:chgData name="Florian Hinze" userId="" providerId="" clId="Web-{0ACEFD3E-89D5-4968-9BA8-1AE2E2357F24}" dt="2024-05-08T11:07:12.418" v="257" actId="1076"/>
          <ac:picMkLst>
            <pc:docMk/>
            <pc:sldMk cId="2852499062" sldId="449"/>
            <ac:picMk id="2" creationId="{9BFA71D5-4792-9F7C-6DF3-75F6F35A9749}"/>
          </ac:picMkLst>
        </pc:picChg>
        <pc:picChg chg="del">
          <ac:chgData name="Florian Hinze" userId="" providerId="" clId="Web-{0ACEFD3E-89D5-4968-9BA8-1AE2E2357F24}" dt="2024-05-08T11:07:06.324" v="255"/>
          <ac:picMkLst>
            <pc:docMk/>
            <pc:sldMk cId="2852499062" sldId="449"/>
            <ac:picMk id="3" creationId="{CDD21358-C5C6-CD74-898C-DF56333C7012}"/>
          </ac:picMkLst>
        </pc:picChg>
        <pc:picChg chg="mod">
          <ac:chgData name="Florian Hinze" userId="" providerId="" clId="Web-{0ACEFD3E-89D5-4968-9BA8-1AE2E2357F24}" dt="2024-05-08T11:07:19.293" v="258" actId="1076"/>
          <ac:picMkLst>
            <pc:docMk/>
            <pc:sldMk cId="2852499062" sldId="449"/>
            <ac:picMk id="7" creationId="{738B80DA-8516-6EEA-0A81-9F71893389AF}"/>
          </ac:picMkLst>
        </pc:picChg>
        <pc:picChg chg="mod">
          <ac:chgData name="Florian Hinze" userId="" providerId="" clId="Web-{0ACEFD3E-89D5-4968-9BA8-1AE2E2357F24}" dt="2024-05-08T11:07:25.421" v="259" actId="1076"/>
          <ac:picMkLst>
            <pc:docMk/>
            <pc:sldMk cId="2852499062" sldId="449"/>
            <ac:picMk id="8" creationId="{30A06D08-A684-8ECC-E363-E8532A9B7021}"/>
          </ac:picMkLst>
        </pc:picChg>
        <pc:picChg chg="del">
          <ac:chgData name="Florian Hinze" userId="" providerId="" clId="Web-{0ACEFD3E-89D5-4968-9BA8-1AE2E2357F24}" dt="2024-05-08T11:07:08.387" v="256"/>
          <ac:picMkLst>
            <pc:docMk/>
            <pc:sldMk cId="2852499062" sldId="449"/>
            <ac:picMk id="9" creationId="{25D8AC34-28B0-986E-8AA7-249EAD2309F0}"/>
          </ac:picMkLst>
        </pc:picChg>
      </pc:sldChg>
    </pc:docChg>
  </pc:docChgLst>
  <pc:docChgLst>
    <pc:chgData name="Begleitforschung Energiewendebauen" clId="Web-{CE5D0393-AFD2-4D7C-AAE1-C57CDAD4D8EE}"/>
    <pc:docChg chg="addSld modSld">
      <pc:chgData name="Begleitforschung Energiewendebauen" userId="" providerId="" clId="Web-{CE5D0393-AFD2-4D7C-AAE1-C57CDAD4D8EE}" dt="2023-11-16T15:58:30.024" v="395"/>
      <pc:docMkLst>
        <pc:docMk/>
      </pc:docMkLst>
      <pc:sldChg chg="modSp modNotes">
        <pc:chgData name="Begleitforschung Energiewendebauen" userId="" providerId="" clId="Web-{CE5D0393-AFD2-4D7C-AAE1-C57CDAD4D8EE}" dt="2023-11-16T13:46:38.066" v="102"/>
        <pc:sldMkLst>
          <pc:docMk/>
          <pc:sldMk cId="2904722997" sldId="409"/>
        </pc:sldMkLst>
        <pc:graphicFrameChg chg="mod modGraphic">
          <ac:chgData name="Begleitforschung Energiewendebauen" userId="" providerId="" clId="Web-{CE5D0393-AFD2-4D7C-AAE1-C57CDAD4D8EE}" dt="2023-11-16T13:46:38.066" v="102"/>
          <ac:graphicFrameMkLst>
            <pc:docMk/>
            <pc:sldMk cId="2904722997" sldId="409"/>
            <ac:graphicFrameMk id="6" creationId="{C63849B4-79DE-0801-0DEF-21A1E7237720}"/>
          </ac:graphicFrameMkLst>
        </pc:graphicFrameChg>
      </pc:sldChg>
      <pc:sldChg chg="delSp modSp modNotes">
        <pc:chgData name="Begleitforschung Energiewendebauen" userId="" providerId="" clId="Web-{CE5D0393-AFD2-4D7C-AAE1-C57CDAD4D8EE}" dt="2023-11-16T15:58:30.024" v="395"/>
        <pc:sldMkLst>
          <pc:docMk/>
          <pc:sldMk cId="3869685627" sldId="440"/>
        </pc:sldMkLst>
        <pc:graphicFrameChg chg="mod modGraphic">
          <ac:chgData name="Begleitforschung Energiewendebauen" userId="" providerId="" clId="Web-{CE5D0393-AFD2-4D7C-AAE1-C57CDAD4D8EE}" dt="2023-11-16T15:58:16.289" v="392"/>
          <ac:graphicFrameMkLst>
            <pc:docMk/>
            <pc:sldMk cId="3869685627" sldId="440"/>
            <ac:graphicFrameMk id="6" creationId="{C63849B4-79DE-0801-0DEF-21A1E7237720}"/>
          </ac:graphicFrameMkLst>
        </pc:graphicFrameChg>
        <pc:picChg chg="mod">
          <ac:chgData name="Begleitforschung Energiewendebauen" userId="" providerId="" clId="Web-{CE5D0393-AFD2-4D7C-AAE1-C57CDAD4D8EE}" dt="2023-11-16T15:56:23.739" v="259" actId="1076"/>
          <ac:picMkLst>
            <pc:docMk/>
            <pc:sldMk cId="3869685627" sldId="440"/>
            <ac:picMk id="2" creationId="{E1E85AEB-A303-29E0-DEA4-86666913D8A6}"/>
          </ac:picMkLst>
        </pc:picChg>
        <pc:picChg chg="del">
          <ac:chgData name="Begleitforschung Energiewendebauen" userId="" providerId="" clId="Web-{CE5D0393-AFD2-4D7C-AAE1-C57CDAD4D8EE}" dt="2023-11-16T15:56:17.458" v="256"/>
          <ac:picMkLst>
            <pc:docMk/>
            <pc:sldMk cId="3869685627" sldId="440"/>
            <ac:picMk id="3" creationId="{34C3B113-0BD4-998A-BCED-05ED5C2CB65C}"/>
          </ac:picMkLst>
        </pc:picChg>
        <pc:picChg chg="mod">
          <ac:chgData name="Begleitforschung Energiewendebauen" userId="" providerId="" clId="Web-{CE5D0393-AFD2-4D7C-AAE1-C57CDAD4D8EE}" dt="2023-11-16T15:56:28.130" v="260" actId="1076"/>
          <ac:picMkLst>
            <pc:docMk/>
            <pc:sldMk cId="3869685627" sldId="440"/>
            <ac:picMk id="7" creationId="{B5C3AF0A-854B-9A98-47AF-E86D12223245}"/>
          </ac:picMkLst>
        </pc:picChg>
        <pc:picChg chg="del">
          <ac:chgData name="Begleitforschung Energiewendebauen" userId="" providerId="" clId="Web-{CE5D0393-AFD2-4D7C-AAE1-C57CDAD4D8EE}" dt="2023-11-16T15:56:20.036" v="258"/>
          <ac:picMkLst>
            <pc:docMk/>
            <pc:sldMk cId="3869685627" sldId="440"/>
            <ac:picMk id="8" creationId="{555E4451-9B49-662B-95D6-6C229A98204E}"/>
          </ac:picMkLst>
        </pc:picChg>
        <pc:picChg chg="del">
          <ac:chgData name="Begleitforschung Energiewendebauen" userId="" providerId="" clId="Web-{CE5D0393-AFD2-4D7C-AAE1-C57CDAD4D8EE}" dt="2023-11-16T15:56:18.661" v="257"/>
          <ac:picMkLst>
            <pc:docMk/>
            <pc:sldMk cId="3869685627" sldId="440"/>
            <ac:picMk id="9" creationId="{D6047CB9-91DE-431D-23D5-F12218BD39C9}"/>
          </ac:picMkLst>
        </pc:picChg>
      </pc:sldChg>
      <pc:sldChg chg="add replId">
        <pc:chgData name="Begleitforschung Energiewendebauen" userId="" providerId="" clId="Web-{CE5D0393-AFD2-4D7C-AAE1-C57CDAD4D8EE}" dt="2023-11-16T15:52:38.827" v="103"/>
        <pc:sldMkLst>
          <pc:docMk/>
          <pc:sldMk cId="200274392" sldId="441"/>
        </pc:sldMkLst>
      </pc:sldChg>
    </pc:docChg>
  </pc:docChgLst>
  <pc:docChgLst>
    <pc:chgData name="Begleitforschung Energiewendebauen" clId="Web-{96E02949-EB6E-446E-9EFB-13B96846832A}"/>
    <pc:docChg chg="modSld">
      <pc:chgData name="Begleitforschung Energiewendebauen" userId="" providerId="" clId="Web-{96E02949-EB6E-446E-9EFB-13B96846832A}" dt="2023-12-21T07:49:50.553" v="218"/>
      <pc:docMkLst>
        <pc:docMk/>
      </pc:docMkLst>
      <pc:sldChg chg="modNotes">
        <pc:chgData name="Begleitforschung Energiewendebauen" userId="" providerId="" clId="Web-{96E02949-EB6E-446E-9EFB-13B96846832A}" dt="2023-12-21T07:49:50.553" v="218"/>
        <pc:sldMkLst>
          <pc:docMk/>
          <pc:sldMk cId="3165155694" sldId="422"/>
        </pc:sldMkLst>
      </pc:sldChg>
    </pc:docChg>
  </pc:docChgLst>
  <pc:docChgLst>
    <pc:chgData name="Begleitforschung Energiewendebauen" clId="Web-{89EAB099-61B0-4323-A72F-70E2CD17AA59}"/>
    <pc:docChg chg="modSld">
      <pc:chgData name="Begleitforschung Energiewendebauen" userId="" providerId="" clId="Web-{89EAB099-61B0-4323-A72F-70E2CD17AA59}" dt="2024-01-04T14:36:57.113" v="0"/>
      <pc:docMkLst>
        <pc:docMk/>
      </pc:docMkLst>
      <pc:sldChg chg="modSp">
        <pc:chgData name="Begleitforschung Energiewendebauen" userId="" providerId="" clId="Web-{89EAB099-61B0-4323-A72F-70E2CD17AA59}" dt="2024-01-04T14:36:57.113" v="0"/>
        <pc:sldMkLst>
          <pc:docMk/>
          <pc:sldMk cId="1325211937" sldId="400"/>
        </pc:sldMkLst>
        <pc:graphicFrameChg chg="modGraphic">
          <ac:chgData name="Begleitforschung Energiewendebauen" userId="" providerId="" clId="Web-{89EAB099-61B0-4323-A72F-70E2CD17AA59}" dt="2024-01-04T14:36:57.113" v="0"/>
          <ac:graphicFrameMkLst>
            <pc:docMk/>
            <pc:sldMk cId="1325211937" sldId="400"/>
            <ac:graphicFrameMk id="6" creationId="{C63849B4-79DE-0801-0DEF-21A1E7237720}"/>
          </ac:graphicFrameMkLst>
        </pc:graphicFrameChg>
      </pc:sldChg>
    </pc:docChg>
  </pc:docChgLst>
  <pc:docChgLst>
    <pc:chgData name="Begleitforschung Energiewendebauen" clId="Web-{44CB9030-2951-4EE5-BC87-125A2E0F0AD5}"/>
    <pc:docChg chg="addSld modSld">
      <pc:chgData name="Begleitforschung Energiewendebauen" userId="" providerId="" clId="Web-{44CB9030-2951-4EE5-BC87-125A2E0F0AD5}" dt="2024-01-29T16:37:31.714" v="615"/>
      <pc:docMkLst>
        <pc:docMk/>
      </pc:docMkLst>
      <pc:sldChg chg="modSp">
        <pc:chgData name="Begleitforschung Energiewendebauen" userId="" providerId="" clId="Web-{44CB9030-2951-4EE5-BC87-125A2E0F0AD5}" dt="2024-01-29T16:23:46.194" v="151"/>
        <pc:sldMkLst>
          <pc:docMk/>
          <pc:sldMk cId="1097378665" sldId="437"/>
        </pc:sldMkLst>
        <pc:graphicFrameChg chg="mod modGraphic">
          <ac:chgData name="Begleitforschung Energiewendebauen" userId="" providerId="" clId="Web-{44CB9030-2951-4EE5-BC87-125A2E0F0AD5}" dt="2024-01-29T16:23:46.194" v="151"/>
          <ac:graphicFrameMkLst>
            <pc:docMk/>
            <pc:sldMk cId="1097378665" sldId="437"/>
            <ac:graphicFrameMk id="6" creationId="{C63849B4-79DE-0801-0DEF-21A1E7237720}"/>
          </ac:graphicFrameMkLst>
        </pc:graphicFrameChg>
      </pc:sldChg>
      <pc:sldChg chg="delSp modSp modNotes">
        <pc:chgData name="Begleitforschung Energiewendebauen" userId="" providerId="" clId="Web-{44CB9030-2951-4EE5-BC87-125A2E0F0AD5}" dt="2024-01-29T16:37:31.714" v="615"/>
        <pc:sldMkLst>
          <pc:docMk/>
          <pc:sldMk cId="228778818" sldId="445"/>
        </pc:sldMkLst>
        <pc:graphicFrameChg chg="mod modGraphic">
          <ac:chgData name="Begleitforschung Energiewendebauen" userId="" providerId="" clId="Web-{44CB9030-2951-4EE5-BC87-125A2E0F0AD5}" dt="2024-01-29T16:36:58.916" v="610"/>
          <ac:graphicFrameMkLst>
            <pc:docMk/>
            <pc:sldMk cId="228778818" sldId="445"/>
            <ac:graphicFrameMk id="6" creationId="{93658C2A-4282-10B0-45AC-2780F34CAAEE}"/>
          </ac:graphicFrameMkLst>
        </pc:graphicFrameChg>
        <pc:picChg chg="del">
          <ac:chgData name="Begleitforschung Energiewendebauen" userId="" providerId="" clId="Web-{44CB9030-2951-4EE5-BC87-125A2E0F0AD5}" dt="2024-01-29T16:37:21.339" v="612"/>
          <ac:picMkLst>
            <pc:docMk/>
            <pc:sldMk cId="228778818" sldId="445"/>
            <ac:picMk id="2" creationId="{447C9EE4-7AED-B1AE-6377-D2F8C7FFC4FE}"/>
          </ac:picMkLst>
        </pc:picChg>
        <pc:picChg chg="mod">
          <ac:chgData name="Begleitforschung Energiewendebauen" userId="" providerId="" clId="Web-{44CB9030-2951-4EE5-BC87-125A2E0F0AD5}" dt="2024-01-29T16:37:24.480" v="613" actId="1076"/>
          <ac:picMkLst>
            <pc:docMk/>
            <pc:sldMk cId="228778818" sldId="445"/>
            <ac:picMk id="3" creationId="{107CE0AE-DDA0-693D-C2FB-090FD33F074B}"/>
          </ac:picMkLst>
        </pc:picChg>
        <pc:picChg chg="mod">
          <ac:chgData name="Begleitforschung Energiewendebauen" userId="" providerId="" clId="Web-{44CB9030-2951-4EE5-BC87-125A2E0F0AD5}" dt="2024-01-29T16:37:30.464" v="614" actId="1076"/>
          <ac:picMkLst>
            <pc:docMk/>
            <pc:sldMk cId="228778818" sldId="445"/>
            <ac:picMk id="7" creationId="{DE29A640-81F3-7342-FA5B-79FC8816B932}"/>
          </ac:picMkLst>
        </pc:picChg>
        <pc:picChg chg="del">
          <ac:chgData name="Begleitforschung Energiewendebauen" userId="" providerId="" clId="Web-{44CB9030-2951-4EE5-BC87-125A2E0F0AD5}" dt="2024-01-29T16:37:31.714" v="615"/>
          <ac:picMkLst>
            <pc:docMk/>
            <pc:sldMk cId="228778818" sldId="445"/>
            <ac:picMk id="8" creationId="{ABF6024A-8B6B-5FAE-1BA3-5FD971A3804F}"/>
          </ac:picMkLst>
        </pc:picChg>
        <pc:picChg chg="del">
          <ac:chgData name="Begleitforschung Energiewendebauen" userId="" providerId="" clId="Web-{44CB9030-2951-4EE5-BC87-125A2E0F0AD5}" dt="2024-01-29T16:37:20.573" v="611"/>
          <ac:picMkLst>
            <pc:docMk/>
            <pc:sldMk cId="228778818" sldId="445"/>
            <ac:picMk id="9" creationId="{ADB080CC-60D0-C78C-854E-E5B07513024B}"/>
          </ac:picMkLst>
        </pc:picChg>
      </pc:sldChg>
      <pc:sldChg chg="add replId">
        <pc:chgData name="Begleitforschung Energiewendebauen" userId="" providerId="" clId="Web-{44CB9030-2951-4EE5-BC87-125A2E0F0AD5}" dt="2024-01-29T16:29:41.515" v="152"/>
        <pc:sldMkLst>
          <pc:docMk/>
          <pc:sldMk cId="4158030360" sldId="446"/>
        </pc:sldMkLst>
      </pc:sldChg>
      <pc:sldChg chg="add replId">
        <pc:chgData name="Begleitforschung Energiewendebauen" userId="" providerId="" clId="Web-{44CB9030-2951-4EE5-BC87-125A2E0F0AD5}" dt="2024-01-29T16:30:31.048" v="156"/>
        <pc:sldMkLst>
          <pc:docMk/>
          <pc:sldMk cId="1072036684" sldId="447"/>
        </pc:sldMkLst>
      </pc:sldChg>
    </pc:docChg>
  </pc:docChgLst>
  <pc:docChgLst>
    <pc:chgData name="Florian Hinze" userId="XWNzBi0gzY9lLE7ZzkEfmkZbfB6Ndcm1Xvs2JRUMSAA=" providerId="None" clId="Web-{5AA080F6-E4EC-4781-B5D9-C4185F77516F}"/>
    <pc:docChg chg="addSld modSld">
      <pc:chgData name="Florian Hinze" userId="XWNzBi0gzY9lLE7ZzkEfmkZbfB6Ndcm1Xvs2JRUMSAA=" providerId="None" clId="Web-{5AA080F6-E4EC-4781-B5D9-C4185F77516F}" dt="2024-08-20T13:34:30.136" v="7" actId="20577"/>
      <pc:docMkLst>
        <pc:docMk/>
      </pc:docMkLst>
      <pc:sldChg chg="delSp modSp new">
        <pc:chgData name="Florian Hinze" userId="XWNzBi0gzY9lLE7ZzkEfmkZbfB6Ndcm1Xvs2JRUMSAA=" providerId="None" clId="Web-{5AA080F6-E4EC-4781-B5D9-C4185F77516F}" dt="2024-08-20T13:34:30.136" v="7" actId="20577"/>
        <pc:sldMkLst>
          <pc:docMk/>
          <pc:sldMk cId="3337444576" sldId="452"/>
        </pc:sldMkLst>
        <pc:spChg chg="del">
          <ac:chgData name="Florian Hinze" userId="XWNzBi0gzY9lLE7ZzkEfmkZbfB6Ndcm1Xvs2JRUMSAA=" providerId="None" clId="Web-{5AA080F6-E4EC-4781-B5D9-C4185F77516F}" dt="2024-08-20T13:33:26.556" v="4"/>
          <ac:spMkLst>
            <pc:docMk/>
            <pc:sldMk cId="3337444576" sldId="452"/>
            <ac:spMk id="2" creationId="{1E128C0C-BC7D-4E73-1E2B-0896F1C20014}"/>
          </ac:spMkLst>
        </pc:spChg>
        <pc:spChg chg="mod">
          <ac:chgData name="Florian Hinze" userId="XWNzBi0gzY9lLE7ZzkEfmkZbfB6Ndcm1Xvs2JRUMSAA=" providerId="None" clId="Web-{5AA080F6-E4EC-4781-B5D9-C4185F77516F}" dt="2024-08-20T13:34:30.136" v="7" actId="20577"/>
          <ac:spMkLst>
            <pc:docMk/>
            <pc:sldMk cId="3337444576" sldId="452"/>
            <ac:spMk id="3" creationId="{5ED6A7C4-CD29-98B7-3746-5CAB8F941C98}"/>
          </ac:spMkLst>
        </pc:spChg>
      </pc:sldChg>
    </pc:docChg>
  </pc:docChgLst>
  <pc:docChgLst>
    <pc:chgData name="Florian Hinze" userId="7c93c3a0-d5d3-4cb8-bd4b-71f07049e354" providerId="ADAL" clId="{B64F5126-7815-4901-AD60-D615781CFEFB}"/>
    <pc:docChg chg="undo custSel modSld">
      <pc:chgData name="Florian Hinze" userId="7c93c3a0-d5d3-4cb8-bd4b-71f07049e354" providerId="ADAL" clId="{B64F5126-7815-4901-AD60-D615781CFEFB}" dt="2024-08-20T17:23:20.585" v="292" actId="20577"/>
      <pc:docMkLst>
        <pc:docMk/>
      </pc:docMkLst>
      <pc:sldChg chg="modSp mod">
        <pc:chgData name="Florian Hinze" userId="7c93c3a0-d5d3-4cb8-bd4b-71f07049e354" providerId="ADAL" clId="{B64F5126-7815-4901-AD60-D615781CFEFB}" dt="2024-08-20T17:23:20.585" v="292" actId="20577"/>
        <pc:sldMkLst>
          <pc:docMk/>
          <pc:sldMk cId="1248157491" sldId="398"/>
        </pc:sldMkLst>
        <pc:spChg chg="mod">
          <ac:chgData name="Florian Hinze" userId="7c93c3a0-d5d3-4cb8-bd4b-71f07049e354" providerId="ADAL" clId="{B64F5126-7815-4901-AD60-D615781CFEFB}" dt="2024-08-20T13:18:42.634" v="217" actId="5793"/>
          <ac:spMkLst>
            <pc:docMk/>
            <pc:sldMk cId="1248157491" sldId="398"/>
            <ac:spMk id="3" creationId="{F6726E1B-9D5B-3534-539A-BFEB84110E41}"/>
          </ac:spMkLst>
        </pc:spChg>
        <pc:spChg chg="mod">
          <ac:chgData name="Florian Hinze" userId="7c93c3a0-d5d3-4cb8-bd4b-71f07049e354" providerId="ADAL" clId="{B64F5126-7815-4901-AD60-D615781CFEFB}" dt="2024-08-20T17:23:20.585" v="292" actId="20577"/>
          <ac:spMkLst>
            <pc:docMk/>
            <pc:sldMk cId="1248157491" sldId="398"/>
            <ac:spMk id="4" creationId="{A257BFB5-B38C-1659-7B6A-48472FF51CBC}"/>
          </ac:spMkLst>
        </pc:spChg>
      </pc:sldChg>
      <pc:sldChg chg="modSp mod">
        <pc:chgData name="Florian Hinze" userId="7c93c3a0-d5d3-4cb8-bd4b-71f07049e354" providerId="ADAL" clId="{B64F5126-7815-4901-AD60-D615781CFEFB}" dt="2024-08-20T12:27:49.409" v="1" actId="20577"/>
        <pc:sldMkLst>
          <pc:docMk/>
          <pc:sldMk cId="1582466837" sldId="399"/>
        </pc:sldMkLst>
        <pc:graphicFrameChg chg="modGraphic">
          <ac:chgData name="Florian Hinze" userId="7c93c3a0-d5d3-4cb8-bd4b-71f07049e354" providerId="ADAL" clId="{B64F5126-7815-4901-AD60-D615781CFEFB}" dt="2024-08-20T12:27:49.409" v="1" actId="20577"/>
          <ac:graphicFrameMkLst>
            <pc:docMk/>
            <pc:sldMk cId="1582466837" sldId="399"/>
            <ac:graphicFrameMk id="6" creationId="{C63849B4-79DE-0801-0DEF-21A1E7237720}"/>
          </ac:graphicFrameMkLst>
        </pc:graphicFrameChg>
      </pc:sldChg>
      <pc:sldChg chg="modSp mod">
        <pc:chgData name="Florian Hinze" userId="7c93c3a0-d5d3-4cb8-bd4b-71f07049e354" providerId="ADAL" clId="{B64F5126-7815-4901-AD60-D615781CFEFB}" dt="2024-08-20T12:40:01.144" v="41" actId="207"/>
        <pc:sldMkLst>
          <pc:docMk/>
          <pc:sldMk cId="772163680" sldId="408"/>
        </pc:sldMkLst>
        <pc:graphicFrameChg chg="modGraphic">
          <ac:chgData name="Florian Hinze" userId="7c93c3a0-d5d3-4cb8-bd4b-71f07049e354" providerId="ADAL" clId="{B64F5126-7815-4901-AD60-D615781CFEFB}" dt="2024-08-20T12:40:01.144" v="41" actId="207"/>
          <ac:graphicFrameMkLst>
            <pc:docMk/>
            <pc:sldMk cId="772163680" sldId="408"/>
            <ac:graphicFrameMk id="6" creationId="{C63849B4-79DE-0801-0DEF-21A1E7237720}"/>
          </ac:graphicFrameMkLst>
        </pc:graphicFrameChg>
      </pc:sldChg>
      <pc:sldChg chg="modSp mod">
        <pc:chgData name="Florian Hinze" userId="7c93c3a0-d5d3-4cb8-bd4b-71f07049e354" providerId="ADAL" clId="{B64F5126-7815-4901-AD60-D615781CFEFB}" dt="2024-08-20T12:47:36.144" v="82" actId="6549"/>
        <pc:sldMkLst>
          <pc:docMk/>
          <pc:sldMk cId="2169328846" sldId="416"/>
        </pc:sldMkLst>
        <pc:graphicFrameChg chg="modGraphic">
          <ac:chgData name="Florian Hinze" userId="7c93c3a0-d5d3-4cb8-bd4b-71f07049e354" providerId="ADAL" clId="{B64F5126-7815-4901-AD60-D615781CFEFB}" dt="2024-08-20T12:47:36.144" v="82" actId="6549"/>
          <ac:graphicFrameMkLst>
            <pc:docMk/>
            <pc:sldMk cId="2169328846" sldId="416"/>
            <ac:graphicFrameMk id="3" creationId="{E48606F5-E073-63E5-398E-4EE13FA3946C}"/>
          </ac:graphicFrameMkLst>
        </pc:graphicFrameChg>
      </pc:sldChg>
      <pc:sldChg chg="modSp mod">
        <pc:chgData name="Florian Hinze" userId="7c93c3a0-d5d3-4cb8-bd4b-71f07049e354" providerId="ADAL" clId="{B64F5126-7815-4901-AD60-D615781CFEFB}" dt="2024-08-20T12:53:37.065" v="90" actId="207"/>
        <pc:sldMkLst>
          <pc:docMk/>
          <pc:sldMk cId="4024816902" sldId="420"/>
        </pc:sldMkLst>
        <pc:graphicFrameChg chg="modGraphic">
          <ac:chgData name="Florian Hinze" userId="7c93c3a0-d5d3-4cb8-bd4b-71f07049e354" providerId="ADAL" clId="{B64F5126-7815-4901-AD60-D615781CFEFB}" dt="2024-08-20T12:53:37.065" v="90" actId="207"/>
          <ac:graphicFrameMkLst>
            <pc:docMk/>
            <pc:sldMk cId="4024816902" sldId="420"/>
            <ac:graphicFrameMk id="6" creationId="{C63849B4-79DE-0801-0DEF-21A1E7237720}"/>
          </ac:graphicFrameMkLst>
        </pc:graphicFrameChg>
      </pc:sldChg>
      <pc:sldChg chg="modSp mod">
        <pc:chgData name="Florian Hinze" userId="7c93c3a0-d5d3-4cb8-bd4b-71f07049e354" providerId="ADAL" clId="{B64F5126-7815-4901-AD60-D615781CFEFB}" dt="2024-08-20T12:58:44.115" v="106" actId="20577"/>
        <pc:sldMkLst>
          <pc:docMk/>
          <pc:sldMk cId="2221257267" sldId="423"/>
        </pc:sldMkLst>
        <pc:graphicFrameChg chg="modGraphic">
          <ac:chgData name="Florian Hinze" userId="7c93c3a0-d5d3-4cb8-bd4b-71f07049e354" providerId="ADAL" clId="{B64F5126-7815-4901-AD60-D615781CFEFB}" dt="2024-08-20T12:58:44.115" v="106" actId="20577"/>
          <ac:graphicFrameMkLst>
            <pc:docMk/>
            <pc:sldMk cId="2221257267" sldId="423"/>
            <ac:graphicFrameMk id="6" creationId="{C63849B4-79DE-0801-0DEF-21A1E7237720}"/>
          </ac:graphicFrameMkLst>
        </pc:graphicFrameChg>
      </pc:sldChg>
      <pc:sldChg chg="modSp mod">
        <pc:chgData name="Florian Hinze" userId="7c93c3a0-d5d3-4cb8-bd4b-71f07049e354" providerId="ADAL" clId="{B64F5126-7815-4901-AD60-D615781CFEFB}" dt="2024-08-20T13:09:11.295" v="191" actId="207"/>
        <pc:sldMkLst>
          <pc:docMk/>
          <pc:sldMk cId="50020033" sldId="432"/>
        </pc:sldMkLst>
        <pc:graphicFrameChg chg="modGraphic">
          <ac:chgData name="Florian Hinze" userId="7c93c3a0-d5d3-4cb8-bd4b-71f07049e354" providerId="ADAL" clId="{B64F5126-7815-4901-AD60-D615781CFEFB}" dt="2024-08-20T13:09:11.295" v="191" actId="207"/>
          <ac:graphicFrameMkLst>
            <pc:docMk/>
            <pc:sldMk cId="50020033" sldId="432"/>
            <ac:graphicFrameMk id="6" creationId="{C63849B4-79DE-0801-0DEF-21A1E7237720}"/>
          </ac:graphicFrameMkLst>
        </pc:graphicFrameChg>
      </pc:sldChg>
      <pc:sldChg chg="modSp mod">
        <pc:chgData name="Florian Hinze" userId="7c93c3a0-d5d3-4cb8-bd4b-71f07049e354" providerId="ADAL" clId="{B64F5126-7815-4901-AD60-D615781CFEFB}" dt="2024-08-20T13:15:38.617" v="198" actId="20577"/>
        <pc:sldMkLst>
          <pc:docMk/>
          <pc:sldMk cId="1007413669" sldId="433"/>
        </pc:sldMkLst>
        <pc:graphicFrameChg chg="modGraphic">
          <ac:chgData name="Florian Hinze" userId="7c93c3a0-d5d3-4cb8-bd4b-71f07049e354" providerId="ADAL" clId="{B64F5126-7815-4901-AD60-D615781CFEFB}" dt="2024-08-20T13:15:38.617" v="198" actId="20577"/>
          <ac:graphicFrameMkLst>
            <pc:docMk/>
            <pc:sldMk cId="1007413669" sldId="433"/>
            <ac:graphicFrameMk id="6" creationId="{C63849B4-79DE-0801-0DEF-21A1E7237720}"/>
          </ac:graphicFrameMkLst>
        </pc:graphicFrameChg>
      </pc:sldChg>
      <pc:sldChg chg="modSp mod">
        <pc:chgData name="Florian Hinze" userId="7c93c3a0-d5d3-4cb8-bd4b-71f07049e354" providerId="ADAL" clId="{B64F5126-7815-4901-AD60-D615781CFEFB}" dt="2024-08-20T13:18:57.733" v="218" actId="207"/>
        <pc:sldMkLst>
          <pc:docMk/>
          <pc:sldMk cId="1586723067" sldId="436"/>
        </pc:sldMkLst>
        <pc:graphicFrameChg chg="modGraphic">
          <ac:chgData name="Florian Hinze" userId="7c93c3a0-d5d3-4cb8-bd4b-71f07049e354" providerId="ADAL" clId="{B64F5126-7815-4901-AD60-D615781CFEFB}" dt="2024-08-20T13:18:57.733" v="218" actId="207"/>
          <ac:graphicFrameMkLst>
            <pc:docMk/>
            <pc:sldMk cId="1586723067" sldId="436"/>
            <ac:graphicFrameMk id="6" creationId="{C63849B4-79DE-0801-0DEF-21A1E7237720}"/>
          </ac:graphicFrameMkLst>
        </pc:graphicFrameChg>
      </pc:sldChg>
      <pc:sldChg chg="modSp mod">
        <pc:chgData name="Florian Hinze" userId="7c93c3a0-d5d3-4cb8-bd4b-71f07049e354" providerId="ADAL" clId="{B64F5126-7815-4901-AD60-D615781CFEFB}" dt="2024-08-20T13:20:49.842" v="226" actId="207"/>
        <pc:sldMkLst>
          <pc:docMk/>
          <pc:sldMk cId="3869685627" sldId="440"/>
        </pc:sldMkLst>
        <pc:graphicFrameChg chg="modGraphic">
          <ac:chgData name="Florian Hinze" userId="7c93c3a0-d5d3-4cb8-bd4b-71f07049e354" providerId="ADAL" clId="{B64F5126-7815-4901-AD60-D615781CFEFB}" dt="2024-08-20T13:20:49.842" v="226" actId="207"/>
          <ac:graphicFrameMkLst>
            <pc:docMk/>
            <pc:sldMk cId="3869685627" sldId="440"/>
            <ac:graphicFrameMk id="6" creationId="{C63849B4-79DE-0801-0DEF-21A1E7237720}"/>
          </ac:graphicFrameMkLst>
        </pc:graphicFrameChg>
      </pc:sldChg>
      <pc:sldChg chg="modSp mod">
        <pc:chgData name="Florian Hinze" userId="7c93c3a0-d5d3-4cb8-bd4b-71f07049e354" providerId="ADAL" clId="{B64F5126-7815-4901-AD60-D615781CFEFB}" dt="2024-08-20T12:48:32.862" v="86" actId="207"/>
        <pc:sldMkLst>
          <pc:docMk/>
          <pc:sldMk cId="4170598511" sldId="443"/>
        </pc:sldMkLst>
        <pc:graphicFrameChg chg="modGraphic">
          <ac:chgData name="Florian Hinze" userId="7c93c3a0-d5d3-4cb8-bd4b-71f07049e354" providerId="ADAL" clId="{B64F5126-7815-4901-AD60-D615781CFEFB}" dt="2024-08-20T12:48:32.862" v="86" actId="207"/>
          <ac:graphicFrameMkLst>
            <pc:docMk/>
            <pc:sldMk cId="4170598511" sldId="443"/>
            <ac:graphicFrameMk id="6" creationId="{C63849B4-79DE-0801-0DEF-21A1E7237720}"/>
          </ac:graphicFrameMkLst>
        </pc:graphicFrameChg>
      </pc:sldChg>
      <pc:sldChg chg="modSp mod">
        <pc:chgData name="Florian Hinze" userId="7c93c3a0-d5d3-4cb8-bd4b-71f07049e354" providerId="ADAL" clId="{B64F5126-7815-4901-AD60-D615781CFEFB}" dt="2024-08-20T13:23:13.495" v="236" actId="207"/>
        <pc:sldMkLst>
          <pc:docMk/>
          <pc:sldMk cId="3809147868" sldId="444"/>
        </pc:sldMkLst>
        <pc:graphicFrameChg chg="modGraphic">
          <ac:chgData name="Florian Hinze" userId="7c93c3a0-d5d3-4cb8-bd4b-71f07049e354" providerId="ADAL" clId="{B64F5126-7815-4901-AD60-D615781CFEFB}" dt="2024-08-20T13:23:13.495" v="236" actId="207"/>
          <ac:graphicFrameMkLst>
            <pc:docMk/>
            <pc:sldMk cId="3809147868" sldId="444"/>
            <ac:graphicFrameMk id="6" creationId="{C63849B4-79DE-0801-0DEF-21A1E7237720}"/>
          </ac:graphicFrameMkLst>
        </pc:graphicFrameChg>
      </pc:sldChg>
      <pc:sldChg chg="modSp mod">
        <pc:chgData name="Florian Hinze" userId="7c93c3a0-d5d3-4cb8-bd4b-71f07049e354" providerId="ADAL" clId="{B64F5126-7815-4901-AD60-D615781CFEFB}" dt="2024-08-20T13:24:04.397" v="240" actId="207"/>
        <pc:sldMkLst>
          <pc:docMk/>
          <pc:sldMk cId="228778818" sldId="445"/>
        </pc:sldMkLst>
        <pc:graphicFrameChg chg="modGraphic">
          <ac:chgData name="Florian Hinze" userId="7c93c3a0-d5d3-4cb8-bd4b-71f07049e354" providerId="ADAL" clId="{B64F5126-7815-4901-AD60-D615781CFEFB}" dt="2024-08-20T13:24:04.397" v="240" actId="207"/>
          <ac:graphicFrameMkLst>
            <pc:docMk/>
            <pc:sldMk cId="228778818" sldId="445"/>
            <ac:graphicFrameMk id="6" creationId="{93658C2A-4282-10B0-45AC-2780F34CAAEE}"/>
          </ac:graphicFrameMkLst>
        </pc:graphicFrameChg>
      </pc:sldChg>
      <pc:sldChg chg="modSp mod">
        <pc:chgData name="Florian Hinze" userId="7c93c3a0-d5d3-4cb8-bd4b-71f07049e354" providerId="ADAL" clId="{B64F5126-7815-4901-AD60-D615781CFEFB}" dt="2024-08-20T13:25:58.747" v="248" actId="207"/>
        <pc:sldMkLst>
          <pc:docMk/>
          <pc:sldMk cId="4158030360" sldId="446"/>
        </pc:sldMkLst>
        <pc:graphicFrameChg chg="modGraphic">
          <ac:chgData name="Florian Hinze" userId="7c93c3a0-d5d3-4cb8-bd4b-71f07049e354" providerId="ADAL" clId="{B64F5126-7815-4901-AD60-D615781CFEFB}" dt="2024-08-20T13:25:58.747" v="248" actId="207"/>
          <ac:graphicFrameMkLst>
            <pc:docMk/>
            <pc:sldMk cId="4158030360" sldId="446"/>
            <ac:graphicFrameMk id="6" creationId="{4D1B6DC7-998C-3493-DB3D-DDD175536DFC}"/>
          </ac:graphicFrameMkLst>
        </pc:graphicFrameChg>
      </pc:sldChg>
      <pc:sldChg chg="modSp mod">
        <pc:chgData name="Florian Hinze" userId="7c93c3a0-d5d3-4cb8-bd4b-71f07049e354" providerId="ADAL" clId="{B64F5126-7815-4901-AD60-D615781CFEFB}" dt="2024-08-20T13:25:05.648" v="244" actId="207"/>
        <pc:sldMkLst>
          <pc:docMk/>
          <pc:sldMk cId="1072036684" sldId="447"/>
        </pc:sldMkLst>
        <pc:graphicFrameChg chg="modGraphic">
          <ac:chgData name="Florian Hinze" userId="7c93c3a0-d5d3-4cb8-bd4b-71f07049e354" providerId="ADAL" clId="{B64F5126-7815-4901-AD60-D615781CFEFB}" dt="2024-08-20T13:25:05.648" v="244" actId="207"/>
          <ac:graphicFrameMkLst>
            <pc:docMk/>
            <pc:sldMk cId="1072036684" sldId="447"/>
            <ac:graphicFrameMk id="6" creationId="{DD734859-DA7F-D2F3-1DC2-79B130BA1606}"/>
          </ac:graphicFrameMkLst>
        </pc:graphicFrameChg>
      </pc:sldChg>
      <pc:sldChg chg="modSp mod">
        <pc:chgData name="Florian Hinze" userId="7c93c3a0-d5d3-4cb8-bd4b-71f07049e354" providerId="ADAL" clId="{B64F5126-7815-4901-AD60-D615781CFEFB}" dt="2024-08-20T13:27:13.493" v="255" actId="207"/>
        <pc:sldMkLst>
          <pc:docMk/>
          <pc:sldMk cId="2852499062" sldId="449"/>
        </pc:sldMkLst>
        <pc:graphicFrameChg chg="modGraphic">
          <ac:chgData name="Florian Hinze" userId="7c93c3a0-d5d3-4cb8-bd4b-71f07049e354" providerId="ADAL" clId="{B64F5126-7815-4901-AD60-D615781CFEFB}" dt="2024-08-20T13:27:13.493" v="255" actId="207"/>
          <ac:graphicFrameMkLst>
            <pc:docMk/>
            <pc:sldMk cId="2852499062" sldId="449"/>
            <ac:graphicFrameMk id="6" creationId="{4D1B6DC7-998C-3493-DB3D-DDD175536DFC}"/>
          </ac:graphicFrameMkLst>
        </pc:graphicFrameChg>
      </pc:sldChg>
      <pc:sldChg chg="modSp mod">
        <pc:chgData name="Florian Hinze" userId="7c93c3a0-d5d3-4cb8-bd4b-71f07049e354" providerId="ADAL" clId="{B64F5126-7815-4901-AD60-D615781CFEFB}" dt="2024-08-20T13:28:04.169" v="260" actId="207"/>
        <pc:sldMkLst>
          <pc:docMk/>
          <pc:sldMk cId="2194498005" sldId="450"/>
        </pc:sldMkLst>
        <pc:graphicFrameChg chg="modGraphic">
          <ac:chgData name="Florian Hinze" userId="7c93c3a0-d5d3-4cb8-bd4b-71f07049e354" providerId="ADAL" clId="{B64F5126-7815-4901-AD60-D615781CFEFB}" dt="2024-08-20T13:28:04.169" v="260" actId="207"/>
          <ac:graphicFrameMkLst>
            <pc:docMk/>
            <pc:sldMk cId="2194498005" sldId="450"/>
            <ac:graphicFrameMk id="6" creationId="{4D1B6DC7-998C-3493-DB3D-DDD175536DFC}"/>
          </ac:graphicFrameMkLst>
        </pc:graphicFrameChg>
      </pc:sldChg>
      <pc:sldChg chg="addSp delSp modSp mod">
        <pc:chgData name="Florian Hinze" userId="7c93c3a0-d5d3-4cb8-bd4b-71f07049e354" providerId="ADAL" clId="{B64F5126-7815-4901-AD60-D615781CFEFB}" dt="2024-08-20T17:22:46.051" v="291"/>
        <pc:sldMkLst>
          <pc:docMk/>
          <pc:sldMk cId="3337444576" sldId="452"/>
        </pc:sldMkLst>
        <pc:spChg chg="add del mod">
          <ac:chgData name="Florian Hinze" userId="7c93c3a0-d5d3-4cb8-bd4b-71f07049e354" providerId="ADAL" clId="{B64F5126-7815-4901-AD60-D615781CFEFB}" dt="2024-08-20T17:19:33.661" v="275"/>
          <ac:spMkLst>
            <pc:docMk/>
            <pc:sldMk cId="3337444576" sldId="452"/>
            <ac:spMk id="2" creationId="{8D0B22EC-E5EE-8881-7D82-61084263ED4E}"/>
          </ac:spMkLst>
        </pc:spChg>
        <pc:spChg chg="mod">
          <ac:chgData name="Florian Hinze" userId="7c93c3a0-d5d3-4cb8-bd4b-71f07049e354" providerId="ADAL" clId="{B64F5126-7815-4901-AD60-D615781CFEFB}" dt="2024-08-20T17:22:06.440" v="287" actId="21"/>
          <ac:spMkLst>
            <pc:docMk/>
            <pc:sldMk cId="3337444576" sldId="452"/>
            <ac:spMk id="3" creationId="{5ED6A7C4-CD29-98B7-3746-5CAB8F941C98}"/>
          </ac:spMkLst>
        </pc:spChg>
        <pc:spChg chg="add mod">
          <ac:chgData name="Florian Hinze" userId="7c93c3a0-d5d3-4cb8-bd4b-71f07049e354" providerId="ADAL" clId="{B64F5126-7815-4901-AD60-D615781CFEFB}" dt="2024-08-20T17:20:38.933" v="280" actId="767"/>
          <ac:spMkLst>
            <pc:docMk/>
            <pc:sldMk cId="3337444576" sldId="452"/>
            <ac:spMk id="4" creationId="{083E91D8-8F91-A394-630D-85EB377C057A}"/>
          </ac:spMkLst>
        </pc:spChg>
        <pc:spChg chg="add mod">
          <ac:chgData name="Florian Hinze" userId="7c93c3a0-d5d3-4cb8-bd4b-71f07049e354" providerId="ADAL" clId="{B64F5126-7815-4901-AD60-D615781CFEFB}" dt="2024-08-20T17:22:46.051" v="291"/>
          <ac:spMkLst>
            <pc:docMk/>
            <pc:sldMk cId="3337444576" sldId="452"/>
            <ac:spMk id="5" creationId="{0EE1839B-B045-C1BE-415F-1A6BA4622CA1}"/>
          </ac:spMkLst>
        </pc:spChg>
      </pc:sldChg>
    </pc:docChg>
  </pc:docChgLst>
  <pc:docChgLst>
    <pc:chgData name="Florian Hinze" clId="Web-{D05D556A-9D17-4C8A-B903-C585CCA99EC2}"/>
    <pc:docChg chg="addSld modSld">
      <pc:chgData name="Florian Hinze" userId="" providerId="" clId="Web-{D05D556A-9D17-4C8A-B903-C585CCA99EC2}" dt="2024-02-08T15:22:07.449" v="64"/>
      <pc:docMkLst>
        <pc:docMk/>
      </pc:docMkLst>
      <pc:sldChg chg="modSp modNotes">
        <pc:chgData name="Florian Hinze" userId="" providerId="" clId="Web-{D05D556A-9D17-4C8A-B903-C585CCA99EC2}" dt="2024-02-08T15:22:07.449" v="64"/>
        <pc:sldMkLst>
          <pc:docMk/>
          <pc:sldMk cId="4158030360" sldId="446"/>
        </pc:sldMkLst>
        <pc:graphicFrameChg chg="mod modGraphic">
          <ac:chgData name="Florian Hinze" userId="" providerId="" clId="Web-{D05D556A-9D17-4C8A-B903-C585CCA99EC2}" dt="2024-02-08T15:22:07.449" v="64"/>
          <ac:graphicFrameMkLst>
            <pc:docMk/>
            <pc:sldMk cId="4158030360" sldId="446"/>
            <ac:graphicFrameMk id="6" creationId="{4D1B6DC7-998C-3493-DB3D-DDD175536DFC}"/>
          </ac:graphicFrameMkLst>
        </pc:graphicFrameChg>
      </pc:sldChg>
      <pc:sldChg chg="add replId">
        <pc:chgData name="Florian Hinze" userId="" providerId="" clId="Web-{D05D556A-9D17-4C8A-B903-C585CCA99EC2}" dt="2024-02-08T15:21:26.697" v="3"/>
        <pc:sldMkLst>
          <pc:docMk/>
          <pc:sldMk cId="2871282627" sldId="448"/>
        </pc:sldMkLst>
      </pc:sldChg>
    </pc:docChg>
  </pc:docChgLst>
  <pc:docChgLst>
    <pc:chgData name="Begleitforschung Energiewendebauen" clId="Web-{663B90D2-96B9-430B-BED2-63FF9FB0392D}"/>
    <pc:docChg chg="addSld modSld sldOrd">
      <pc:chgData name="Begleitforschung Energiewendebauen" userId="" providerId="" clId="Web-{663B90D2-96B9-430B-BED2-63FF9FB0392D}" dt="2023-11-20T15:59:56.859" v="281"/>
      <pc:docMkLst>
        <pc:docMk/>
      </pc:docMkLst>
      <pc:sldChg chg="modSp">
        <pc:chgData name="Begleitforschung Energiewendebauen" userId="" providerId="" clId="Web-{663B90D2-96B9-430B-BED2-63FF9FB0392D}" dt="2023-11-20T15:44:53.229" v="11"/>
        <pc:sldMkLst>
          <pc:docMk/>
          <pc:sldMk cId="200274392" sldId="441"/>
        </pc:sldMkLst>
        <pc:graphicFrameChg chg="mod modGraphic">
          <ac:chgData name="Begleitforschung Energiewendebauen" userId="" providerId="" clId="Web-{663B90D2-96B9-430B-BED2-63FF9FB0392D}" dt="2023-11-20T15:44:53.229" v="11"/>
          <ac:graphicFrameMkLst>
            <pc:docMk/>
            <pc:sldMk cId="200274392" sldId="441"/>
            <ac:graphicFrameMk id="6" creationId="{C63849B4-79DE-0801-0DEF-21A1E7237720}"/>
          </ac:graphicFrameMkLst>
        </pc:graphicFrameChg>
      </pc:sldChg>
      <pc:sldChg chg="delSp modSp add ord replId modNotes">
        <pc:chgData name="Begleitforschung Energiewendebauen" userId="" providerId="" clId="Web-{663B90D2-96B9-430B-BED2-63FF9FB0392D}" dt="2023-11-20T15:59:56.859" v="281"/>
        <pc:sldMkLst>
          <pc:docMk/>
          <pc:sldMk cId="28226246" sldId="442"/>
        </pc:sldMkLst>
        <pc:graphicFrameChg chg="mod modGraphic">
          <ac:chgData name="Begleitforschung Energiewendebauen" userId="" providerId="" clId="Web-{663B90D2-96B9-430B-BED2-63FF9FB0392D}" dt="2023-11-20T15:57:25.668" v="237"/>
          <ac:graphicFrameMkLst>
            <pc:docMk/>
            <pc:sldMk cId="28226246" sldId="442"/>
            <ac:graphicFrameMk id="6" creationId="{C63849B4-79DE-0801-0DEF-21A1E7237720}"/>
          </ac:graphicFrameMkLst>
        </pc:graphicFrameChg>
        <pc:picChg chg="mod">
          <ac:chgData name="Begleitforschung Energiewendebauen" userId="" providerId="" clId="Web-{663B90D2-96B9-430B-BED2-63FF9FB0392D}" dt="2023-11-20T15:55:30.790" v="176" actId="1076"/>
          <ac:picMkLst>
            <pc:docMk/>
            <pc:sldMk cId="28226246" sldId="442"/>
            <ac:picMk id="2" creationId="{E1E85AEB-A303-29E0-DEA4-86666913D8A6}"/>
          </ac:picMkLst>
        </pc:picChg>
        <pc:picChg chg="del">
          <ac:chgData name="Begleitforschung Energiewendebauen" userId="" providerId="" clId="Web-{663B90D2-96B9-430B-BED2-63FF9FB0392D}" dt="2023-11-20T15:49:28.017" v="93"/>
          <ac:picMkLst>
            <pc:docMk/>
            <pc:sldMk cId="28226246" sldId="442"/>
            <ac:picMk id="3" creationId="{34C3B113-0BD4-998A-BCED-05ED5C2CB65C}"/>
          </ac:picMkLst>
        </pc:picChg>
        <pc:picChg chg="mod">
          <ac:chgData name="Begleitforschung Energiewendebauen" userId="" providerId="" clId="Web-{663B90D2-96B9-430B-BED2-63FF9FB0392D}" dt="2023-11-20T15:55:34.228" v="177" actId="1076"/>
          <ac:picMkLst>
            <pc:docMk/>
            <pc:sldMk cId="28226246" sldId="442"/>
            <ac:picMk id="7" creationId="{B5C3AF0A-854B-9A98-47AF-E86D12223245}"/>
          </ac:picMkLst>
        </pc:picChg>
        <pc:picChg chg="del">
          <ac:chgData name="Begleitforschung Energiewendebauen" userId="" providerId="" clId="Web-{663B90D2-96B9-430B-BED2-63FF9FB0392D}" dt="2023-11-20T15:49:23.720" v="92"/>
          <ac:picMkLst>
            <pc:docMk/>
            <pc:sldMk cId="28226246" sldId="442"/>
            <ac:picMk id="8" creationId="{555E4451-9B49-662B-95D6-6C229A98204E}"/>
          </ac:picMkLst>
        </pc:picChg>
        <pc:picChg chg="del">
          <ac:chgData name="Begleitforschung Energiewendebauen" userId="" providerId="" clId="Web-{663B90D2-96B9-430B-BED2-63FF9FB0392D}" dt="2023-11-20T15:49:29.157" v="94"/>
          <ac:picMkLst>
            <pc:docMk/>
            <pc:sldMk cId="28226246" sldId="442"/>
            <ac:picMk id="9" creationId="{D6047CB9-91DE-431D-23D5-F12218BD39C9}"/>
          </ac:picMkLst>
        </pc:picChg>
      </pc:sldChg>
      <pc:sldChg chg="add replId">
        <pc:chgData name="Begleitforschung Energiewendebauen" userId="" providerId="" clId="Web-{663B90D2-96B9-430B-BED2-63FF9FB0392D}" dt="2023-11-20T15:45:53.731" v="22"/>
        <pc:sldMkLst>
          <pc:docMk/>
          <pc:sldMk cId="4170598511" sldId="443"/>
        </pc:sldMkLst>
      </pc:sldChg>
    </pc:docChg>
  </pc:docChgLst>
  <pc:docChgLst>
    <pc:chgData name="Begleitforschung Energiewendebauen" clId="Web-{AAB00594-07A7-46CC-B0F8-3FB5E592C7B0}"/>
    <pc:docChg chg="addSld modSld">
      <pc:chgData name="Begleitforschung Energiewendebauen" userId="" providerId="" clId="Web-{AAB00594-07A7-46CC-B0F8-3FB5E592C7B0}" dt="2024-05-24T14:02:52.935" v="58"/>
      <pc:docMkLst>
        <pc:docMk/>
      </pc:docMkLst>
      <pc:sldChg chg="modSp modNotes">
        <pc:chgData name="Begleitforschung Energiewendebauen" userId="" providerId="" clId="Web-{AAB00594-07A7-46CC-B0F8-3FB5E592C7B0}" dt="2024-05-24T14:02:52.935" v="58"/>
        <pc:sldMkLst>
          <pc:docMk/>
          <pc:sldMk cId="2194498005" sldId="450"/>
        </pc:sldMkLst>
        <pc:graphicFrameChg chg="mod modGraphic">
          <ac:chgData name="Begleitforschung Energiewendebauen" userId="" providerId="" clId="Web-{AAB00594-07A7-46CC-B0F8-3FB5E592C7B0}" dt="2024-05-24T14:01:48.574" v="56"/>
          <ac:graphicFrameMkLst>
            <pc:docMk/>
            <pc:sldMk cId="2194498005" sldId="450"/>
            <ac:graphicFrameMk id="6" creationId="{4D1B6DC7-998C-3493-DB3D-DDD175536DFC}"/>
          </ac:graphicFrameMkLst>
        </pc:graphicFrameChg>
      </pc:sldChg>
      <pc:sldChg chg="add replId">
        <pc:chgData name="Begleitforschung Energiewendebauen" userId="" providerId="" clId="Web-{AAB00594-07A7-46CC-B0F8-3FB5E592C7B0}" dt="2024-05-24T14:01:21.370" v="0"/>
        <pc:sldMkLst>
          <pc:docMk/>
          <pc:sldMk cId="364738702" sldId="451"/>
        </pc:sldMkLst>
      </pc:sldChg>
    </pc:docChg>
  </pc:docChgLst>
  <pc:docChgLst>
    <pc:chgData name="Begleitforschung Energiewendebauen" clId="Web-{2EA950B7-B84C-4AEA-B86D-E1003B5B6E16}"/>
    <pc:docChg chg="addSld modSld sldOrd">
      <pc:chgData name="Begleitforschung Energiewendebauen" userId="" providerId="" clId="Web-{2EA950B7-B84C-4AEA-B86D-E1003B5B6E16}" dt="2023-12-21T16:29:52" v="358"/>
      <pc:docMkLst>
        <pc:docMk/>
      </pc:docMkLst>
      <pc:sldChg chg="modSp">
        <pc:chgData name="Begleitforschung Energiewendebauen" userId="" providerId="" clId="Web-{2EA950B7-B84C-4AEA-B86D-E1003B5B6E16}" dt="2023-12-21T16:18:15.812" v="6" actId="20577"/>
        <pc:sldMkLst>
          <pc:docMk/>
          <pc:sldMk cId="1235222156" sldId="417"/>
        </pc:sldMkLst>
        <pc:spChg chg="mod">
          <ac:chgData name="Begleitforschung Energiewendebauen" userId="" providerId="" clId="Web-{2EA950B7-B84C-4AEA-B86D-E1003B5B6E16}" dt="2023-12-21T16:18:15.812" v="6" actId="20577"/>
          <ac:spMkLst>
            <pc:docMk/>
            <pc:sldMk cId="1235222156" sldId="417"/>
            <ac:spMk id="4" creationId="{AC0ADBF2-D14F-2F86-7298-750F90D3960D}"/>
          </ac:spMkLst>
        </pc:spChg>
      </pc:sldChg>
      <pc:sldChg chg="modSp">
        <pc:chgData name="Begleitforschung Energiewendebauen" userId="" providerId="" clId="Web-{2EA950B7-B84C-4AEA-B86D-E1003B5B6E16}" dt="2023-12-21T16:20:16.362" v="24" actId="20577"/>
        <pc:sldMkLst>
          <pc:docMk/>
          <pc:sldMk cId="1022096666" sldId="418"/>
        </pc:sldMkLst>
        <pc:spChg chg="mod">
          <ac:chgData name="Begleitforschung Energiewendebauen" userId="" providerId="" clId="Web-{2EA950B7-B84C-4AEA-B86D-E1003B5B6E16}" dt="2023-12-21T16:20:16.362" v="24" actId="20577"/>
          <ac:spMkLst>
            <pc:docMk/>
            <pc:sldMk cId="1022096666" sldId="418"/>
            <ac:spMk id="2" creationId="{0D2C8B52-9B86-E4F4-308F-130C4568A78C}"/>
          </ac:spMkLst>
        </pc:spChg>
      </pc:sldChg>
      <pc:sldChg chg="modSp">
        <pc:chgData name="Begleitforschung Energiewendebauen" userId="" providerId="" clId="Web-{2EA950B7-B84C-4AEA-B86D-E1003B5B6E16}" dt="2023-12-21T16:16:39.888" v="2" actId="20577"/>
        <pc:sldMkLst>
          <pc:docMk/>
          <pc:sldMk cId="876302875" sldId="419"/>
        </pc:sldMkLst>
        <pc:spChg chg="mod">
          <ac:chgData name="Begleitforschung Energiewendebauen" userId="" providerId="" clId="Web-{2EA950B7-B84C-4AEA-B86D-E1003B5B6E16}" dt="2023-12-21T16:16:39.888" v="2" actId="20577"/>
          <ac:spMkLst>
            <pc:docMk/>
            <pc:sldMk cId="876302875" sldId="419"/>
            <ac:spMk id="2" creationId="{4C566922-9781-5095-2CC7-B789255239BB}"/>
          </ac:spMkLst>
        </pc:spChg>
      </pc:sldChg>
      <pc:sldChg chg="delSp modSp ord">
        <pc:chgData name="Begleitforschung Energiewendebauen" userId="" providerId="" clId="Web-{2EA950B7-B84C-4AEA-B86D-E1003B5B6E16}" dt="2023-12-21T16:29:52" v="358"/>
        <pc:sldMkLst>
          <pc:docMk/>
          <pc:sldMk cId="4170598511" sldId="443"/>
        </pc:sldMkLst>
        <pc:graphicFrameChg chg="mod modGraphic">
          <ac:chgData name="Begleitforschung Energiewendebauen" userId="" providerId="" clId="Web-{2EA950B7-B84C-4AEA-B86D-E1003B5B6E16}" dt="2023-12-21T16:29:52" v="358"/>
          <ac:graphicFrameMkLst>
            <pc:docMk/>
            <pc:sldMk cId="4170598511" sldId="443"/>
            <ac:graphicFrameMk id="6" creationId="{C63849B4-79DE-0801-0DEF-21A1E7237720}"/>
          </ac:graphicFrameMkLst>
        </pc:graphicFrameChg>
        <pc:picChg chg="del">
          <ac:chgData name="Begleitforschung Energiewendebauen" userId="" providerId="" clId="Web-{2EA950B7-B84C-4AEA-B86D-E1003B5B6E16}" dt="2023-12-21T16:23:32.882" v="137"/>
          <ac:picMkLst>
            <pc:docMk/>
            <pc:sldMk cId="4170598511" sldId="443"/>
            <ac:picMk id="2" creationId="{E1E85AEB-A303-29E0-DEA4-86666913D8A6}"/>
          </ac:picMkLst>
        </pc:picChg>
        <pc:picChg chg="mod">
          <ac:chgData name="Begleitforschung Energiewendebauen" userId="" providerId="" clId="Web-{2EA950B7-B84C-4AEA-B86D-E1003B5B6E16}" dt="2023-12-21T16:23:36.476" v="138" actId="1076"/>
          <ac:picMkLst>
            <pc:docMk/>
            <pc:sldMk cId="4170598511" sldId="443"/>
            <ac:picMk id="3" creationId="{34C3B113-0BD4-998A-BCED-05ED5C2CB65C}"/>
          </ac:picMkLst>
        </pc:picChg>
        <pc:picChg chg="mod">
          <ac:chgData name="Begleitforschung Energiewendebauen" userId="" providerId="" clId="Web-{2EA950B7-B84C-4AEA-B86D-E1003B5B6E16}" dt="2023-12-21T16:23:40.101" v="139" actId="1076"/>
          <ac:picMkLst>
            <pc:docMk/>
            <pc:sldMk cId="4170598511" sldId="443"/>
            <ac:picMk id="7" creationId="{B5C3AF0A-854B-9A98-47AF-E86D12223245}"/>
          </ac:picMkLst>
        </pc:picChg>
        <pc:picChg chg="mod">
          <ac:chgData name="Begleitforschung Energiewendebauen" userId="" providerId="" clId="Web-{2EA950B7-B84C-4AEA-B86D-E1003B5B6E16}" dt="2023-12-21T16:23:43.523" v="140" actId="1076"/>
          <ac:picMkLst>
            <pc:docMk/>
            <pc:sldMk cId="4170598511" sldId="443"/>
            <ac:picMk id="8" creationId="{555E4451-9B49-662B-95D6-6C229A98204E}"/>
          </ac:picMkLst>
        </pc:picChg>
        <pc:picChg chg="del">
          <ac:chgData name="Begleitforschung Energiewendebauen" userId="" providerId="" clId="Web-{2EA950B7-B84C-4AEA-B86D-E1003B5B6E16}" dt="2023-12-21T16:23:21.788" v="136"/>
          <ac:picMkLst>
            <pc:docMk/>
            <pc:sldMk cId="4170598511" sldId="443"/>
            <ac:picMk id="9" creationId="{D6047CB9-91DE-431D-23D5-F12218BD39C9}"/>
          </ac:picMkLst>
        </pc:picChg>
      </pc:sldChg>
      <pc:sldChg chg="add replId">
        <pc:chgData name="Begleitforschung Energiewendebauen" userId="" providerId="" clId="Web-{2EA950B7-B84C-4AEA-B86D-E1003B5B6E16}" dt="2023-12-21T16:19:06.970" v="7"/>
        <pc:sldMkLst>
          <pc:docMk/>
          <pc:sldMk cId="228778818" sldId="445"/>
        </pc:sldMkLst>
      </pc:sldChg>
    </pc:docChg>
  </pc:docChgLst>
  <pc:docChgLst>
    <pc:chgData name="Florian Hinze" clId="Web-{6771C3D1-0885-48FA-8713-102AB2EC0439}"/>
    <pc:docChg chg="addSld modSld">
      <pc:chgData name="Florian Hinze" userId="" providerId="" clId="Web-{6771C3D1-0885-48FA-8713-102AB2EC0439}" dt="2024-05-07T07:17:47.232" v="445"/>
      <pc:docMkLst>
        <pc:docMk/>
      </pc:docMkLst>
      <pc:sldChg chg="modSp modNotes">
        <pc:chgData name="Florian Hinze" userId="" providerId="" clId="Web-{6771C3D1-0885-48FA-8713-102AB2EC0439}" dt="2024-05-07T07:17:47.232" v="445"/>
        <pc:sldMkLst>
          <pc:docMk/>
          <pc:sldMk cId="2852499062" sldId="449"/>
        </pc:sldMkLst>
        <pc:graphicFrameChg chg="mod modGraphic">
          <ac:chgData name="Florian Hinze" userId="" providerId="" clId="Web-{6771C3D1-0885-48FA-8713-102AB2EC0439}" dt="2024-05-07T07:17:47.232" v="445"/>
          <ac:graphicFrameMkLst>
            <pc:docMk/>
            <pc:sldMk cId="2852499062" sldId="449"/>
            <ac:graphicFrameMk id="6" creationId="{4D1B6DC7-998C-3493-DB3D-DDD175536DFC}"/>
          </ac:graphicFrameMkLst>
        </pc:graphicFrameChg>
      </pc:sldChg>
      <pc:sldChg chg="add replId">
        <pc:chgData name="Florian Hinze" userId="" providerId="" clId="Web-{6771C3D1-0885-48FA-8713-102AB2EC0439}" dt="2024-05-07T06:42:45.014" v="0"/>
        <pc:sldMkLst>
          <pc:docMk/>
          <pc:sldMk cId="2194498005" sldId="450"/>
        </pc:sldMkLst>
      </pc:sldChg>
    </pc:docChg>
  </pc:docChgLst>
  <pc:docChgLst>
    <pc:chgData name="Begleitforschung Energiewendebauen" clId="Web-{33341F31-4C8D-42F1-A084-58687DA0C29C}"/>
    <pc:docChg chg="modSld">
      <pc:chgData name="Begleitforschung Energiewendebauen" userId="" providerId="" clId="Web-{33341F31-4C8D-42F1-A084-58687DA0C29C}" dt="2023-12-14T12:02:36.551" v="70"/>
      <pc:docMkLst>
        <pc:docMk/>
      </pc:docMkLst>
      <pc:sldChg chg="modNotes">
        <pc:chgData name="Begleitforschung Energiewendebauen" userId="" providerId="" clId="Web-{33341F31-4C8D-42F1-A084-58687DA0C29C}" dt="2023-12-14T12:02:36.551" v="70"/>
        <pc:sldMkLst>
          <pc:docMk/>
          <pc:sldMk cId="1325211937" sldId="400"/>
        </pc:sldMkLst>
      </pc:sldChg>
    </pc:docChg>
  </pc:docChgLst>
  <pc:docChgLst>
    <pc:chgData name="Begleitforschung Energiewendebauen" clId="Web-{94CCE1F0-C33A-4C9C-BA7F-CE83FB8AE6AB}"/>
    <pc:docChg chg="modSld">
      <pc:chgData name="Begleitforschung Energiewendebauen" userId="" providerId="" clId="Web-{94CCE1F0-C33A-4C9C-BA7F-CE83FB8AE6AB}" dt="2023-12-18T11:10:24.333" v="1409"/>
      <pc:docMkLst>
        <pc:docMk/>
      </pc:docMkLst>
      <pc:sldChg chg="modNotes">
        <pc:chgData name="Begleitforschung Energiewendebauen" userId="" providerId="" clId="Web-{94CCE1F0-C33A-4C9C-BA7F-CE83FB8AE6AB}" dt="2023-12-18T11:10:24.333" v="1409"/>
        <pc:sldMkLst>
          <pc:docMk/>
          <pc:sldMk cId="3165155694" sldId="422"/>
        </pc:sldMkLst>
      </pc:sldChg>
      <pc:sldChg chg="delSp modSp modNotes">
        <pc:chgData name="Begleitforschung Energiewendebauen" userId="" providerId="" clId="Web-{94CCE1F0-C33A-4C9C-BA7F-CE83FB8AE6AB}" dt="2023-12-18T11:05:32.031" v="1285"/>
        <pc:sldMkLst>
          <pc:docMk/>
          <pc:sldMk cId="3809147868" sldId="444"/>
        </pc:sldMkLst>
        <pc:graphicFrameChg chg="mod modGraphic">
          <ac:chgData name="Begleitforschung Energiewendebauen" userId="" providerId="" clId="Web-{94CCE1F0-C33A-4C9C-BA7F-CE83FB8AE6AB}" dt="2023-12-18T10:53:49.082" v="821"/>
          <ac:graphicFrameMkLst>
            <pc:docMk/>
            <pc:sldMk cId="3809147868" sldId="444"/>
            <ac:graphicFrameMk id="6" creationId="{C63849B4-79DE-0801-0DEF-21A1E7237720}"/>
          </ac:graphicFrameMkLst>
        </pc:graphicFrameChg>
        <pc:picChg chg="del">
          <ac:chgData name="Begleitforschung Energiewendebauen" userId="" providerId="" clId="Web-{94CCE1F0-C33A-4C9C-BA7F-CE83FB8AE6AB}" dt="2023-12-18T10:48:40.045" v="558"/>
          <ac:picMkLst>
            <pc:docMk/>
            <pc:sldMk cId="3809147868" sldId="444"/>
            <ac:picMk id="2" creationId="{E1E85AEB-A303-29E0-DEA4-86666913D8A6}"/>
          </ac:picMkLst>
        </pc:picChg>
        <pc:picChg chg="del">
          <ac:chgData name="Begleitforschung Energiewendebauen" userId="" providerId="" clId="Web-{94CCE1F0-C33A-4C9C-BA7F-CE83FB8AE6AB}" dt="2023-12-18T10:48:39.108" v="557"/>
          <ac:picMkLst>
            <pc:docMk/>
            <pc:sldMk cId="3809147868" sldId="444"/>
            <ac:picMk id="3" creationId="{34C3B113-0BD4-998A-BCED-05ED5C2CB65C}"/>
          </ac:picMkLst>
        </pc:picChg>
        <pc:picChg chg="mod">
          <ac:chgData name="Begleitforschung Energiewendebauen" userId="" providerId="" clId="Web-{94CCE1F0-C33A-4C9C-BA7F-CE83FB8AE6AB}" dt="2023-12-18T10:48:46.655" v="560" actId="1076"/>
          <ac:picMkLst>
            <pc:docMk/>
            <pc:sldMk cId="3809147868" sldId="444"/>
            <ac:picMk id="7" creationId="{B5C3AF0A-854B-9A98-47AF-E86D12223245}"/>
          </ac:picMkLst>
        </pc:picChg>
        <pc:picChg chg="mod">
          <ac:chgData name="Begleitforschung Energiewendebauen" userId="" providerId="" clId="Web-{94CCE1F0-C33A-4C9C-BA7F-CE83FB8AE6AB}" dt="2023-12-18T10:48:49.155" v="561" actId="1076"/>
          <ac:picMkLst>
            <pc:docMk/>
            <pc:sldMk cId="3809147868" sldId="444"/>
            <ac:picMk id="8" creationId="{555E4451-9B49-662B-95D6-6C229A98204E}"/>
          </ac:picMkLst>
        </pc:picChg>
        <pc:picChg chg="mod">
          <ac:chgData name="Begleitforschung Energiewendebauen" userId="" providerId="" clId="Web-{94CCE1F0-C33A-4C9C-BA7F-CE83FB8AE6AB}" dt="2023-12-18T10:48:43.452" v="559" actId="1076"/>
          <ac:picMkLst>
            <pc:docMk/>
            <pc:sldMk cId="3809147868" sldId="444"/>
            <ac:picMk id="9" creationId="{D6047CB9-91DE-431D-23D5-F12218BD39C9}"/>
          </ac:picMkLst>
        </pc:picChg>
      </pc:sldChg>
    </pc:docChg>
  </pc:docChgLst>
  <pc:docChgLst>
    <pc:chgData name="Begleitforschung Energiewendebauen" clId="Web-{AD7CC150-91E5-4931-B79C-3CC3FAC4F820}"/>
    <pc:docChg chg="modSld">
      <pc:chgData name="Begleitforschung Energiewendebauen" userId="" providerId="" clId="Web-{AD7CC150-91E5-4931-B79C-3CC3FAC4F820}" dt="2023-12-08T13:48:09.737" v="162"/>
      <pc:docMkLst>
        <pc:docMk/>
      </pc:docMkLst>
      <pc:sldChg chg="modNotes">
        <pc:chgData name="Begleitforschung Energiewendebauen" userId="" providerId="" clId="Web-{AD7CC150-91E5-4931-B79C-3CC3FAC4F820}" dt="2023-12-08T13:48:09.737" v="162"/>
        <pc:sldMkLst>
          <pc:docMk/>
          <pc:sldMk cId="3137567599" sldId="407"/>
        </pc:sldMkLst>
      </pc:sldChg>
    </pc:docChg>
  </pc:docChgLst>
  <pc:docChgLst>
    <pc:chgData name="Begleitforschung Energiewendebauen" clId="Web-{C5229125-46EC-4542-B218-5293FCF9F72E}"/>
    <pc:docChg chg="modSld">
      <pc:chgData name="Begleitforschung Energiewendebauen" userId="" providerId="" clId="Web-{C5229125-46EC-4542-B218-5293FCF9F72E}" dt="2023-11-03T15:28:14.358" v="19"/>
      <pc:docMkLst>
        <pc:docMk/>
      </pc:docMkLst>
      <pc:sldChg chg="modSp modCm">
        <pc:chgData name="Begleitforschung Energiewendebauen" userId="" providerId="" clId="Web-{C5229125-46EC-4542-B218-5293FCF9F72E}" dt="2023-11-03T15:28:14.358" v="19"/>
        <pc:sldMkLst>
          <pc:docMk/>
          <pc:sldMk cId="3165155694" sldId="422"/>
        </pc:sldMkLst>
        <pc:graphicFrameChg chg="mod modGraphic">
          <ac:chgData name="Begleitforschung Energiewendebauen" userId="" providerId="" clId="Web-{C5229125-46EC-4542-B218-5293FCF9F72E}" dt="2023-11-03T15:28:14.358" v="19"/>
          <ac:graphicFrameMkLst>
            <pc:docMk/>
            <pc:sldMk cId="3165155694" sldId="422"/>
            <ac:graphicFrameMk id="6" creationId="{C63849B4-79DE-0801-0DEF-21A1E7237720}"/>
          </ac:graphicFrameMkLst>
        </pc:graphicFrameChg>
        <pc:extLst>
          <p:ext xmlns:p="http://schemas.openxmlformats.org/presentationml/2006/main" uri="{D6D511B9-2390-475A-947B-AFAB55BFBCF1}">
            <pc226:cmChg xmlns:pc226="http://schemas.microsoft.com/office/powerpoint/2022/06/main/command" chg="mod">
              <pc226:chgData name="Begleitforschung Energiewendebauen" userId="" providerId="" clId="Web-{C5229125-46EC-4542-B218-5293FCF9F72E}" dt="2023-11-03T15:28:14.358" v="18"/>
              <pc2:cmMkLst xmlns:pc2="http://schemas.microsoft.com/office/powerpoint/2019/9/main/command">
                <pc:docMk/>
                <pc:sldMk cId="3165155694" sldId="422"/>
                <pc2:cmMk id="{BC687E84-5544-4683-BCE4-4EF8BDB26732}"/>
              </pc2:cmMkLst>
            </pc226:cmChg>
          </p:ext>
        </pc:extLst>
      </pc:sldChg>
    </pc:docChg>
  </pc:docChgLst>
  <pc:docChgLst>
    <pc:chgData name="Florian Hinze" clId="Web-{F1211309-CDAE-4F6F-A315-800219E84683}"/>
    <pc:docChg chg="modSld">
      <pc:chgData name="Florian Hinze" userId="" providerId="" clId="Web-{F1211309-CDAE-4F6F-A315-800219E84683}" dt="2024-02-08T10:20:36.278" v="800"/>
      <pc:docMkLst>
        <pc:docMk/>
      </pc:docMkLst>
      <pc:sldChg chg="delSp modSp">
        <pc:chgData name="Florian Hinze" userId="" providerId="" clId="Web-{F1211309-CDAE-4F6F-A315-800219E84683}" dt="2024-02-08T10:20:36.278" v="800"/>
        <pc:sldMkLst>
          <pc:docMk/>
          <pc:sldMk cId="1072036684" sldId="447"/>
        </pc:sldMkLst>
        <pc:graphicFrameChg chg="mod modGraphic">
          <ac:chgData name="Florian Hinze" userId="" providerId="" clId="Web-{F1211309-CDAE-4F6F-A315-800219E84683}" dt="2024-02-08T10:20:36.278" v="800"/>
          <ac:graphicFrameMkLst>
            <pc:docMk/>
            <pc:sldMk cId="1072036684" sldId="447"/>
            <ac:graphicFrameMk id="6" creationId="{DD734859-DA7F-D2F3-1DC2-79B130BA1606}"/>
          </ac:graphicFrameMkLst>
        </pc:graphicFrameChg>
        <pc:picChg chg="del">
          <ac:chgData name="Florian Hinze" userId="" providerId="" clId="Web-{F1211309-CDAE-4F6F-A315-800219E84683}" dt="2024-02-08T10:18:00.899" v="690"/>
          <ac:picMkLst>
            <pc:docMk/>
            <pc:sldMk cId="1072036684" sldId="447"/>
            <ac:picMk id="2" creationId="{D9B19351-631A-8141-830A-6D9C1A7259C2}"/>
          </ac:picMkLst>
        </pc:picChg>
        <pc:picChg chg="del">
          <ac:chgData name="Florian Hinze" userId="" providerId="" clId="Web-{F1211309-CDAE-4F6F-A315-800219E84683}" dt="2024-02-08T10:17:57.259" v="689"/>
          <ac:picMkLst>
            <pc:docMk/>
            <pc:sldMk cId="1072036684" sldId="447"/>
            <ac:picMk id="3" creationId="{DC643D9D-0E20-ADF1-70A0-510435FD4889}"/>
          </ac:picMkLst>
        </pc:picChg>
        <pc:picChg chg="mod">
          <ac:chgData name="Florian Hinze" userId="" providerId="" clId="Web-{F1211309-CDAE-4F6F-A315-800219E84683}" dt="2024-02-08T10:19:02.729" v="702" actId="1076"/>
          <ac:picMkLst>
            <pc:docMk/>
            <pc:sldMk cId="1072036684" sldId="447"/>
            <ac:picMk id="7" creationId="{CD87A8F6-356A-B3C2-71F1-B8E867613BA2}"/>
          </ac:picMkLst>
        </pc:picChg>
        <pc:picChg chg="mod">
          <ac:chgData name="Florian Hinze" userId="" providerId="" clId="Web-{F1211309-CDAE-4F6F-A315-800219E84683}" dt="2024-02-08T10:19:02.745" v="703" actId="1076"/>
          <ac:picMkLst>
            <pc:docMk/>
            <pc:sldMk cId="1072036684" sldId="447"/>
            <ac:picMk id="8" creationId="{461FB7FD-3800-49A4-CEC7-D2685FC28649}"/>
          </ac:picMkLst>
        </pc:picChg>
        <pc:picChg chg="mod">
          <ac:chgData name="Florian Hinze" userId="" providerId="" clId="Web-{F1211309-CDAE-4F6F-A315-800219E84683}" dt="2024-02-08T10:19:02.698" v="701" actId="1076"/>
          <ac:picMkLst>
            <pc:docMk/>
            <pc:sldMk cId="1072036684" sldId="447"/>
            <ac:picMk id="9" creationId="{422144ED-690E-C0F1-3978-AD90044F72DE}"/>
          </ac:picMkLst>
        </pc:picChg>
      </pc:sldChg>
    </pc:docChg>
  </pc:docChgLst>
  <pc:docChgLst>
    <pc:chgData name="Begleitforschung Energiewendebauen" clId="Web-{18A20D6F-2CEE-41CC-A0E6-CF0C9666D0AD}"/>
    <pc:docChg chg="modSld">
      <pc:chgData name="Begleitforschung Energiewendebauen" userId="" providerId="" clId="Web-{18A20D6F-2CEE-41CC-A0E6-CF0C9666D0AD}" dt="2024-04-26T09:44:51.110" v="88"/>
      <pc:docMkLst>
        <pc:docMk/>
      </pc:docMkLst>
      <pc:sldChg chg="modSp">
        <pc:chgData name="Begleitforschung Energiewendebauen" userId="" providerId="" clId="Web-{18A20D6F-2CEE-41CC-A0E6-CF0C9666D0AD}" dt="2024-04-26T07:45:06.747" v="0"/>
        <pc:sldMkLst>
          <pc:docMk/>
          <pc:sldMk cId="1582466837" sldId="399"/>
        </pc:sldMkLst>
        <pc:graphicFrameChg chg="modGraphic">
          <ac:chgData name="Begleitforschung Energiewendebauen" userId="" providerId="" clId="Web-{18A20D6F-2CEE-41CC-A0E6-CF0C9666D0AD}" dt="2024-04-26T07:45:06.747" v="0"/>
          <ac:graphicFrameMkLst>
            <pc:docMk/>
            <pc:sldMk cId="1582466837" sldId="399"/>
            <ac:graphicFrameMk id="6" creationId="{C63849B4-79DE-0801-0DEF-21A1E7237720}"/>
          </ac:graphicFrameMkLst>
        </pc:graphicFrameChg>
      </pc:sldChg>
      <pc:sldChg chg="modSp">
        <pc:chgData name="Begleitforschung Energiewendebauen" userId="" providerId="" clId="Web-{18A20D6F-2CEE-41CC-A0E6-CF0C9666D0AD}" dt="2024-04-26T07:46:17.296" v="36"/>
        <pc:sldMkLst>
          <pc:docMk/>
          <pc:sldMk cId="3182277007" sldId="406"/>
        </pc:sldMkLst>
        <pc:graphicFrameChg chg="mod modGraphic">
          <ac:chgData name="Begleitforschung Energiewendebauen" userId="" providerId="" clId="Web-{18A20D6F-2CEE-41CC-A0E6-CF0C9666D0AD}" dt="2024-04-26T07:46:17.296" v="36"/>
          <ac:graphicFrameMkLst>
            <pc:docMk/>
            <pc:sldMk cId="3182277007" sldId="406"/>
            <ac:graphicFrameMk id="6" creationId="{C63849B4-79DE-0801-0DEF-21A1E7237720}"/>
          </ac:graphicFrameMkLst>
        </pc:graphicFrameChg>
      </pc:sldChg>
      <pc:sldChg chg="modNotes">
        <pc:chgData name="Begleitforschung Energiewendebauen" userId="" providerId="" clId="Web-{18A20D6F-2CEE-41CC-A0E6-CF0C9666D0AD}" dt="2024-04-26T09:44:51.110" v="88"/>
        <pc:sldMkLst>
          <pc:docMk/>
          <pc:sldMk cId="2572961463" sldId="410"/>
        </pc:sldMkLst>
      </pc:sldChg>
      <pc:sldChg chg="modSp">
        <pc:chgData name="Begleitforschung Energiewendebauen" userId="" providerId="" clId="Web-{18A20D6F-2CEE-41CC-A0E6-CF0C9666D0AD}" dt="2024-04-26T07:50:46.678" v="38"/>
        <pc:sldMkLst>
          <pc:docMk/>
          <pc:sldMk cId="200274392" sldId="441"/>
        </pc:sldMkLst>
        <pc:graphicFrameChg chg="mod modGraphic">
          <ac:chgData name="Begleitforschung Energiewendebauen" userId="" providerId="" clId="Web-{18A20D6F-2CEE-41CC-A0E6-CF0C9666D0AD}" dt="2024-04-26T07:50:46.678" v="38"/>
          <ac:graphicFrameMkLst>
            <pc:docMk/>
            <pc:sldMk cId="200274392" sldId="441"/>
            <ac:graphicFrameMk id="6" creationId="{C63849B4-79DE-0801-0DEF-21A1E7237720}"/>
          </ac:graphicFrameMkLst>
        </pc:graphicFrameChg>
      </pc:sldChg>
    </pc:docChg>
  </pc:docChgLst>
  <pc:docChgLst>
    <pc:chgData name="Begleitforschung Energiewendebauen" clId="Web-{445072F8-681F-4D31-93C6-1F546D352666}"/>
    <pc:docChg chg="addSld modSld">
      <pc:chgData name="Begleitforschung Energiewendebauen" userId="" providerId="" clId="Web-{445072F8-681F-4D31-93C6-1F546D352666}" dt="2024-04-29T15:31:19.120" v="415"/>
      <pc:docMkLst>
        <pc:docMk/>
      </pc:docMkLst>
      <pc:sldChg chg="modSp modNotes">
        <pc:chgData name="Begleitforschung Energiewendebauen" userId="" providerId="" clId="Web-{445072F8-681F-4D31-93C6-1F546D352666}" dt="2024-04-29T15:31:19.120" v="415"/>
        <pc:sldMkLst>
          <pc:docMk/>
          <pc:sldMk cId="2871282627" sldId="448"/>
        </pc:sldMkLst>
        <pc:graphicFrameChg chg="mod modGraphic">
          <ac:chgData name="Begleitforschung Energiewendebauen" userId="" providerId="" clId="Web-{445072F8-681F-4D31-93C6-1F546D352666}" dt="2024-04-29T15:31:19.120" v="415"/>
          <ac:graphicFrameMkLst>
            <pc:docMk/>
            <pc:sldMk cId="2871282627" sldId="448"/>
            <ac:graphicFrameMk id="6" creationId="{4D1B6DC7-998C-3493-DB3D-DDD175536DFC}"/>
          </ac:graphicFrameMkLst>
        </pc:graphicFrameChg>
      </pc:sldChg>
      <pc:sldChg chg="add replId">
        <pc:chgData name="Begleitforschung Energiewendebauen" userId="" providerId="" clId="Web-{445072F8-681F-4D31-93C6-1F546D352666}" dt="2024-04-29T15:14:12.764" v="0"/>
        <pc:sldMkLst>
          <pc:docMk/>
          <pc:sldMk cId="2852499062" sldId="449"/>
        </pc:sldMkLst>
      </pc:sldChg>
    </pc:docChg>
  </pc:docChgLst>
  <pc:docChgLst>
    <pc:chgData name="Begleitforschung Energiewendebauen" clId="Web-{F311D180-5682-4350-8F13-10998E39AA98}"/>
    <pc:docChg chg="modSld">
      <pc:chgData name="Begleitforschung Energiewendebauen" userId="" providerId="" clId="Web-{F311D180-5682-4350-8F13-10998E39AA98}" dt="2023-11-06T09:36:09.496" v="107"/>
      <pc:docMkLst>
        <pc:docMk/>
      </pc:docMkLst>
      <pc:sldChg chg="modNotes">
        <pc:chgData name="Begleitforschung Energiewendebauen" userId="" providerId="" clId="Web-{F311D180-5682-4350-8F13-10998E39AA98}" dt="2023-11-06T09:36:09.496" v="107"/>
        <pc:sldMkLst>
          <pc:docMk/>
          <pc:sldMk cId="3165155694" sldId="422"/>
        </pc:sldMkLst>
      </pc:sldChg>
    </pc:docChg>
  </pc:docChgLst>
  <pc:docChgLst>
    <pc:chgData name="Rainer E. Wuest" clId="Web-{3229C63C-4E49-4CF2-8348-35EFCF295EEB}"/>
    <pc:docChg chg="sldOrd">
      <pc:chgData name="Rainer E. Wuest" userId="" providerId="" clId="Web-{3229C63C-4E49-4CF2-8348-35EFCF295EEB}" dt="2024-01-09T12:22:54.627" v="1"/>
      <pc:docMkLst>
        <pc:docMk/>
      </pc:docMkLst>
      <pc:sldChg chg="ord">
        <pc:chgData name="Rainer E. Wuest" userId="" providerId="" clId="Web-{3229C63C-4E49-4CF2-8348-35EFCF295EEB}" dt="2024-01-09T12:07:40.001" v="0"/>
        <pc:sldMkLst>
          <pc:docMk/>
          <pc:sldMk cId="1008951143" sldId="402"/>
        </pc:sldMkLst>
      </pc:sldChg>
      <pc:sldChg chg="ord">
        <pc:chgData name="Rainer E. Wuest" userId="" providerId="" clId="Web-{3229C63C-4E49-4CF2-8348-35EFCF295EEB}" dt="2024-01-09T12:22:54.627" v="1"/>
        <pc:sldMkLst>
          <pc:docMk/>
          <pc:sldMk cId="3184016479" sldId="435"/>
        </pc:sldMkLst>
      </pc:sldChg>
    </pc:docChg>
  </pc:docChgLst>
  <pc:docChgLst>
    <pc:chgData name="Florian Hinze" userId="7c93c3a0-d5d3-4cb8-bd4b-71f07049e354" providerId="ADAL" clId="{F692425E-8AA4-41FC-8EFF-F672993B3304}"/>
    <pc:docChg chg="custSel modSld">
      <pc:chgData name="Florian Hinze" userId="7c93c3a0-d5d3-4cb8-bd4b-71f07049e354" providerId="ADAL" clId="{F692425E-8AA4-41FC-8EFF-F672993B3304}" dt="2024-07-23T10:52:52.480" v="89" actId="20577"/>
      <pc:docMkLst>
        <pc:docMk/>
      </pc:docMkLst>
      <pc:sldChg chg="modSp mod">
        <pc:chgData name="Florian Hinze" userId="7c93c3a0-d5d3-4cb8-bd4b-71f07049e354" providerId="ADAL" clId="{F692425E-8AA4-41FC-8EFF-F672993B3304}" dt="2024-07-23T10:52:52.480" v="89" actId="20577"/>
        <pc:sldMkLst>
          <pc:docMk/>
          <pc:sldMk cId="1582466837" sldId="399"/>
        </pc:sldMkLst>
        <pc:graphicFrameChg chg="modGraphic">
          <ac:chgData name="Florian Hinze" userId="7c93c3a0-d5d3-4cb8-bd4b-71f07049e354" providerId="ADAL" clId="{F692425E-8AA4-41FC-8EFF-F672993B3304}" dt="2024-07-23T10:52:52.480" v="89" actId="20577"/>
          <ac:graphicFrameMkLst>
            <pc:docMk/>
            <pc:sldMk cId="1582466837" sldId="399"/>
            <ac:graphicFrameMk id="6" creationId="{C63849B4-79DE-0801-0DEF-21A1E7237720}"/>
          </ac:graphicFrameMkLst>
        </pc:graphicFrameChg>
      </pc:sldChg>
      <pc:sldChg chg="modSp mod">
        <pc:chgData name="Florian Hinze" userId="7c93c3a0-d5d3-4cb8-bd4b-71f07049e354" providerId="ADAL" clId="{F692425E-8AA4-41FC-8EFF-F672993B3304}" dt="2024-07-04T09:37:46.026" v="76" actId="20577"/>
        <pc:sldMkLst>
          <pc:docMk/>
          <pc:sldMk cId="1634609173" sldId="401"/>
        </pc:sldMkLst>
        <pc:graphicFrameChg chg="modGraphic">
          <ac:chgData name="Florian Hinze" userId="7c93c3a0-d5d3-4cb8-bd4b-71f07049e354" providerId="ADAL" clId="{F692425E-8AA4-41FC-8EFF-F672993B3304}" dt="2024-07-04T09:37:46.026" v="76" actId="20577"/>
          <ac:graphicFrameMkLst>
            <pc:docMk/>
            <pc:sldMk cId="1634609173" sldId="401"/>
            <ac:graphicFrameMk id="6" creationId="{C63849B4-79DE-0801-0DEF-21A1E7237720}"/>
          </ac:graphicFrameMkLst>
        </pc:graphicFrameChg>
      </pc:sldChg>
      <pc:sldChg chg="modSp mod">
        <pc:chgData name="Florian Hinze" userId="7c93c3a0-d5d3-4cb8-bd4b-71f07049e354" providerId="ADAL" clId="{F692425E-8AA4-41FC-8EFF-F672993B3304}" dt="2024-07-11T10:51:37.648" v="80" actId="207"/>
        <pc:sldMkLst>
          <pc:docMk/>
          <pc:sldMk cId="2904722997" sldId="409"/>
        </pc:sldMkLst>
        <pc:graphicFrameChg chg="modGraphic">
          <ac:chgData name="Florian Hinze" userId="7c93c3a0-d5d3-4cb8-bd4b-71f07049e354" providerId="ADAL" clId="{F692425E-8AA4-41FC-8EFF-F672993B3304}" dt="2024-07-11T10:51:37.648" v="80" actId="207"/>
          <ac:graphicFrameMkLst>
            <pc:docMk/>
            <pc:sldMk cId="2904722997" sldId="409"/>
            <ac:graphicFrameMk id="6" creationId="{C63849B4-79DE-0801-0DEF-21A1E7237720}"/>
          </ac:graphicFrameMkLst>
        </pc:graphicFrameChg>
      </pc:sldChg>
      <pc:sldChg chg="modNotes">
        <pc:chgData name="Florian Hinze" userId="7c93c3a0-d5d3-4cb8-bd4b-71f07049e354" providerId="ADAL" clId="{F692425E-8AA4-41FC-8EFF-F672993B3304}" dt="2024-07-04T09:38:09.499" v="77" actId="27636"/>
        <pc:sldMkLst>
          <pc:docMk/>
          <pc:sldMk cId="28226246" sldId="442"/>
        </pc:sldMkLst>
      </pc:sldChg>
      <pc:sldChg chg="modNotes">
        <pc:chgData name="Florian Hinze" userId="7c93c3a0-d5d3-4cb8-bd4b-71f07049e354" providerId="ADAL" clId="{F692425E-8AA4-41FC-8EFF-F672993B3304}" dt="2024-07-04T09:38:09.546" v="78" actId="27636"/>
        <pc:sldMkLst>
          <pc:docMk/>
          <pc:sldMk cId="3809147868" sldId="444"/>
        </pc:sldMkLst>
      </pc:sldChg>
      <pc:sldChg chg="modNotes">
        <pc:chgData name="Florian Hinze" userId="7c93c3a0-d5d3-4cb8-bd4b-71f07049e354" providerId="ADAL" clId="{F692425E-8AA4-41FC-8EFF-F672993B3304}" dt="2024-07-04T09:38:09.609" v="79" actId="27636"/>
        <pc:sldMkLst>
          <pc:docMk/>
          <pc:sldMk cId="2852499062" sldId="449"/>
        </pc:sldMkLst>
      </pc:sldChg>
    </pc:docChg>
  </pc:docChgLst>
  <pc:docChgLst>
    <pc:chgData name="Begleitforschung Energiewendebauen" clId="Web-{D35E9E45-EE6C-4734-A98C-0AD65F8E2F1B}"/>
    <pc:docChg chg="addSld modSld">
      <pc:chgData name="Begleitforschung Energiewendebauen" userId="" providerId="" clId="Web-{D35E9E45-EE6C-4734-A98C-0AD65F8E2F1B}" dt="2023-11-29T16:39:26.317" v="891"/>
      <pc:docMkLst>
        <pc:docMk/>
      </pc:docMkLst>
      <pc:sldChg chg="modSp modCm modNotes">
        <pc:chgData name="Begleitforschung Energiewendebauen" userId="" providerId="" clId="Web-{D35E9E45-EE6C-4734-A98C-0AD65F8E2F1B}" dt="2023-11-29T16:35:02.572" v="872"/>
        <pc:sldMkLst>
          <pc:docMk/>
          <pc:sldMk cId="1582466837" sldId="399"/>
        </pc:sldMkLst>
        <pc:graphicFrameChg chg="mod modGraphic">
          <ac:chgData name="Begleitforschung Energiewendebauen" userId="" providerId="" clId="Web-{D35E9E45-EE6C-4734-A98C-0AD65F8E2F1B}" dt="2023-11-29T16:35:02.572" v="872"/>
          <ac:graphicFrameMkLst>
            <pc:docMk/>
            <pc:sldMk cId="1582466837" sldId="399"/>
            <ac:graphicFrameMk id="6" creationId="{C63849B4-79DE-0801-0DEF-21A1E7237720}"/>
          </ac:graphicFrameMkLst>
        </pc:graphicFrameChg>
        <pc:extLst>
          <p:ext xmlns:p="http://schemas.openxmlformats.org/presentationml/2006/main" uri="{D6D511B9-2390-475A-947B-AFAB55BFBCF1}">
            <pc226:cmChg xmlns:pc226="http://schemas.microsoft.com/office/powerpoint/2022/06/main/command" chg="mod">
              <pc226:chgData name="Begleitforschung Energiewendebauen" userId="" providerId="" clId="Web-{D35E9E45-EE6C-4734-A98C-0AD65F8E2F1B}" dt="2023-11-29T16:35:02.556" v="871"/>
              <pc2:cmMkLst xmlns:pc2="http://schemas.microsoft.com/office/powerpoint/2019/9/main/command">
                <pc:docMk/>
                <pc:sldMk cId="1582466837" sldId="399"/>
                <pc2:cmMk id="{B620EE9D-42E7-431A-9192-2705EB06C5BC}"/>
              </pc2:cmMkLst>
            </pc226:cmChg>
            <pc226:cmChg xmlns:pc226="http://schemas.microsoft.com/office/powerpoint/2022/06/main/command" chg="mod">
              <pc226:chgData name="Begleitforschung Energiewendebauen" userId="" providerId="" clId="Web-{D35E9E45-EE6C-4734-A98C-0AD65F8E2F1B}" dt="2023-11-29T16:32:40.925" v="829"/>
              <pc2:cmMkLst xmlns:pc2="http://schemas.microsoft.com/office/powerpoint/2019/9/main/command">
                <pc:docMk/>
                <pc:sldMk cId="1582466837" sldId="399"/>
                <pc2:cmMk id="{65C644B6-7948-48F2-97A7-70E3ABA1F1FE}"/>
              </pc2:cmMkLst>
            </pc226:cmChg>
          </p:ext>
        </pc:extLst>
      </pc:sldChg>
      <pc:sldChg chg="modSp">
        <pc:chgData name="Begleitforschung Energiewendebauen" userId="" providerId="" clId="Web-{D35E9E45-EE6C-4734-A98C-0AD65F8E2F1B}" dt="2023-11-29T16:36:39.966" v="889"/>
        <pc:sldMkLst>
          <pc:docMk/>
          <pc:sldMk cId="1634609173" sldId="401"/>
        </pc:sldMkLst>
        <pc:graphicFrameChg chg="mod modGraphic">
          <ac:chgData name="Begleitforschung Energiewendebauen" userId="" providerId="" clId="Web-{D35E9E45-EE6C-4734-A98C-0AD65F8E2F1B}" dt="2023-11-29T16:36:39.966" v="889"/>
          <ac:graphicFrameMkLst>
            <pc:docMk/>
            <pc:sldMk cId="1634609173" sldId="401"/>
            <ac:graphicFrameMk id="6" creationId="{C63849B4-79DE-0801-0DEF-21A1E7237720}"/>
          </ac:graphicFrameMkLst>
        </pc:graphicFrameChg>
      </pc:sldChg>
      <pc:sldChg chg="modSp">
        <pc:chgData name="Begleitforschung Energiewendebauen" userId="" providerId="" clId="Web-{D35E9E45-EE6C-4734-A98C-0AD65F8E2F1B}" dt="2023-11-29T16:39:26.317" v="891"/>
        <pc:sldMkLst>
          <pc:docMk/>
          <pc:sldMk cId="1215279557" sldId="415"/>
        </pc:sldMkLst>
        <pc:graphicFrameChg chg="modGraphic">
          <ac:chgData name="Begleitforschung Energiewendebauen" userId="" providerId="" clId="Web-{D35E9E45-EE6C-4734-A98C-0AD65F8E2F1B}" dt="2023-11-29T16:39:26.317" v="891"/>
          <ac:graphicFrameMkLst>
            <pc:docMk/>
            <pc:sldMk cId="1215279557" sldId="415"/>
            <ac:graphicFrameMk id="2" creationId="{F490A0ED-9FC3-B738-1722-11CDD66613F0}"/>
          </ac:graphicFrameMkLst>
        </pc:graphicFrameChg>
      </pc:sldChg>
      <pc:sldChg chg="modSp">
        <pc:chgData name="Begleitforschung Energiewendebauen" userId="" providerId="" clId="Web-{D35E9E45-EE6C-4734-A98C-0AD65F8E2F1B}" dt="2023-11-29T11:00:26.040" v="7" actId="1076"/>
        <pc:sldMkLst>
          <pc:docMk/>
          <pc:sldMk cId="152281486" sldId="429"/>
        </pc:sldMkLst>
        <pc:picChg chg="mod">
          <ac:chgData name="Begleitforschung Energiewendebauen" userId="" providerId="" clId="Web-{D35E9E45-EE6C-4734-A98C-0AD65F8E2F1B}" dt="2023-11-29T11:00:19.993" v="6" actId="1076"/>
          <ac:picMkLst>
            <pc:docMk/>
            <pc:sldMk cId="152281486" sldId="429"/>
            <ac:picMk id="2" creationId="{611ACBAB-9F28-782B-49C0-1D2DDBFD4E5A}"/>
          </ac:picMkLst>
        </pc:picChg>
        <pc:picChg chg="mod">
          <ac:chgData name="Begleitforschung Energiewendebauen" userId="" providerId="" clId="Web-{D35E9E45-EE6C-4734-A98C-0AD65F8E2F1B}" dt="2023-11-29T11:00:26.040" v="7" actId="1076"/>
          <ac:picMkLst>
            <pc:docMk/>
            <pc:sldMk cId="152281486" sldId="429"/>
            <ac:picMk id="3" creationId="{1899ED59-FE26-E348-CFDE-A25C5122368C}"/>
          </ac:picMkLst>
        </pc:picChg>
      </pc:sldChg>
      <pc:sldChg chg="addSp delSp modSp modNotes">
        <pc:chgData name="Begleitforschung Energiewendebauen" userId="" providerId="" clId="Web-{D35E9E45-EE6C-4734-A98C-0AD65F8E2F1B}" dt="2023-11-29T13:08:47.189" v="754"/>
        <pc:sldMkLst>
          <pc:docMk/>
          <pc:sldMk cId="200274392" sldId="441"/>
        </pc:sldMkLst>
        <pc:graphicFrameChg chg="mod modGraphic">
          <ac:chgData name="Begleitforschung Energiewendebauen" userId="" providerId="" clId="Web-{D35E9E45-EE6C-4734-A98C-0AD65F8E2F1B}" dt="2023-11-29T11:12:28.255" v="743"/>
          <ac:graphicFrameMkLst>
            <pc:docMk/>
            <pc:sldMk cId="200274392" sldId="441"/>
            <ac:graphicFrameMk id="6" creationId="{C63849B4-79DE-0801-0DEF-21A1E7237720}"/>
          </ac:graphicFrameMkLst>
        </pc:graphicFrameChg>
        <pc:picChg chg="del">
          <ac:chgData name="Begleitforschung Energiewendebauen" userId="" providerId="" clId="Web-{D35E9E45-EE6C-4734-A98C-0AD65F8E2F1B}" dt="2023-11-29T11:00:00.398" v="4"/>
          <ac:picMkLst>
            <pc:docMk/>
            <pc:sldMk cId="200274392" sldId="441"/>
            <ac:picMk id="2" creationId="{E1E85AEB-A303-29E0-DEA4-86666913D8A6}"/>
          </ac:picMkLst>
        </pc:picChg>
        <pc:picChg chg="del">
          <ac:chgData name="Begleitforschung Energiewendebauen" userId="" providerId="" clId="Web-{D35E9E45-EE6C-4734-A98C-0AD65F8E2F1B}" dt="2023-11-29T10:59:58.742" v="3"/>
          <ac:picMkLst>
            <pc:docMk/>
            <pc:sldMk cId="200274392" sldId="441"/>
            <ac:picMk id="3" creationId="{34C3B113-0BD4-998A-BCED-05ED5C2CB65C}"/>
          </ac:picMkLst>
        </pc:picChg>
        <pc:picChg chg="add mod">
          <ac:chgData name="Begleitforschung Energiewendebauen" userId="" providerId="" clId="Web-{D35E9E45-EE6C-4734-A98C-0AD65F8E2F1B}" dt="2023-11-29T11:00:46.337" v="9" actId="1076"/>
          <ac:picMkLst>
            <pc:docMk/>
            <pc:sldMk cId="200274392" sldId="441"/>
            <ac:picMk id="5" creationId="{890D8BD4-E21F-19B9-F4FB-BDC9B1D4204A}"/>
          </ac:picMkLst>
        </pc:picChg>
        <pc:picChg chg="del">
          <ac:chgData name="Begleitforschung Energiewendebauen" userId="" providerId="" clId="Web-{D35E9E45-EE6C-4734-A98C-0AD65F8E2F1B}" dt="2023-11-29T10:59:54.335" v="1"/>
          <ac:picMkLst>
            <pc:docMk/>
            <pc:sldMk cId="200274392" sldId="441"/>
            <ac:picMk id="7" creationId="{B5C3AF0A-854B-9A98-47AF-E86D12223245}"/>
          </ac:picMkLst>
        </pc:picChg>
        <pc:picChg chg="del">
          <ac:chgData name="Begleitforschung Energiewendebauen" userId="" providerId="" clId="Web-{D35E9E45-EE6C-4734-A98C-0AD65F8E2F1B}" dt="2023-11-29T10:59:56.132" v="2"/>
          <ac:picMkLst>
            <pc:docMk/>
            <pc:sldMk cId="200274392" sldId="441"/>
            <ac:picMk id="8" creationId="{555E4451-9B49-662B-95D6-6C229A98204E}"/>
          </ac:picMkLst>
        </pc:picChg>
        <pc:picChg chg="mod">
          <ac:chgData name="Begleitforschung Energiewendebauen" userId="" providerId="" clId="Web-{D35E9E45-EE6C-4734-A98C-0AD65F8E2F1B}" dt="2023-11-29T11:00:06.601" v="5" actId="1076"/>
          <ac:picMkLst>
            <pc:docMk/>
            <pc:sldMk cId="200274392" sldId="441"/>
            <ac:picMk id="9" creationId="{D6047CB9-91DE-431D-23D5-F12218BD39C9}"/>
          </ac:picMkLst>
        </pc:picChg>
      </pc:sldChg>
      <pc:sldChg chg="add replId">
        <pc:chgData name="Begleitforschung Energiewendebauen" userId="" providerId="" clId="Web-{D35E9E45-EE6C-4734-A98C-0AD65F8E2F1B}" dt="2023-11-29T10:59:43.897" v="0"/>
        <pc:sldMkLst>
          <pc:docMk/>
          <pc:sldMk cId="3809147868" sldId="444"/>
        </pc:sldMkLst>
      </pc:sldChg>
    </pc:docChg>
  </pc:docChgLst>
  <pc:docChgLst>
    <pc:chgData name="Begleitforschung Energiewendebauen" clId="Web-{FDA46211-EA70-462D-A6E3-7F4545B27A3B}"/>
    <pc:docChg chg="modSld">
      <pc:chgData name="Begleitforschung Energiewendebauen" userId="" providerId="" clId="Web-{FDA46211-EA70-462D-A6E3-7F4545B27A3B}" dt="2023-12-19T14:51:35.066" v="558"/>
      <pc:docMkLst>
        <pc:docMk/>
      </pc:docMkLst>
      <pc:sldChg chg="modSp modNotes">
        <pc:chgData name="Begleitforschung Energiewendebauen" userId="" providerId="" clId="Web-{FDA46211-EA70-462D-A6E3-7F4545B27A3B}" dt="2023-12-19T14:51:35.066" v="558"/>
        <pc:sldMkLst>
          <pc:docMk/>
          <pc:sldMk cId="3165155694" sldId="422"/>
        </pc:sldMkLst>
        <pc:graphicFrameChg chg="mod modGraphic">
          <ac:chgData name="Begleitforschung Energiewendebauen" userId="" providerId="" clId="Web-{FDA46211-EA70-462D-A6E3-7F4545B27A3B}" dt="2023-12-19T14:13:23.441" v="188"/>
          <ac:graphicFrameMkLst>
            <pc:docMk/>
            <pc:sldMk cId="3165155694" sldId="422"/>
            <ac:graphicFrameMk id="6" creationId="{C63849B4-79DE-0801-0DEF-21A1E7237720}"/>
          </ac:graphicFrameMkLst>
        </pc:graphicFrameChg>
      </pc:sldChg>
    </pc:docChg>
  </pc:docChgLst>
  <pc:docChgLst>
    <pc:chgData name="Florian Hinze" userId="7c93c3a0-d5d3-4cb8-bd4b-71f07049e354" providerId="ADAL" clId="{AA07DAE1-7BD4-445E-87D1-B49C9F5D39EC}"/>
    <pc:docChg chg="addSld delSld modSld">
      <pc:chgData name="Florian Hinze" userId="7c93c3a0-d5d3-4cb8-bd4b-71f07049e354" providerId="ADAL" clId="{AA07DAE1-7BD4-445E-87D1-B49C9F5D39EC}" dt="2023-10-31T11:05:55.106" v="1" actId="47"/>
      <pc:docMkLst>
        <pc:docMk/>
      </pc:docMkLst>
      <pc:sldChg chg="add">
        <pc:chgData name="Florian Hinze" userId="7c93c3a0-d5d3-4cb8-bd4b-71f07049e354" providerId="ADAL" clId="{AA07DAE1-7BD4-445E-87D1-B49C9F5D39EC}" dt="2023-10-31T11:05:51.709" v="0"/>
        <pc:sldMkLst>
          <pc:docMk/>
          <pc:sldMk cId="169270296" sldId="356"/>
        </pc:sldMkLst>
      </pc:sldChg>
      <pc:sldChg chg="add del">
        <pc:chgData name="Florian Hinze" userId="7c93c3a0-d5d3-4cb8-bd4b-71f07049e354" providerId="ADAL" clId="{AA07DAE1-7BD4-445E-87D1-B49C9F5D39EC}" dt="2023-10-31T11:05:55.106" v="1" actId="47"/>
        <pc:sldMkLst>
          <pc:docMk/>
          <pc:sldMk cId="2785073762" sldId="439"/>
        </pc:sldMkLst>
      </pc:sldChg>
      <pc:sldChg chg="add">
        <pc:chgData name="Florian Hinze" userId="7c93c3a0-d5d3-4cb8-bd4b-71f07049e354" providerId="ADAL" clId="{AA07DAE1-7BD4-445E-87D1-B49C9F5D39EC}" dt="2023-10-31T11:05:51.709" v="0"/>
        <pc:sldMkLst>
          <pc:docMk/>
          <pc:sldMk cId="3869685627" sldId="440"/>
        </pc:sldMkLst>
      </pc:sldChg>
    </pc:docChg>
  </pc:docChgLst>
  <pc:docChgLst>
    <pc:chgData name="Begleitforschung Energiewendebauen" clId="Web-{38363714-CA8F-4DA0-8255-FD12DE4CA37B}"/>
    <pc:docChg chg="modSld">
      <pc:chgData name="Begleitforschung Energiewendebauen" userId="" providerId="" clId="Web-{38363714-CA8F-4DA0-8255-FD12DE4CA37B}" dt="2024-05-29T12:33:51.556" v="21"/>
      <pc:docMkLst>
        <pc:docMk/>
      </pc:docMkLst>
      <pc:sldChg chg="modSp modNotes">
        <pc:chgData name="Begleitforschung Energiewendebauen" userId="" providerId="" clId="Web-{38363714-CA8F-4DA0-8255-FD12DE4CA37B}" dt="2024-05-29T12:33:51.556" v="21"/>
        <pc:sldMkLst>
          <pc:docMk/>
          <pc:sldMk cId="4158030360" sldId="446"/>
        </pc:sldMkLst>
        <pc:graphicFrameChg chg="mod modGraphic">
          <ac:chgData name="Begleitforschung Energiewendebauen" userId="" providerId="" clId="Web-{38363714-CA8F-4DA0-8255-FD12DE4CA37B}" dt="2024-05-29T12:33:45.056" v="19"/>
          <ac:graphicFrameMkLst>
            <pc:docMk/>
            <pc:sldMk cId="4158030360" sldId="446"/>
            <ac:graphicFrameMk id="6" creationId="{4D1B6DC7-998C-3493-DB3D-DDD175536DFC}"/>
          </ac:graphicFrameMkLst>
        </pc:graphicFrameChg>
      </pc:sldChg>
    </pc:docChg>
  </pc:docChgLst>
  <pc:docChgLst>
    <pc:chgData name="Begleitforschung Energiewendebauen" clId="Web-{7267BD42-0A17-470F-B387-0A31D100DDBA}"/>
    <pc:docChg chg="modSld">
      <pc:chgData name="Begleitforschung Energiewendebauen" userId="" providerId="" clId="Web-{7267BD42-0A17-470F-B387-0A31D100DDBA}" dt="2023-11-06T11:11:29.987" v="93"/>
      <pc:docMkLst>
        <pc:docMk/>
      </pc:docMkLst>
      <pc:sldChg chg="modSp modCm">
        <pc:chgData name="Begleitforschung Energiewendebauen" userId="" providerId="" clId="Web-{7267BD42-0A17-470F-B387-0A31D100DDBA}" dt="2023-11-06T10:29:01.700" v="63"/>
        <pc:sldMkLst>
          <pc:docMk/>
          <pc:sldMk cId="1582466837" sldId="399"/>
        </pc:sldMkLst>
        <pc:graphicFrameChg chg="mod modGraphic">
          <ac:chgData name="Begleitforschung Energiewendebauen" userId="" providerId="" clId="Web-{7267BD42-0A17-470F-B387-0A31D100DDBA}" dt="2023-11-06T10:29:01.700" v="63"/>
          <ac:graphicFrameMkLst>
            <pc:docMk/>
            <pc:sldMk cId="1582466837" sldId="399"/>
            <ac:graphicFrameMk id="6" creationId="{C63849B4-79DE-0801-0DEF-21A1E7237720}"/>
          </ac:graphicFrameMkLst>
        </pc:graphicFrameChg>
        <pc:extLst>
          <p:ext xmlns:p="http://schemas.openxmlformats.org/presentationml/2006/main" uri="{D6D511B9-2390-475A-947B-AFAB55BFBCF1}">
            <pc226:cmChg xmlns:pc226="http://schemas.microsoft.com/office/powerpoint/2022/06/main/command" chg="mod">
              <pc226:chgData name="Begleitforschung Energiewendebauen" userId="" providerId="" clId="Web-{7267BD42-0A17-470F-B387-0A31D100DDBA}" dt="2023-11-06T10:29:01.700" v="62"/>
              <pc2:cmMkLst xmlns:pc2="http://schemas.microsoft.com/office/powerpoint/2019/9/main/command">
                <pc:docMk/>
                <pc:sldMk cId="1582466837" sldId="399"/>
                <pc2:cmMk id="{B620EE9D-42E7-431A-9192-2705EB06C5BC}"/>
              </pc2:cmMkLst>
            </pc226:cmChg>
          </p:ext>
        </pc:extLst>
      </pc:sldChg>
      <pc:sldChg chg="modSp delCm modNotes">
        <pc:chgData name="Begleitforschung Energiewendebauen" userId="" providerId="" clId="Web-{7267BD42-0A17-470F-B387-0A31D100DDBA}" dt="2023-11-06T11:11:29.987" v="93"/>
        <pc:sldMkLst>
          <pc:docMk/>
          <pc:sldMk cId="3165155694" sldId="422"/>
        </pc:sldMkLst>
        <pc:graphicFrameChg chg="mod modGraphic">
          <ac:chgData name="Begleitforschung Energiewendebauen" userId="" providerId="" clId="Web-{7267BD42-0A17-470F-B387-0A31D100DDBA}" dt="2023-11-06T10:52:17.954" v="83"/>
          <ac:graphicFrameMkLst>
            <pc:docMk/>
            <pc:sldMk cId="3165155694" sldId="422"/>
            <ac:graphicFrameMk id="6" creationId="{C63849B4-79DE-0801-0DEF-21A1E7237720}"/>
          </ac:graphicFrameMkLst>
        </pc:graphicFrameChg>
        <pc:extLst>
          <p:ext xmlns:p="http://schemas.openxmlformats.org/presentationml/2006/main" uri="{D6D511B9-2390-475A-947B-AFAB55BFBCF1}">
            <pc226:cmChg xmlns:pc226="http://schemas.microsoft.com/office/powerpoint/2022/06/main/command" chg="del">
              <pc226:chgData name="Begleitforschung Energiewendebauen" userId="" providerId="" clId="Web-{7267BD42-0A17-470F-B387-0A31D100DDBA}" dt="2023-11-06T10:37:15.063" v="64"/>
              <pc2:cmMkLst xmlns:pc2="http://schemas.microsoft.com/office/powerpoint/2019/9/main/command">
                <pc:docMk/>
                <pc:sldMk cId="3165155694" sldId="422"/>
                <pc2:cmMk id="{BC687E84-5544-4683-BCE4-4EF8BDB26732}"/>
              </pc2:cmMkLst>
            </pc226:cmChg>
          </p:ext>
        </pc:extLst>
      </pc:sldChg>
    </pc:docChg>
  </pc:docChgLst>
  <pc:docChgLst>
    <pc:chgData name="Begleitforschung Energiewendebauen" clId="Web-{B53A5472-C0C5-4737-930E-0D514B7D8732}"/>
    <pc:docChg chg="delSld modSld sldOrd">
      <pc:chgData name="Begleitforschung Energiewendebauen" userId="" providerId="" clId="Web-{B53A5472-C0C5-4737-930E-0D514B7D8732}" dt="2024-05-02T13:15:00.549" v="560"/>
      <pc:docMkLst>
        <pc:docMk/>
      </pc:docMkLst>
      <pc:sldChg chg="modSp">
        <pc:chgData name="Begleitforschung Energiewendebauen" userId="" providerId="" clId="Web-{B53A5472-C0C5-4737-930E-0D514B7D8732}" dt="2024-05-02T10:24:05.365" v="64"/>
        <pc:sldMkLst>
          <pc:docMk/>
          <pc:sldMk cId="1582466837" sldId="399"/>
        </pc:sldMkLst>
        <pc:graphicFrameChg chg="mod modGraphic">
          <ac:chgData name="Begleitforschung Energiewendebauen" userId="" providerId="" clId="Web-{B53A5472-C0C5-4737-930E-0D514B7D8732}" dt="2024-05-02T10:24:05.365" v="64"/>
          <ac:graphicFrameMkLst>
            <pc:docMk/>
            <pc:sldMk cId="1582466837" sldId="399"/>
            <ac:graphicFrameMk id="6" creationId="{C63849B4-79DE-0801-0DEF-21A1E7237720}"/>
          </ac:graphicFrameMkLst>
        </pc:graphicFrameChg>
      </pc:sldChg>
      <pc:sldChg chg="modSp">
        <pc:chgData name="Begleitforschung Energiewendebauen" userId="" providerId="" clId="Web-{B53A5472-C0C5-4737-930E-0D514B7D8732}" dt="2024-05-02T10:23:22.035" v="60"/>
        <pc:sldMkLst>
          <pc:docMk/>
          <pc:sldMk cId="1325211937" sldId="400"/>
        </pc:sldMkLst>
        <pc:graphicFrameChg chg="mod modGraphic">
          <ac:chgData name="Begleitforschung Energiewendebauen" userId="" providerId="" clId="Web-{B53A5472-C0C5-4737-930E-0D514B7D8732}" dt="2024-05-02T10:23:22.035" v="60"/>
          <ac:graphicFrameMkLst>
            <pc:docMk/>
            <pc:sldMk cId="1325211937" sldId="400"/>
            <ac:graphicFrameMk id="6" creationId="{C63849B4-79DE-0801-0DEF-21A1E7237720}"/>
          </ac:graphicFrameMkLst>
        </pc:graphicFrameChg>
      </pc:sldChg>
      <pc:sldChg chg="modSp">
        <pc:chgData name="Begleitforschung Energiewendebauen" userId="" providerId="" clId="Web-{B53A5472-C0C5-4737-930E-0D514B7D8732}" dt="2024-05-02T10:22:17.783" v="56"/>
        <pc:sldMkLst>
          <pc:docMk/>
          <pc:sldMk cId="1634609173" sldId="401"/>
        </pc:sldMkLst>
        <pc:graphicFrameChg chg="mod modGraphic">
          <ac:chgData name="Begleitforschung Energiewendebauen" userId="" providerId="" clId="Web-{B53A5472-C0C5-4737-930E-0D514B7D8732}" dt="2024-05-02T10:22:17.783" v="56"/>
          <ac:graphicFrameMkLst>
            <pc:docMk/>
            <pc:sldMk cId="1634609173" sldId="401"/>
            <ac:graphicFrameMk id="6" creationId="{C63849B4-79DE-0801-0DEF-21A1E7237720}"/>
          </ac:graphicFrameMkLst>
        </pc:graphicFrameChg>
      </pc:sldChg>
      <pc:sldChg chg="modSp">
        <pc:chgData name="Begleitforschung Energiewendebauen" userId="" providerId="" clId="Web-{B53A5472-C0C5-4737-930E-0D514B7D8732}" dt="2024-05-02T10:25:10.179" v="68"/>
        <pc:sldMkLst>
          <pc:docMk/>
          <pc:sldMk cId="1008951143" sldId="402"/>
        </pc:sldMkLst>
        <pc:graphicFrameChg chg="mod modGraphic">
          <ac:chgData name="Begleitforschung Energiewendebauen" userId="" providerId="" clId="Web-{B53A5472-C0C5-4737-930E-0D514B7D8732}" dt="2024-05-02T10:25:10.179" v="68"/>
          <ac:graphicFrameMkLst>
            <pc:docMk/>
            <pc:sldMk cId="1008951143" sldId="402"/>
            <ac:graphicFrameMk id="6" creationId="{C63849B4-79DE-0801-0DEF-21A1E7237720}"/>
          </ac:graphicFrameMkLst>
        </pc:graphicFrameChg>
      </pc:sldChg>
      <pc:sldChg chg="modSp modNotes">
        <pc:chgData name="Begleitforschung Energiewendebauen" userId="" providerId="" clId="Web-{B53A5472-C0C5-4737-930E-0D514B7D8732}" dt="2024-05-02T10:26:21.088" v="70"/>
        <pc:sldMkLst>
          <pc:docMk/>
          <pc:sldMk cId="1761424380" sldId="403"/>
        </pc:sldMkLst>
        <pc:graphicFrameChg chg="mod modGraphic">
          <ac:chgData name="Begleitforschung Energiewendebauen" userId="" providerId="" clId="Web-{B53A5472-C0C5-4737-930E-0D514B7D8732}" dt="2024-05-02T10:24:34.381" v="66"/>
          <ac:graphicFrameMkLst>
            <pc:docMk/>
            <pc:sldMk cId="1761424380" sldId="403"/>
            <ac:graphicFrameMk id="6" creationId="{C63849B4-79DE-0801-0DEF-21A1E7237720}"/>
          </ac:graphicFrameMkLst>
        </pc:graphicFrameChg>
      </pc:sldChg>
      <pc:sldChg chg="ord">
        <pc:chgData name="Begleitforschung Energiewendebauen" userId="" providerId="" clId="Web-{B53A5472-C0C5-4737-930E-0D514B7D8732}" dt="2024-05-02T10:25:29.758" v="69"/>
        <pc:sldMkLst>
          <pc:docMk/>
          <pc:sldMk cId="3705171457" sldId="404"/>
        </pc:sldMkLst>
      </pc:sldChg>
      <pc:sldChg chg="modNotes">
        <pc:chgData name="Begleitforschung Energiewendebauen" userId="" providerId="" clId="Web-{B53A5472-C0C5-4737-930E-0D514B7D8732}" dt="2024-05-02T11:51:08.644" v="104"/>
        <pc:sldMkLst>
          <pc:docMk/>
          <pc:sldMk cId="3038362330" sldId="405"/>
        </pc:sldMkLst>
      </pc:sldChg>
      <pc:sldChg chg="modSp">
        <pc:chgData name="Begleitforschung Energiewendebauen" userId="" providerId="" clId="Web-{B53A5472-C0C5-4737-930E-0D514B7D8732}" dt="2024-05-02T11:50:05.236" v="100"/>
        <pc:sldMkLst>
          <pc:docMk/>
          <pc:sldMk cId="3182277007" sldId="406"/>
        </pc:sldMkLst>
        <pc:graphicFrameChg chg="mod modGraphic">
          <ac:chgData name="Begleitforschung Energiewendebauen" userId="" providerId="" clId="Web-{B53A5472-C0C5-4737-930E-0D514B7D8732}" dt="2024-05-02T11:50:05.236" v="100"/>
          <ac:graphicFrameMkLst>
            <pc:docMk/>
            <pc:sldMk cId="3182277007" sldId="406"/>
            <ac:graphicFrameMk id="6" creationId="{C63849B4-79DE-0801-0DEF-21A1E7237720}"/>
          </ac:graphicFrameMkLst>
        </pc:graphicFrameChg>
      </pc:sldChg>
      <pc:sldChg chg="addSp delSp modSp">
        <pc:chgData name="Begleitforschung Energiewendebauen" userId="" providerId="" clId="Web-{B53A5472-C0C5-4737-930E-0D514B7D8732}" dt="2024-05-02T11:42:18.865" v="87" actId="1076"/>
        <pc:sldMkLst>
          <pc:docMk/>
          <pc:sldMk cId="3137567599" sldId="407"/>
        </pc:sldMkLst>
        <pc:graphicFrameChg chg="mod modGraphic">
          <ac:chgData name="Begleitforschung Energiewendebauen" userId="" providerId="" clId="Web-{B53A5472-C0C5-4737-930E-0D514B7D8732}" dt="2024-05-02T11:26:02.309" v="84"/>
          <ac:graphicFrameMkLst>
            <pc:docMk/>
            <pc:sldMk cId="3137567599" sldId="407"/>
            <ac:graphicFrameMk id="6" creationId="{C63849B4-79DE-0801-0DEF-21A1E7237720}"/>
          </ac:graphicFrameMkLst>
        </pc:graphicFrameChg>
        <pc:picChg chg="add mod">
          <ac:chgData name="Begleitforschung Energiewendebauen" userId="" providerId="" clId="Web-{B53A5472-C0C5-4737-930E-0D514B7D8732}" dt="2024-05-02T11:42:18.865" v="87" actId="1076"/>
          <ac:picMkLst>
            <pc:docMk/>
            <pc:sldMk cId="3137567599" sldId="407"/>
            <ac:picMk id="3" creationId="{5C74EF5B-13D0-5349-A963-03D57595F57C}"/>
          </ac:picMkLst>
        </pc:picChg>
        <pc:picChg chg="del">
          <ac:chgData name="Begleitforschung Energiewendebauen" userId="" providerId="" clId="Web-{B53A5472-C0C5-4737-930E-0D514B7D8732}" dt="2024-05-02T11:42:11.037" v="85"/>
          <ac:picMkLst>
            <pc:docMk/>
            <pc:sldMk cId="3137567599" sldId="407"/>
            <ac:picMk id="9" creationId="{D6047CB9-91DE-431D-23D5-F12218BD39C9}"/>
          </ac:picMkLst>
        </pc:picChg>
      </pc:sldChg>
      <pc:sldChg chg="modNotes">
        <pc:chgData name="Begleitforschung Energiewendebauen" userId="" providerId="" clId="Web-{B53A5472-C0C5-4737-930E-0D514B7D8732}" dt="2024-05-02T11:49:55.673" v="98"/>
        <pc:sldMkLst>
          <pc:docMk/>
          <pc:sldMk cId="772163680" sldId="408"/>
        </pc:sldMkLst>
      </pc:sldChg>
      <pc:sldChg chg="modSp modNotes">
        <pc:chgData name="Begleitforschung Energiewendebauen" userId="" providerId="" clId="Web-{B53A5472-C0C5-4737-930E-0D514B7D8732}" dt="2024-05-02T11:53:27.538" v="111"/>
        <pc:sldMkLst>
          <pc:docMk/>
          <pc:sldMk cId="2572961463" sldId="410"/>
        </pc:sldMkLst>
        <pc:graphicFrameChg chg="mod modGraphic">
          <ac:chgData name="Begleitforschung Energiewendebauen" userId="" providerId="" clId="Web-{B53A5472-C0C5-4737-930E-0D514B7D8732}" dt="2024-05-02T11:53:27.538" v="111"/>
          <ac:graphicFrameMkLst>
            <pc:docMk/>
            <pc:sldMk cId="2572961463" sldId="410"/>
            <ac:graphicFrameMk id="6" creationId="{C63849B4-79DE-0801-0DEF-21A1E7237720}"/>
          </ac:graphicFrameMkLst>
        </pc:graphicFrameChg>
      </pc:sldChg>
      <pc:sldChg chg="modSp">
        <pc:chgData name="Begleitforschung Energiewendebauen" userId="" providerId="" clId="Web-{B53A5472-C0C5-4737-930E-0D514B7D8732}" dt="2024-05-02T11:54:27.774" v="113"/>
        <pc:sldMkLst>
          <pc:docMk/>
          <pc:sldMk cId="2866246729" sldId="411"/>
        </pc:sldMkLst>
        <pc:graphicFrameChg chg="mod modGraphic">
          <ac:chgData name="Begleitforschung Energiewendebauen" userId="" providerId="" clId="Web-{B53A5472-C0C5-4737-930E-0D514B7D8732}" dt="2024-05-02T11:54:27.774" v="113"/>
          <ac:graphicFrameMkLst>
            <pc:docMk/>
            <pc:sldMk cId="2866246729" sldId="411"/>
            <ac:graphicFrameMk id="4" creationId="{45E0CCF3-C5AC-234E-96B4-FA389C6EE35E}"/>
          </ac:graphicFrameMkLst>
        </pc:graphicFrameChg>
      </pc:sldChg>
      <pc:sldChg chg="modSp">
        <pc:chgData name="Begleitforschung Energiewendebauen" userId="" providerId="" clId="Web-{B53A5472-C0C5-4737-930E-0D514B7D8732}" dt="2024-05-02T11:54:34.352" v="115"/>
        <pc:sldMkLst>
          <pc:docMk/>
          <pc:sldMk cId="365678368" sldId="412"/>
        </pc:sldMkLst>
        <pc:graphicFrameChg chg="mod modGraphic">
          <ac:chgData name="Begleitforschung Energiewendebauen" userId="" providerId="" clId="Web-{B53A5472-C0C5-4737-930E-0D514B7D8732}" dt="2024-05-02T11:54:34.352" v="115"/>
          <ac:graphicFrameMkLst>
            <pc:docMk/>
            <pc:sldMk cId="365678368" sldId="412"/>
            <ac:graphicFrameMk id="2" creationId="{BED8C65A-61D3-3BE4-5017-4EC95D158703}"/>
          </ac:graphicFrameMkLst>
        </pc:graphicFrameChg>
      </pc:sldChg>
      <pc:sldChg chg="modSp">
        <pc:chgData name="Begleitforschung Energiewendebauen" userId="" providerId="" clId="Web-{B53A5472-C0C5-4737-930E-0D514B7D8732}" dt="2024-05-02T11:54:43.290" v="117"/>
        <pc:sldMkLst>
          <pc:docMk/>
          <pc:sldMk cId="1806364320" sldId="414"/>
        </pc:sldMkLst>
        <pc:graphicFrameChg chg="mod modGraphic">
          <ac:chgData name="Begleitforschung Energiewendebauen" userId="" providerId="" clId="Web-{B53A5472-C0C5-4737-930E-0D514B7D8732}" dt="2024-05-02T11:54:43.290" v="117"/>
          <ac:graphicFrameMkLst>
            <pc:docMk/>
            <pc:sldMk cId="1806364320" sldId="414"/>
            <ac:graphicFrameMk id="2" creationId="{AFD7CF8E-6C7E-67C5-77AA-04281CAE1E42}"/>
          </ac:graphicFrameMkLst>
        </pc:graphicFrameChg>
      </pc:sldChg>
      <pc:sldChg chg="modSp">
        <pc:chgData name="Begleitforschung Energiewendebauen" userId="" providerId="" clId="Web-{B53A5472-C0C5-4737-930E-0D514B7D8732}" dt="2024-05-02T11:54:52.462" v="119"/>
        <pc:sldMkLst>
          <pc:docMk/>
          <pc:sldMk cId="1215279557" sldId="415"/>
        </pc:sldMkLst>
        <pc:graphicFrameChg chg="mod modGraphic">
          <ac:chgData name="Begleitforschung Energiewendebauen" userId="" providerId="" clId="Web-{B53A5472-C0C5-4737-930E-0D514B7D8732}" dt="2024-05-02T11:54:52.462" v="119"/>
          <ac:graphicFrameMkLst>
            <pc:docMk/>
            <pc:sldMk cId="1215279557" sldId="415"/>
            <ac:graphicFrameMk id="2" creationId="{F490A0ED-9FC3-B738-1722-11CDD66613F0}"/>
          </ac:graphicFrameMkLst>
        </pc:graphicFrameChg>
      </pc:sldChg>
      <pc:sldChg chg="addSp delSp modSp">
        <pc:chgData name="Begleitforschung Energiewendebauen" userId="" providerId="" clId="Web-{B53A5472-C0C5-4737-930E-0D514B7D8732}" dt="2024-05-02T11:58:24.452" v="125" actId="1076"/>
        <pc:sldMkLst>
          <pc:docMk/>
          <pc:sldMk cId="2279867235" sldId="421"/>
        </pc:sldMkLst>
        <pc:graphicFrameChg chg="mod modGraphic">
          <ac:chgData name="Begleitforschung Energiewendebauen" userId="" providerId="" clId="Web-{B53A5472-C0C5-4737-930E-0D514B7D8732}" dt="2024-05-02T11:56:31.699" v="121"/>
          <ac:graphicFrameMkLst>
            <pc:docMk/>
            <pc:sldMk cId="2279867235" sldId="421"/>
            <ac:graphicFrameMk id="6" creationId="{C63849B4-79DE-0801-0DEF-21A1E7237720}"/>
          </ac:graphicFrameMkLst>
        </pc:graphicFrameChg>
        <pc:picChg chg="add mod">
          <ac:chgData name="Begleitforschung Energiewendebauen" userId="" providerId="" clId="Web-{B53A5472-C0C5-4737-930E-0D514B7D8732}" dt="2024-05-02T11:58:20.608" v="124" actId="1076"/>
          <ac:picMkLst>
            <pc:docMk/>
            <pc:sldMk cId="2279867235" sldId="421"/>
            <ac:picMk id="3" creationId="{BC676EA2-84D7-3514-D63C-4AF973EDFFBB}"/>
          </ac:picMkLst>
        </pc:picChg>
        <pc:picChg chg="mod">
          <ac:chgData name="Begleitforschung Energiewendebauen" userId="" providerId="" clId="Web-{B53A5472-C0C5-4737-930E-0D514B7D8732}" dt="2024-05-02T11:58:24.452" v="125" actId="1076"/>
          <ac:picMkLst>
            <pc:docMk/>
            <pc:sldMk cId="2279867235" sldId="421"/>
            <ac:picMk id="7" creationId="{B5C3AF0A-854B-9A98-47AF-E86D12223245}"/>
          </ac:picMkLst>
        </pc:picChg>
        <pc:picChg chg="del">
          <ac:chgData name="Begleitforschung Energiewendebauen" userId="" providerId="" clId="Web-{B53A5472-C0C5-4737-930E-0D514B7D8732}" dt="2024-05-02T11:58:16.545" v="122"/>
          <ac:picMkLst>
            <pc:docMk/>
            <pc:sldMk cId="2279867235" sldId="421"/>
            <ac:picMk id="9" creationId="{D6047CB9-91DE-431D-23D5-F12218BD39C9}"/>
          </ac:picMkLst>
        </pc:picChg>
      </pc:sldChg>
      <pc:sldChg chg="modSp">
        <pc:chgData name="Begleitforschung Energiewendebauen" userId="" providerId="" clId="Web-{B53A5472-C0C5-4737-930E-0D514B7D8732}" dt="2024-05-02T12:28:28.086" v="167"/>
        <pc:sldMkLst>
          <pc:docMk/>
          <pc:sldMk cId="3165155694" sldId="422"/>
        </pc:sldMkLst>
        <pc:graphicFrameChg chg="mod modGraphic">
          <ac:chgData name="Begleitforschung Energiewendebauen" userId="" providerId="" clId="Web-{B53A5472-C0C5-4737-930E-0D514B7D8732}" dt="2024-05-02T12:28:28.086" v="167"/>
          <ac:graphicFrameMkLst>
            <pc:docMk/>
            <pc:sldMk cId="3165155694" sldId="422"/>
            <ac:graphicFrameMk id="6" creationId="{C63849B4-79DE-0801-0DEF-21A1E7237720}"/>
          </ac:graphicFrameMkLst>
        </pc:graphicFrameChg>
      </pc:sldChg>
      <pc:sldChg chg="modNotes">
        <pc:chgData name="Begleitforschung Energiewendebauen" userId="" providerId="" clId="Web-{B53A5472-C0C5-4737-930E-0D514B7D8732}" dt="2024-05-02T12:31:23.966" v="190"/>
        <pc:sldMkLst>
          <pc:docMk/>
          <pc:sldMk cId="2221257267" sldId="423"/>
        </pc:sldMkLst>
      </pc:sldChg>
      <pc:sldChg chg="modSp">
        <pc:chgData name="Begleitforschung Energiewendebauen" userId="" providerId="" clId="Web-{B53A5472-C0C5-4737-930E-0D514B7D8732}" dt="2024-05-02T12:32:29.015" v="192"/>
        <pc:sldMkLst>
          <pc:docMk/>
          <pc:sldMk cId="3879514064" sldId="425"/>
        </pc:sldMkLst>
        <pc:graphicFrameChg chg="mod modGraphic">
          <ac:chgData name="Begleitforschung Energiewendebauen" userId="" providerId="" clId="Web-{B53A5472-C0C5-4737-930E-0D514B7D8732}" dt="2024-05-02T12:32:29.015" v="192"/>
          <ac:graphicFrameMkLst>
            <pc:docMk/>
            <pc:sldMk cId="3879514064" sldId="425"/>
            <ac:graphicFrameMk id="6" creationId="{C63849B4-79DE-0801-0DEF-21A1E7237720}"/>
          </ac:graphicFrameMkLst>
        </pc:graphicFrameChg>
      </pc:sldChg>
      <pc:sldChg chg="modSp">
        <pc:chgData name="Begleitforschung Energiewendebauen" userId="" providerId="" clId="Web-{B53A5472-C0C5-4737-930E-0D514B7D8732}" dt="2024-05-02T12:32:44" v="194"/>
        <pc:sldMkLst>
          <pc:docMk/>
          <pc:sldMk cId="1788884255" sldId="426"/>
        </pc:sldMkLst>
        <pc:graphicFrameChg chg="mod modGraphic">
          <ac:chgData name="Begleitforschung Energiewendebauen" userId="" providerId="" clId="Web-{B53A5472-C0C5-4737-930E-0D514B7D8732}" dt="2024-05-02T12:32:44" v="194"/>
          <ac:graphicFrameMkLst>
            <pc:docMk/>
            <pc:sldMk cId="1788884255" sldId="426"/>
            <ac:graphicFrameMk id="6" creationId="{C63849B4-79DE-0801-0DEF-21A1E7237720}"/>
          </ac:graphicFrameMkLst>
        </pc:graphicFrameChg>
      </pc:sldChg>
      <pc:sldChg chg="modSp">
        <pc:chgData name="Begleitforschung Energiewendebauen" userId="" providerId="" clId="Web-{B53A5472-C0C5-4737-930E-0D514B7D8732}" dt="2024-05-02T12:35:01.254" v="322"/>
        <pc:sldMkLst>
          <pc:docMk/>
          <pc:sldMk cId="2497441589" sldId="427"/>
        </pc:sldMkLst>
        <pc:graphicFrameChg chg="mod modGraphic">
          <ac:chgData name="Begleitforschung Energiewendebauen" userId="" providerId="" clId="Web-{B53A5472-C0C5-4737-930E-0D514B7D8732}" dt="2024-05-02T12:35:01.254" v="322"/>
          <ac:graphicFrameMkLst>
            <pc:docMk/>
            <pc:sldMk cId="2497441589" sldId="427"/>
            <ac:graphicFrameMk id="6" creationId="{C63849B4-79DE-0801-0DEF-21A1E7237720}"/>
          </ac:graphicFrameMkLst>
        </pc:graphicFrameChg>
      </pc:sldChg>
      <pc:sldChg chg="modSp">
        <pc:chgData name="Begleitforschung Energiewendebauen" userId="" providerId="" clId="Web-{B53A5472-C0C5-4737-930E-0D514B7D8732}" dt="2024-05-02T12:36:24.460" v="324"/>
        <pc:sldMkLst>
          <pc:docMk/>
          <pc:sldMk cId="1539530123" sldId="428"/>
        </pc:sldMkLst>
        <pc:graphicFrameChg chg="mod modGraphic">
          <ac:chgData name="Begleitforschung Energiewendebauen" userId="" providerId="" clId="Web-{B53A5472-C0C5-4737-930E-0D514B7D8732}" dt="2024-05-02T12:36:24.460" v="324"/>
          <ac:graphicFrameMkLst>
            <pc:docMk/>
            <pc:sldMk cId="1539530123" sldId="428"/>
            <ac:graphicFrameMk id="6" creationId="{C63849B4-79DE-0801-0DEF-21A1E7237720}"/>
          </ac:graphicFrameMkLst>
        </pc:graphicFrameChg>
      </pc:sldChg>
      <pc:sldChg chg="modSp">
        <pc:chgData name="Begleitforschung Energiewendebauen" userId="" providerId="" clId="Web-{B53A5472-C0C5-4737-930E-0D514B7D8732}" dt="2024-05-02T12:39:47.873" v="326"/>
        <pc:sldMkLst>
          <pc:docMk/>
          <pc:sldMk cId="152281486" sldId="429"/>
        </pc:sldMkLst>
        <pc:graphicFrameChg chg="mod modGraphic">
          <ac:chgData name="Begleitforschung Energiewendebauen" userId="" providerId="" clId="Web-{B53A5472-C0C5-4737-930E-0D514B7D8732}" dt="2024-05-02T12:39:47.873" v="326"/>
          <ac:graphicFrameMkLst>
            <pc:docMk/>
            <pc:sldMk cId="152281486" sldId="429"/>
            <ac:graphicFrameMk id="6" creationId="{C63849B4-79DE-0801-0DEF-21A1E7237720}"/>
          </ac:graphicFrameMkLst>
        </pc:graphicFrameChg>
      </pc:sldChg>
      <pc:sldChg chg="modSp">
        <pc:chgData name="Begleitforschung Energiewendebauen" userId="" providerId="" clId="Web-{B53A5472-C0C5-4737-930E-0D514B7D8732}" dt="2024-05-02T12:40:35.468" v="328"/>
        <pc:sldMkLst>
          <pc:docMk/>
          <pc:sldMk cId="1776301309" sldId="430"/>
        </pc:sldMkLst>
        <pc:graphicFrameChg chg="mod modGraphic">
          <ac:chgData name="Begleitforschung Energiewendebauen" userId="" providerId="" clId="Web-{B53A5472-C0C5-4737-930E-0D514B7D8732}" dt="2024-05-02T12:40:35.468" v="328"/>
          <ac:graphicFrameMkLst>
            <pc:docMk/>
            <pc:sldMk cId="1776301309" sldId="430"/>
            <ac:graphicFrameMk id="6" creationId="{C63849B4-79DE-0801-0DEF-21A1E7237720}"/>
          </ac:graphicFrameMkLst>
        </pc:graphicFrameChg>
      </pc:sldChg>
      <pc:sldChg chg="modNotes">
        <pc:chgData name="Begleitforschung Energiewendebauen" userId="" providerId="" clId="Web-{B53A5472-C0C5-4737-930E-0D514B7D8732}" dt="2024-05-02T12:48:55.718" v="371"/>
        <pc:sldMkLst>
          <pc:docMk/>
          <pc:sldMk cId="1007413669" sldId="433"/>
        </pc:sldMkLst>
      </pc:sldChg>
      <pc:sldChg chg="modSp">
        <pc:chgData name="Begleitforschung Energiewendebauen" userId="" providerId="" clId="Web-{B53A5472-C0C5-4737-930E-0D514B7D8732}" dt="2024-05-02T12:50:09.236" v="373"/>
        <pc:sldMkLst>
          <pc:docMk/>
          <pc:sldMk cId="3959895526" sldId="434"/>
        </pc:sldMkLst>
        <pc:graphicFrameChg chg="mod modGraphic">
          <ac:chgData name="Begleitforschung Energiewendebauen" userId="" providerId="" clId="Web-{B53A5472-C0C5-4737-930E-0D514B7D8732}" dt="2024-05-02T12:50:09.236" v="373"/>
          <ac:graphicFrameMkLst>
            <pc:docMk/>
            <pc:sldMk cId="3959895526" sldId="434"/>
            <ac:graphicFrameMk id="6" creationId="{C63849B4-79DE-0801-0DEF-21A1E7237720}"/>
          </ac:graphicFrameMkLst>
        </pc:graphicFrameChg>
      </pc:sldChg>
      <pc:sldChg chg="modSp">
        <pc:chgData name="Begleitforschung Energiewendebauen" userId="" providerId="" clId="Web-{B53A5472-C0C5-4737-930E-0D514B7D8732}" dt="2024-05-02T12:55:36.293" v="375"/>
        <pc:sldMkLst>
          <pc:docMk/>
          <pc:sldMk cId="3184016479" sldId="435"/>
        </pc:sldMkLst>
        <pc:graphicFrameChg chg="mod modGraphic">
          <ac:chgData name="Begleitforschung Energiewendebauen" userId="" providerId="" clId="Web-{B53A5472-C0C5-4737-930E-0D514B7D8732}" dt="2024-05-02T12:55:36.293" v="375"/>
          <ac:graphicFrameMkLst>
            <pc:docMk/>
            <pc:sldMk cId="3184016479" sldId="435"/>
            <ac:graphicFrameMk id="6" creationId="{C63849B4-79DE-0801-0DEF-21A1E7237720}"/>
          </ac:graphicFrameMkLst>
        </pc:graphicFrameChg>
      </pc:sldChg>
      <pc:sldChg chg="modSp">
        <pc:chgData name="Begleitforschung Energiewendebauen" userId="" providerId="" clId="Web-{B53A5472-C0C5-4737-930E-0D514B7D8732}" dt="2024-05-02T12:57:16.531" v="377"/>
        <pc:sldMkLst>
          <pc:docMk/>
          <pc:sldMk cId="1097378665" sldId="437"/>
        </pc:sldMkLst>
        <pc:graphicFrameChg chg="mod modGraphic">
          <ac:chgData name="Begleitforschung Energiewendebauen" userId="" providerId="" clId="Web-{B53A5472-C0C5-4737-930E-0D514B7D8732}" dt="2024-05-02T12:57:16.531" v="377"/>
          <ac:graphicFrameMkLst>
            <pc:docMk/>
            <pc:sldMk cId="1097378665" sldId="437"/>
            <ac:graphicFrameMk id="6" creationId="{C63849B4-79DE-0801-0DEF-21A1E7237720}"/>
          </ac:graphicFrameMkLst>
        </pc:graphicFrameChg>
      </pc:sldChg>
      <pc:sldChg chg="modSp ord">
        <pc:chgData name="Begleitforschung Energiewendebauen" userId="" providerId="" clId="Web-{B53A5472-C0C5-4737-930E-0D514B7D8732}" dt="2024-05-02T12:57:37.375" v="382"/>
        <pc:sldMkLst>
          <pc:docMk/>
          <pc:sldMk cId="1481531044" sldId="438"/>
        </pc:sldMkLst>
        <pc:graphicFrameChg chg="mod modGraphic">
          <ac:chgData name="Begleitforschung Energiewendebauen" userId="" providerId="" clId="Web-{B53A5472-C0C5-4737-930E-0D514B7D8732}" dt="2024-05-02T12:57:37.375" v="382"/>
          <ac:graphicFrameMkLst>
            <pc:docMk/>
            <pc:sldMk cId="1481531044" sldId="438"/>
            <ac:graphicFrameMk id="6" creationId="{C63849B4-79DE-0801-0DEF-21A1E7237720}"/>
          </ac:graphicFrameMkLst>
        </pc:graphicFrameChg>
      </pc:sldChg>
      <pc:sldChg chg="del">
        <pc:chgData name="Begleitforschung Energiewendebauen" userId="" providerId="" clId="Web-{B53A5472-C0C5-4737-930E-0D514B7D8732}" dt="2024-05-02T13:00:18.568" v="387"/>
        <pc:sldMkLst>
          <pc:docMk/>
          <pc:sldMk cId="200274392" sldId="441"/>
        </pc:sldMkLst>
      </pc:sldChg>
      <pc:sldChg chg="modSp">
        <pc:chgData name="Begleitforschung Energiewendebauen" userId="" providerId="" clId="Web-{B53A5472-C0C5-4737-930E-0D514B7D8732}" dt="2024-05-02T12:58:34.361" v="386"/>
        <pc:sldMkLst>
          <pc:docMk/>
          <pc:sldMk cId="28226246" sldId="442"/>
        </pc:sldMkLst>
        <pc:graphicFrameChg chg="mod modGraphic">
          <ac:chgData name="Begleitforschung Energiewendebauen" userId="" providerId="" clId="Web-{B53A5472-C0C5-4737-930E-0D514B7D8732}" dt="2024-05-02T12:58:34.361" v="386"/>
          <ac:graphicFrameMkLst>
            <pc:docMk/>
            <pc:sldMk cId="28226246" sldId="442"/>
            <ac:graphicFrameMk id="6" creationId="{C63849B4-79DE-0801-0DEF-21A1E7237720}"/>
          </ac:graphicFrameMkLst>
        </pc:graphicFrameChg>
      </pc:sldChg>
      <pc:sldChg chg="modSp">
        <pc:chgData name="Begleitforschung Energiewendebauen" userId="" providerId="" clId="Web-{B53A5472-C0C5-4737-930E-0D514B7D8732}" dt="2024-05-02T13:01:08.976" v="389"/>
        <pc:sldMkLst>
          <pc:docMk/>
          <pc:sldMk cId="3809147868" sldId="444"/>
        </pc:sldMkLst>
        <pc:graphicFrameChg chg="mod modGraphic">
          <ac:chgData name="Begleitforschung Energiewendebauen" userId="" providerId="" clId="Web-{B53A5472-C0C5-4737-930E-0D514B7D8732}" dt="2024-05-02T13:01:08.976" v="389"/>
          <ac:graphicFrameMkLst>
            <pc:docMk/>
            <pc:sldMk cId="3809147868" sldId="444"/>
            <ac:graphicFrameMk id="6" creationId="{C63849B4-79DE-0801-0DEF-21A1E7237720}"/>
          </ac:graphicFrameMkLst>
        </pc:graphicFrameChg>
      </pc:sldChg>
      <pc:sldChg chg="modNotes">
        <pc:chgData name="Begleitforschung Energiewendebauen" userId="" providerId="" clId="Web-{B53A5472-C0C5-4737-930E-0D514B7D8732}" dt="2024-05-02T13:08:52.131" v="398"/>
        <pc:sldMkLst>
          <pc:docMk/>
          <pc:sldMk cId="1072036684" sldId="447"/>
        </pc:sldMkLst>
      </pc:sldChg>
      <pc:sldChg chg="delSp modSp">
        <pc:chgData name="Begleitforschung Energiewendebauen" userId="" providerId="" clId="Web-{B53A5472-C0C5-4737-930E-0D514B7D8732}" dt="2024-05-02T13:15:00.549" v="560"/>
        <pc:sldMkLst>
          <pc:docMk/>
          <pc:sldMk cId="2871282627" sldId="448"/>
        </pc:sldMkLst>
        <pc:graphicFrameChg chg="mod modGraphic">
          <ac:chgData name="Begleitforschung Energiewendebauen" userId="" providerId="" clId="Web-{B53A5472-C0C5-4737-930E-0D514B7D8732}" dt="2024-05-02T13:15:00.549" v="560"/>
          <ac:graphicFrameMkLst>
            <pc:docMk/>
            <pc:sldMk cId="2871282627" sldId="448"/>
            <ac:graphicFrameMk id="6" creationId="{4D1B6DC7-998C-3493-DB3D-DDD175536DFC}"/>
          </ac:graphicFrameMkLst>
        </pc:graphicFrameChg>
        <pc:picChg chg="del">
          <ac:chgData name="Begleitforschung Energiewendebauen" userId="" providerId="" clId="Web-{B53A5472-C0C5-4737-930E-0D514B7D8732}" dt="2024-05-02T13:13:51.359" v="509"/>
          <ac:picMkLst>
            <pc:docMk/>
            <pc:sldMk cId="2871282627" sldId="448"/>
            <ac:picMk id="2" creationId="{9BFA71D5-4792-9F7C-6DF3-75F6F35A9749}"/>
          </ac:picMkLst>
        </pc:picChg>
        <pc:picChg chg="del">
          <ac:chgData name="Begleitforschung Energiewendebauen" userId="" providerId="" clId="Web-{B53A5472-C0C5-4737-930E-0D514B7D8732}" dt="2024-05-02T13:13:51.359" v="508"/>
          <ac:picMkLst>
            <pc:docMk/>
            <pc:sldMk cId="2871282627" sldId="448"/>
            <ac:picMk id="3" creationId="{CDD21358-C5C6-CD74-898C-DF56333C7012}"/>
          </ac:picMkLst>
        </pc:picChg>
        <pc:picChg chg="mod">
          <ac:chgData name="Begleitforschung Energiewendebauen" userId="" providerId="" clId="Web-{B53A5472-C0C5-4737-930E-0D514B7D8732}" dt="2024-05-02T13:14:20.782" v="541" actId="1076"/>
          <ac:picMkLst>
            <pc:docMk/>
            <pc:sldMk cId="2871282627" sldId="448"/>
            <ac:picMk id="7" creationId="{738B80DA-8516-6EEA-0A81-9F71893389AF}"/>
          </ac:picMkLst>
        </pc:picChg>
        <pc:picChg chg="mod">
          <ac:chgData name="Begleitforschung Energiewendebauen" userId="" providerId="" clId="Web-{B53A5472-C0C5-4737-930E-0D514B7D8732}" dt="2024-05-02T13:14:23.720" v="542" actId="1076"/>
          <ac:picMkLst>
            <pc:docMk/>
            <pc:sldMk cId="2871282627" sldId="448"/>
            <ac:picMk id="8" creationId="{30A06D08-A684-8ECC-E363-E8532A9B7021}"/>
          </ac:picMkLst>
        </pc:picChg>
        <pc:picChg chg="mod">
          <ac:chgData name="Begleitforschung Energiewendebauen" userId="" providerId="" clId="Web-{B53A5472-C0C5-4737-930E-0D514B7D8732}" dt="2024-05-02T13:13:55.141" v="510" actId="1076"/>
          <ac:picMkLst>
            <pc:docMk/>
            <pc:sldMk cId="2871282627" sldId="448"/>
            <ac:picMk id="9" creationId="{25D8AC34-28B0-986E-8AA7-249EAD2309F0}"/>
          </ac:picMkLst>
        </pc:picChg>
      </pc:sldChg>
    </pc:docChg>
  </pc:docChgLst>
</pc:chgInfo>
</file>

<file path=ppt/comments/modernComment_18F_5E528715.xml><?xml version="1.0" encoding="utf-8"?>
<p188:cmLst xmlns:a="http://schemas.openxmlformats.org/drawingml/2006/main" xmlns:r="http://schemas.openxmlformats.org/officeDocument/2006/relationships" xmlns:p188="http://schemas.microsoft.com/office/powerpoint/2018/8/main">
  <p188:cm id="{65C644B6-7948-48F2-97A7-70E3ABA1F1FE}" authorId="{EA8941C1-2885-A82C-0993-3767F933A29C}" status="resolved" created="2023-11-04T22:04:20.514" complete="100000">
    <ac:txMkLst xmlns:ac="http://schemas.microsoft.com/office/drawing/2013/main/command">
      <pc:docMk xmlns:pc="http://schemas.microsoft.com/office/powerpoint/2013/main/command"/>
      <pc:sldMk xmlns:pc="http://schemas.microsoft.com/office/powerpoint/2013/main/command" cId="1582466837" sldId="399"/>
      <ac:graphicFrameMk id="6" creationId="{C63849B4-79DE-0801-0DEF-21A1E7237720}"/>
      <ac:tblMk/>
      <ac:tcMk rowId="3655796808" colId="3256862453"/>
      <ac:txMk cp="11" len="11">
        <ac:context len="36" hash="227674925"/>
      </ac:txMk>
    </ac:txMkLst>
    <p188:pos x="9078685" y="206828"/>
    <p188:txBody>
      <a:bodyPr/>
      <a:lstStyle/>
      <a:p>
        <a:r>
          <a:rPr lang="de-DE"/>
          <a:t>Überschrift passt nicht zur Beschreibung; ich würde erwarten, dss hier die verschiedenen sich wiedersprechenden Klimaziele genannt werden; allerdings ist das nicht auf der Flughöhe der EWB, deshalb würde ich dort nicht vorrangig Zeit reinstecken.</a:t>
        </a:r>
      </a:p>
    </p188:txBody>
  </p188:cm>
</p188:cmLst>
</file>

<file path=ppt/comments/modernComment_190_4EFD2121.xml><?xml version="1.0" encoding="utf-8"?>
<p188:cmLst xmlns:a="http://schemas.openxmlformats.org/drawingml/2006/main" xmlns:r="http://schemas.openxmlformats.org/officeDocument/2006/relationships" xmlns:p188="http://schemas.microsoft.com/office/powerpoint/2018/8/main">
  <p188:cm id="{0FFEDACB-4C4A-4987-B3F1-FAC26B65FDB3}" authorId="{EA8941C1-2885-A82C-0993-3767F933A29C}" created="2023-11-04T22:06:01.392">
    <ac:txMkLst xmlns:ac="http://schemas.microsoft.com/office/drawing/2013/main/command">
      <pc:docMk xmlns:pc="http://schemas.microsoft.com/office/powerpoint/2013/main/command"/>
      <pc:sldMk xmlns:pc="http://schemas.microsoft.com/office/powerpoint/2013/main/command" cId="1325211937" sldId="400"/>
      <ac:graphicFrameMk id="6" creationId="{C63849B4-79DE-0801-0DEF-21A1E7237720}"/>
      <ac:tblMk/>
      <ac:tcMk rowId="3248016731" colId="3256862453"/>
      <ac:txMk cp="352" len="8">
        <ac:context len="767" hash="110043603"/>
      </ac:txMk>
    </ac:txMkLst>
    <p188:pos x="4256314" y="3265714"/>
    <p188:txBody>
      <a:bodyPr/>
      <a:lstStyle/>
      <a:p>
        <a:r>
          <a:rPr lang="de-DE"/>
          <a:t>Bitte Quelle ergänzen; bzw. noch besser verschiedene seriöse Quellen mit den zugehörigen Preisen</a:t>
        </a:r>
      </a:p>
    </p188:txBody>
  </p188:cm>
</p188:cmLst>
</file>

<file path=ppt/comments/modernComment_195_B519BADA.xml><?xml version="1.0" encoding="utf-8"?>
<p188:cmLst xmlns:a="http://schemas.openxmlformats.org/drawingml/2006/main" xmlns:r="http://schemas.openxmlformats.org/officeDocument/2006/relationships" xmlns:p188="http://schemas.microsoft.com/office/powerpoint/2018/8/main">
  <p188:cm id="{D333C3A6-59B1-4AA6-8ABB-9A1A2BA16C79}" authorId="{EA8941C1-2885-A82C-0993-3767F933A29C}" created="2023-11-04T22:15:39.953">
    <pc:sldMkLst xmlns:pc="http://schemas.microsoft.com/office/powerpoint/2013/main/command">
      <pc:docMk/>
      <pc:sldMk cId="3038362330" sldId="405"/>
    </pc:sldMkLst>
    <p188:txBody>
      <a:bodyPr/>
      <a:lstStyle/>
      <a:p>
        <a:r>
          <a:rPr lang="de-DE"/>
          <a:t>doppelt dieAussage H2 (riesige Subventoinen...)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BAEC7-9A42-4807-9B08-15E48A25D0A4}" type="datetimeFigureOut">
              <a:rPr lang="de-DE" smtClean="0"/>
              <a:t>20.08.2024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45539-7782-4589-A2D4-E9BDE3CC3B77}" type="slidenum">
              <a:rPr lang="de-DE" smtClean="0"/>
              <a:t>‹Nr.›</a:t>
            </a:fld>
            <a:endParaRPr lang="de-DE"/>
          </a:p>
        </p:txBody>
      </p:sp>
    </p:spTree>
    <p:extLst>
      <p:ext uri="{BB962C8B-B14F-4D97-AF65-F5344CB8AC3E}">
        <p14:creationId xmlns:p14="http://schemas.microsoft.com/office/powerpoint/2010/main" val="346391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setze-im-internet.de/enwg_2005/__14a.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dgs.de/news/en-detail/081223-der-umstrittene-eingriff-teil-2/" TargetMode="External"/><Relationship Id="rId4" Type="http://schemas.openxmlformats.org/officeDocument/2006/relationships/hyperlink" Target="https://static.agora-energiewende.de/fileadmin/Projekte/2021/2021-05_IND_DE-P4Heat/A-EW_269_Power-2-Heat_WEB.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ga-fachplaner.de/meldungen/strompreispaket-breg-senkt-stromsteuer-nur-fuer-das-produzierende-gewerb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heise.de/forum/heise-online/News-Kommentare/Architekten-und-Ingenieure-gegen-Urheberrechtsnovelle/Lobbyarbeit-des-DIN-so-kam-der-Paragraph-in-den-Gesetzentwurf/posting-17265315/show/" TargetMode="External"/><Relationship Id="rId3" Type="http://schemas.openxmlformats.org/officeDocument/2006/relationships/hyperlink" Target="https://www.gesetze-im-internet.de/urhg/__5.html" TargetMode="External"/><Relationship Id="rId7" Type="http://schemas.openxmlformats.org/officeDocument/2006/relationships/hyperlink" Target="http://www.enev24.de/idin/news/pub/hintergrund.php"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linkedin.com/company/assmannpeiffer-rechtsanwaelte/?miniCompanyUrn=urn%3Ali%3Afs_miniCompany%3A11293485&amp;lipi=urn%3Ali%3Apage%3Ad_flagship3_feed%3BRmMbyoTzS%2Fi5mZ7lbhGHhg%3D%3D" TargetMode="External"/><Relationship Id="rId11" Type="http://schemas.openxmlformats.org/officeDocument/2006/relationships/hyperlink" Target="https://www.din.de/de/din-und-seine-partner/presse/mitteilungen/fall-malamud-urteil-des-eugh-staerkt-bewaehrte-arbeitsteilung-1042874" TargetMode="External"/><Relationship Id="rId5" Type="http://schemas.openxmlformats.org/officeDocument/2006/relationships/hyperlink" Target="https://www.gesetze-im-internet.de/urhg/__63.html" TargetMode="External"/><Relationship Id="rId10" Type="http://schemas.openxmlformats.org/officeDocument/2006/relationships/hyperlink" Target="https://rsw.beck.de/aktuell/daily/meldung/detail/eugh-malamud-produktsicherheit-europa-normen-klindt" TargetMode="External"/><Relationship Id="rId4" Type="http://schemas.openxmlformats.org/officeDocument/2006/relationships/hyperlink" Target="https://www.gesetze-im-internet.de/urhg/__62.html" TargetMode="External"/><Relationship Id="rId9" Type="http://schemas.openxmlformats.org/officeDocument/2006/relationships/hyperlink" Target="https://www.lto.de/recht/nachrichten/n/eugh-c58821p-verbraucherschutz-harmonisierte-normen-zugang-di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klimaforum-bau.de/news/klimaziele-im-gebaeudesektor-erneut-verfehlt/" TargetMode="External"/><Relationship Id="rId3" Type="http://schemas.openxmlformats.org/officeDocument/2006/relationships/hyperlink" Target="https://www.ndr.de/nachrichten/ndrdata/Klimaschutz-Deutschland-verfehlt-laut-Expertenrat-Klimaziele,emissionen126.html" TargetMode="External"/><Relationship Id="rId7" Type="http://schemas.openxmlformats.org/officeDocument/2006/relationships/hyperlink" Target="https://wupperinst.org/fa/redaktion/downloads/projects/CO2-neutral_2035_Foliensatz.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msn.com/de-de/finanzen/top-stories/lng-eu-importiert-mehr-fl%C3%BCssiggas-aus-russland-als-je-zuvor/ar-AA1fYVke?ocid=entnewsntp&amp;cvid=84d751c28f1744e8a8afed7a3249b43a&amp;ei=22" TargetMode="External"/><Relationship Id="rId5" Type="http://schemas.openxmlformats.org/officeDocument/2006/relationships/hyperlink" Target="https://www.prognos.com/sites/default/files/2023-06/WPKS-Studie-LNG-Bedarfe.pdf" TargetMode="External"/><Relationship Id="rId4" Type="http://schemas.openxmlformats.org/officeDocument/2006/relationships/hyperlink" Target="https://www.spiegel.de/wissenschaft/mensch/raeumung-in-nordrhein-westfalen-der-toxische-deal-um-luetzerath-a-9c14079c-7485-42de-964b-7b2df6a49cdc" TargetMode="External"/><Relationship Id="rId9" Type="http://schemas.openxmlformats.org/officeDocument/2006/relationships/hyperlink" Target="https://www.gesetze-im-internet.de/ksg/BJNR251310019.html#BJNR251310019BJNG00020000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h1.sendinblue.com/akappdlshxpfe.html?t=1694195454#Heading1"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sh1.sendinblue.com/ahyfmplshxpfe.html?t=168953976#Heading3" TargetMode="External"/><Relationship Id="rId4" Type="http://schemas.openxmlformats.org/officeDocument/2006/relationships/hyperlink" Target="https://www.dibt.de/de/aktuelles/meldungen/nachricht-detail/meldung/solaranlagen-photovoltaik-module-pv-module-welche-bauaufsichtlichen-bestimmungen-gelt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tagesschau.de/wirtschaft/verbraucher/waermepumpen-heizen-energiewende-101.html?utm_source=pocket-newtab-global-de-D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msn.com/de-de/finanzen/top-stories/das-w%C3%A4rmepumpen-desaster-verk%C3%A4ufe-brechen-ein-milliardenschaden-bef%C3%BCrchtet/ar-AA1lCm5l?ocid=entnewsntp&amp;cvid=6a0128ce221348bfb1e0cefb693339a0&amp;ei=24#image=2" TargetMode="External"/><Relationship Id="rId3" Type="http://schemas.openxmlformats.org/officeDocument/2006/relationships/hyperlink" Target="https://www.msn.com/de-de/finanzen/top-stories/heizungsgesetz-neue-berechnungen-zeigen-habecks-worst-case-szenario/ar-AA1gpRW6" TargetMode="External"/><Relationship Id="rId7" Type="http://schemas.openxmlformats.org/officeDocument/2006/relationships/hyperlink" Target="https://dserver.bundestag.de/btd/20/068/2006875.pdf"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delzer.de/downloads/DynamischeSimulation.pdf" TargetMode="External"/><Relationship Id="rId5" Type="http://schemas.openxmlformats.org/officeDocument/2006/relationships/hyperlink" Target="https://dserver.bundestag.de/btd/20/076/2007619.pdf" TargetMode="External"/><Relationship Id="rId4" Type="http://schemas.openxmlformats.org/officeDocument/2006/relationships/hyperlink" Target="https://www.oeko.de/fileadmin/oekodoc/Quantifizierung_GEG.pdf" TargetMode="External"/><Relationship Id="rId9" Type="http://schemas.openxmlformats.org/officeDocument/2006/relationships/hyperlink" Target="https://www.tga-fachplaner.de/meldungen/standpunkt-vorschlag-fuer-ein-effektiveres-gebaeudeenergiegesetz"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iwo.de/politik/deutschland/industriestrompreis-und-ktf-habecks-heuchelei-warum-sich-die-union-ueber-den-zaubertopf-der-ampel-empoert-/29411522.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sonnenseite.com/de/wirtschaft/fdp-vorschlag-zur-industriestrompreis-entlastung-ist-goldrichtig/"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www.duh.de/themen/energie-klima/klimaschutz-in-gebaeuden/energieeffizienz/mietklima/" TargetMode="External"/><Relationship Id="rId3" Type="http://schemas.openxmlformats.org/officeDocument/2006/relationships/hyperlink" Target="https://www.qng.info/qng/qng-anforderungen/#besondere-anforderungen" TargetMode="External"/><Relationship Id="rId7" Type="http://schemas.openxmlformats.org/officeDocument/2006/relationships/hyperlink" Target="https://www.duh.de/fileadmin/user_upload/download/Pressemitteilungen/Energieffizienz/DUH_10-Punkte-Plan_f%C3%BCr_klimagerechtes_und_bezahlbares_Bauen_und_Wohnen.pdf"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bmwsb.bund.de/SharedDocs/downloads/Webs/BMWSB/DE/veroeffentlichungen/pm-kurzmeldung/massnahmenpaket_bezahlbarer_wohnraum.pdf;jsessionid=EB08780C9B30063A2E1A93D84EF7C074.2_cid387?__blob=publicationFile&amp;v=4" TargetMode="External"/><Relationship Id="rId5" Type="http://schemas.openxmlformats.org/officeDocument/2006/relationships/hyperlink" Target="https://www.bmwsb.bund.de/SharedDocs/topthemen/Webs/BMWSB/DE/Massnahmenpaket-bauen/massnahmenpaket-artikel.html" TargetMode="External"/><Relationship Id="rId4" Type="http://schemas.openxmlformats.org/officeDocument/2006/relationships/hyperlink" Target="https://www.dgnb.de/filestorages/Downloads_unprotected/dokumente/beg-leitfaden-fuer-dgnb-zertifizierungsexperten_de.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daten/umwelt-wirtschaft/gesellschaftliche-kosten-von-umweltbelastungen#klimakosten-von-treibhausgas-emissione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de.wikipedia.org/wiki/Liste_der_Emissionshandelssysteme" TargetMode="External"/><Relationship Id="rId4" Type="http://schemas.openxmlformats.org/officeDocument/2006/relationships/hyperlink" Target="https://www.agora-energiewende.de/publikationen/der-co2-preis-fuer-gebaeude-und-verkehr"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az.net/aktuell/wirtschaft/rekordbetrieb-vor-schiedsgericht-17470078.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az.de/Klimageld-fuer-soziale-Gerechtigkeit/!5959656/"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xperten-branchenbuch.de/ratgeber/im-bebauungsplan-gibt-es-keine-kohlendioxid-grenze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ifu.de/publikationen/2020/klimaschutz-in-finanzschwachen-kommunen#:~:text=Klimaschutz%20z%C3%A4hlt%20jedoch%20nach%20wie%20vor%20zu%20den,finanziellen%20Kapazit%C3%A4ten%20in%20der%20jeweiligen%20Stadt%20oder%20Gemeind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olar.htw-berlin.de/publikationen/stellungnahme-zur-photovoltaik-strategi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lobbycontrol.de/wp-content/uploads/gaslobby-studie-lobbycontrol.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solar.htw-berlin.de/publikationen/stellungnahme-zur-photovoltaik-strategi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olar.htw-berlin.de/publikationen/stellungnahme-zur-photovoltaik-strategi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diw.de/de/diw_01.c.827737.de/nachrichten/schluss_mit_den_gigantischen_subventionen_fuer_kohle__oel_und_gas.html" TargetMode="External"/><Relationship Id="rId3" Type="http://schemas.openxmlformats.org/officeDocument/2006/relationships/hyperlink" Target="https://www.sonnenseite.com/de/wirtschaft/deutschland-gibt-jaehrlich-70-milliarden-euro-an-steuergeldern-aus-um-fossile-statt-erneuerbare-energien-zu-foerdern/" TargetMode="External"/><Relationship Id="rId7" Type="http://schemas.openxmlformats.org/officeDocument/2006/relationships/hyperlink" Target="https://www.investigate-europe.eu/de/posts/milliarden-subventionen-gegen-die-klimaziel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taz.de/Fossile-Staatshilfen-bremsen-Klimaschutz/!5957517/" TargetMode="External"/><Relationship Id="rId5" Type="http://schemas.openxmlformats.org/officeDocument/2006/relationships/hyperlink" Target="https://www.tagesschau.de/wirtschaft/unternehmen/uniper-hauptversammlung-101.html" TargetMode="External"/><Relationship Id="rId10" Type="http://schemas.openxmlformats.org/officeDocument/2006/relationships/slide" Target="../slides/slide17.xml"/><Relationship Id="rId4" Type="http://schemas.openxmlformats.org/officeDocument/2006/relationships/hyperlink" Target="https://www.businessinsider.de/wirtschaft/so-viel-geld-kostet-die-rettung-angeschlagener-gaskonzerne-bislang-den-steuerzahler/" TargetMode="External"/><Relationship Id="rId9" Type="http://schemas.openxmlformats.org/officeDocument/2006/relationships/hyperlink" Target="https://www.wecf.org/de/milliarden-subventionen-fuer-braunkohl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msn.com/de-de/finanzen/top-stories/das-w%C3%A4rmepumpen-desaster-verk%C3%A4ufe-brechen-ein-milliardenschaden-bef%C3%BCrchtet/ar-AA1lCm5l?ocid=entnewsntp&amp;cvid=6a0128ce221348bfb1e0cefb693339a0&amp;ei=24#image=2"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fhi@dgs-berlin.de"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fhi@dgs-berlin.de"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bundesnetzagentur.de/SharedDocs/Pressemitteilungen/DE/2024/20240104_Gasversorgung2023.html"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fhi@dgs-berlin.de"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solarlago.de/solar-allensbach/projektbericht/"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fhi@dgs-berlin.de"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www.pv-magazine.de/2024/03/15/pv-magazine-podcast-warum-gibt-es-so-wenige-balkonkraftwerke/"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sn.com/de-de/finanzen/top-stories/gas-und-strom-verl%C3%A4ngerung-von-energiepreisbremsen-kostet-staat-viele-milliarden-euro/ar-AA1iJPnx?ocid=entnewsntp&amp;pc=LCTS&amp;cvid=fdc66fb63ed24b7bbf6e642e692bc400&amp;ei=1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check24.de/gas/news/gaspreisbremse-preise-fuer-gas-steigen-ab-januar-auslauf-der-preisbremsen-angekuendigt-71331/" TargetMode="External"/><Relationship Id="rId5" Type="http://schemas.openxmlformats.org/officeDocument/2006/relationships/hyperlink" Target="https://de.statista.com/statistik/daten/studie/1379217/umfrage/gewinne-ausgewaehlter-energiekonzerne-aus-deutschland/" TargetMode="External"/><Relationship Id="rId4" Type="http://schemas.openxmlformats.org/officeDocument/2006/relationships/hyperlink" Target="https://www.bgbl.de/xaver/bgbl/start.xav?startbk=Bundesanzeiger_BGBl&amp;jumpTo=bgbl122s2560.pdf#__bgbl__%2F%2F*%5B%40attr_id%3D%27bgbl122s2560.pdf%27%5D__1692705402794"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mailto:fhi@dgs-berlin.de"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www.ardmediathek.de/video/swr-story/viele-normen-teure-wohnungen-vom-buerokratiewahnsinn-im-wohnungsbau/swr/Y3JpZDovL3N3ci5kZS9hZXgvbzIwMzM3NzE"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ilto:fhi@dgs-berlin.de"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enpower-podcast.de/podcast/112-gasnetze" TargetMode="External"/></Relationships>
</file>

<file path=ppt/notesSlides/_rels/notesSlide52.xml.rels><?xml version="1.0" encoding="UTF-8" standalone="yes"?>
<Relationships xmlns="http://schemas.openxmlformats.org/package/2006/relationships"><Relationship Id="rId3" Type="http://schemas.openxmlformats.org/officeDocument/2006/relationships/hyperlink" Target="mailto:fhi@dgs-berlin.de"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mweltbundesamt.de/sites/default/files/medien/11850/publikationen/39_2023_cc_projektionsbericht_2023.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Cy7MFtC2GSU"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gbl.de/xaver/bgbl/start.xav#__bgbl__%2F%2F*%5B%40attr_id%3D%27bgbl122s1743.pdf%27%5D__1692874218443"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lto.de/recht/hintergruende/h/koalitionsausschuss-modernisierungspaket-sektorenziele-weichen-co2-gesamtrechnu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agesschau.de/inland/innenpolitik/klimaschutzgesetz-ampel-102.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96361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2023-05-11</a:t>
            </a: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gehemmte Technologie bzw. Maßnahme: </a:t>
            </a:r>
            <a:r>
              <a:rPr lang="de-DE" sz="1600" b="0" kern="150" dirty="0">
                <a:effectLst/>
                <a:latin typeface="HTWBerlin Office"/>
                <a:ea typeface="HTWBerlin Office"/>
                <a:cs typeface="HTWBerlin Office"/>
              </a:rPr>
              <a:t>Regelung, Speicher, Wärmeerzeuger</a:t>
            </a:r>
            <a:r>
              <a:rPr lang="de-DE" dirty="0"/>
              <a:t>	</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Betroffene Bereiche: </a:t>
            </a:r>
            <a:r>
              <a:rPr lang="de-DE" sz="1600" b="0" kern="150" dirty="0">
                <a:effectLst/>
                <a:latin typeface="HTWBerlin Office"/>
                <a:ea typeface="HTWBerlin Office"/>
                <a:cs typeface="HTWBerlin Office"/>
              </a:rPr>
              <a:t>Elektrischer Strom</a:t>
            </a:r>
            <a:endParaRPr lang="de-DE" dirty="0"/>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Die derzeit geltende Regelung der </a:t>
            </a:r>
            <a:r>
              <a:rPr lang="de-DE" sz="1600" b="0" kern="150" dirty="0" err="1">
                <a:effectLst/>
                <a:latin typeface="HTWBerlin Office"/>
                <a:ea typeface="HTWBerlin Office"/>
                <a:cs typeface="HTWBerlin Office"/>
              </a:rPr>
              <a:t>Netzkostenalloka</a:t>
            </a:r>
            <a:r>
              <a:rPr lang="de-DE" sz="1600" b="0" kern="150" dirty="0">
                <a:effectLst/>
                <a:latin typeface="HTWBerlin Office"/>
                <a:ea typeface="HTWBerlin Office"/>
                <a:cs typeface="HTWBerlin Office"/>
              </a:rPr>
              <a:t>-</a:t>
            </a:r>
          </a:p>
          <a:p>
            <a:r>
              <a:rPr lang="de-DE" sz="1600" b="0" kern="150" dirty="0" err="1">
                <a:effectLst/>
                <a:latin typeface="HTWBerlin Office"/>
                <a:ea typeface="HTWBerlin Office"/>
                <a:cs typeface="HTWBerlin Office"/>
              </a:rPr>
              <a:t>tion</a:t>
            </a:r>
            <a:r>
              <a:rPr lang="de-DE" sz="1600" b="0" kern="150" dirty="0">
                <a:effectLst/>
                <a:latin typeface="HTWBerlin Office"/>
                <a:ea typeface="HTWBerlin Office"/>
                <a:cs typeface="HTWBerlin Office"/>
              </a:rPr>
              <a:t> behindert einen systemdienlichen, flexiblen</a:t>
            </a:r>
          </a:p>
          <a:p>
            <a:r>
              <a:rPr lang="de-DE" sz="1600" b="0" kern="150" dirty="0">
                <a:effectLst/>
                <a:latin typeface="HTWBerlin Office"/>
                <a:ea typeface="HTWBerlin Office"/>
                <a:cs typeface="HTWBerlin Office"/>
              </a:rPr>
              <a:t>Betrieb. Die bestehende Systematik der Netzentgelte</a:t>
            </a:r>
          </a:p>
          <a:p>
            <a:r>
              <a:rPr lang="de-DE" sz="1600" b="0" kern="150" dirty="0">
                <a:effectLst/>
                <a:latin typeface="HTWBerlin Office"/>
                <a:ea typeface="HTWBerlin Office"/>
                <a:cs typeface="HTWBerlin Office"/>
              </a:rPr>
              <a:t>wurde für ein fossiles Energiesystem entwickelt. Bei</a:t>
            </a:r>
          </a:p>
          <a:p>
            <a:r>
              <a:rPr lang="de-DE" sz="1600" b="0" kern="150" dirty="0">
                <a:effectLst/>
                <a:latin typeface="HTWBerlin Office"/>
                <a:ea typeface="HTWBerlin Office"/>
                <a:cs typeface="HTWBerlin Office"/>
              </a:rPr>
              <a:t>industriellem Strombezug setzen sich die </a:t>
            </a:r>
            <a:r>
              <a:rPr lang="de-DE" sz="1600" b="0" kern="150" dirty="0" err="1">
                <a:effectLst/>
                <a:latin typeface="HTWBerlin Office"/>
                <a:ea typeface="HTWBerlin Office"/>
                <a:cs typeface="HTWBerlin Office"/>
              </a:rPr>
              <a:t>Netzent</a:t>
            </a:r>
            <a:r>
              <a:rPr lang="de-DE" sz="1600" b="0" kern="150" dirty="0">
                <a:effectLst/>
                <a:latin typeface="HTWBerlin Office"/>
                <a:ea typeface="HTWBerlin Office"/>
                <a:cs typeface="HTWBerlin Office"/>
              </a:rPr>
              <a:t>-</a:t>
            </a:r>
          </a:p>
          <a:p>
            <a:r>
              <a:rPr lang="de-DE" sz="1600" b="0" kern="150" dirty="0">
                <a:effectLst/>
                <a:latin typeface="HTWBerlin Office"/>
                <a:ea typeface="HTWBerlin Office"/>
                <a:cs typeface="HTWBerlin Office"/>
              </a:rPr>
              <a:t>gelte aus Arbeits- und Leistungspreisen zusammen.</a:t>
            </a:r>
          </a:p>
          <a:p>
            <a:r>
              <a:rPr lang="de-DE" sz="1600" b="0" kern="150" dirty="0">
                <a:effectLst/>
                <a:latin typeface="HTWBerlin Office"/>
                <a:ea typeface="HTWBerlin Office"/>
                <a:cs typeface="HTWBerlin Office"/>
              </a:rPr>
              <a:t>Die Arbeitspreise beziehen sich auf den gesamten</a:t>
            </a:r>
          </a:p>
          <a:p>
            <a:r>
              <a:rPr lang="de-DE" sz="1600" b="0" kern="150" dirty="0">
                <a:effectLst/>
                <a:latin typeface="HTWBerlin Office"/>
                <a:ea typeface="HTWBerlin Office"/>
                <a:cs typeface="HTWBerlin Office"/>
              </a:rPr>
              <a:t>Strombezug pro Kalenderjahr, während sich die</a:t>
            </a:r>
          </a:p>
          <a:p>
            <a:r>
              <a:rPr lang="de-DE" sz="1600" b="0" kern="150" dirty="0">
                <a:effectLst/>
                <a:latin typeface="HTWBerlin Office"/>
                <a:ea typeface="HTWBerlin Office"/>
                <a:cs typeface="HTWBerlin Office"/>
              </a:rPr>
              <a:t>Leistungspreise auf die größte in dem Jahr </a:t>
            </a:r>
            <a:r>
              <a:rPr lang="de-DE" sz="1600" b="0" kern="150" dirty="0" err="1">
                <a:effectLst/>
                <a:latin typeface="HTWBerlin Office"/>
                <a:ea typeface="HTWBerlin Office"/>
                <a:cs typeface="HTWBerlin Office"/>
              </a:rPr>
              <a:t>auftre</a:t>
            </a:r>
            <a:r>
              <a:rPr lang="de-DE" sz="1600" b="0" kern="150" dirty="0">
                <a:effectLst/>
                <a:latin typeface="HTWBerlin Office"/>
                <a:ea typeface="HTWBerlin Office"/>
                <a:cs typeface="HTWBerlin Office"/>
              </a:rPr>
              <a:t>-</a:t>
            </a:r>
          </a:p>
          <a:p>
            <a:r>
              <a:rPr lang="de-DE" sz="1600" b="0" kern="150" dirty="0" err="1">
                <a:effectLst/>
                <a:latin typeface="HTWBerlin Office"/>
                <a:ea typeface="HTWBerlin Office"/>
                <a:cs typeface="HTWBerlin Office"/>
              </a:rPr>
              <a:t>tende</a:t>
            </a:r>
            <a:r>
              <a:rPr lang="de-DE" sz="1600" b="0" kern="150" dirty="0">
                <a:effectLst/>
                <a:latin typeface="HTWBerlin Office"/>
                <a:ea typeface="HTWBerlin Office"/>
                <a:cs typeface="HTWBerlin Office"/>
              </a:rPr>
              <a:t> Leistungsspitze beziehen (§ 17 (2) </a:t>
            </a:r>
            <a:r>
              <a:rPr lang="de-DE" sz="1600" b="0" kern="150" dirty="0" err="1">
                <a:effectLst/>
                <a:latin typeface="HTWBerlin Office"/>
                <a:ea typeface="HTWBerlin Office"/>
                <a:cs typeface="HTWBerlin Office"/>
              </a:rPr>
              <a:t>StromNEV</a:t>
            </a:r>
            <a:r>
              <a:rPr lang="de-DE" sz="1600" b="0" kern="150" dirty="0">
                <a:effectLst/>
                <a:latin typeface="HTWBerlin Office"/>
                <a:ea typeface="HTWBerlin Office"/>
                <a:cs typeface="HTWBerlin Office"/>
              </a:rPr>
              <a:t>).</a:t>
            </a:r>
          </a:p>
          <a:p>
            <a:r>
              <a:rPr lang="de-DE" sz="1600" b="0" kern="150" dirty="0">
                <a:effectLst/>
                <a:latin typeface="HTWBerlin Office"/>
                <a:ea typeface="HTWBerlin Office"/>
                <a:cs typeface="HTWBerlin Office"/>
              </a:rPr>
              <a:t>So soll ein möglichst gleichmäßiger Strombezug</a:t>
            </a:r>
          </a:p>
          <a:p>
            <a:r>
              <a:rPr lang="de-DE" sz="1600" b="0" kern="150" dirty="0">
                <a:effectLst/>
                <a:latin typeface="HTWBerlin Office"/>
                <a:ea typeface="HTWBerlin Office"/>
                <a:cs typeface="HTWBerlin Office"/>
              </a:rPr>
              <a:t>belohnt werden. Bei geringen Volllaststunden über-</a:t>
            </a:r>
          </a:p>
          <a:p>
            <a:r>
              <a:rPr lang="de-DE" sz="1600" b="0" kern="150" dirty="0">
                <a:effectLst/>
                <a:latin typeface="HTWBerlin Office"/>
                <a:ea typeface="HTWBerlin Office"/>
                <a:cs typeface="HTWBerlin Office"/>
              </a:rPr>
              <a:t>wiegen hohe Leistungspreise, wodurch ein möglichst</a:t>
            </a:r>
          </a:p>
          <a:p>
            <a:r>
              <a:rPr lang="de-DE" sz="1600" b="0" kern="150" dirty="0">
                <a:effectLst/>
                <a:latin typeface="HTWBerlin Office"/>
                <a:ea typeface="HTWBerlin Office"/>
                <a:cs typeface="HTWBerlin Office"/>
              </a:rPr>
              <a:t>gleichmäßiger Strombezug belohnt werden soll.</a:t>
            </a:r>
          </a:p>
          <a:p>
            <a:r>
              <a:rPr lang="de-DE" sz="1600" b="0" kern="150" dirty="0">
                <a:effectLst/>
                <a:latin typeface="HTWBerlin Office"/>
                <a:ea typeface="HTWBerlin Office"/>
                <a:cs typeface="HTWBerlin Office"/>
              </a:rPr>
              <a:t>Geringe Volllaststunden hingegen werden mit hohen</a:t>
            </a:r>
          </a:p>
          <a:p>
            <a:r>
              <a:rPr lang="de-DE" sz="1600" b="0" kern="150" dirty="0">
                <a:effectLst/>
                <a:latin typeface="HTWBerlin Office"/>
                <a:ea typeface="HTWBerlin Office"/>
                <a:cs typeface="HTWBerlin Office"/>
              </a:rPr>
              <a:t>Netzentgelten bestraft.</a:t>
            </a:r>
          </a:p>
          <a:p>
            <a:endParaRPr lang="de-DE" sz="1600" b="0" kern="150" dirty="0">
              <a:effectLst/>
              <a:latin typeface="HTWBerlin Office"/>
              <a:ea typeface="HTWBerlin Office"/>
              <a:cs typeface="HTWBerlin Office"/>
            </a:endParaRPr>
          </a:p>
          <a:p>
            <a:r>
              <a:rPr lang="de-DE" sz="1600" b="0" kern="150" dirty="0">
                <a:effectLst/>
                <a:latin typeface="HTWBerlin Office"/>
                <a:ea typeface="HTWBerlin Office"/>
                <a:cs typeface="HTWBerlin Office"/>
              </a:rPr>
              <a:t>Im Falle von großen industriellen Stromverbrau-</a:t>
            </a:r>
          </a:p>
          <a:p>
            <a:r>
              <a:rPr lang="de-DE" sz="1600" b="0" kern="150" dirty="0" err="1">
                <a:effectLst/>
                <a:latin typeface="HTWBerlin Office"/>
                <a:ea typeface="HTWBerlin Office"/>
                <a:cs typeface="HTWBerlin Office"/>
              </a:rPr>
              <a:t>chern</a:t>
            </a:r>
            <a:r>
              <a:rPr lang="de-DE" sz="1600" b="0" kern="150" dirty="0">
                <a:effectLst/>
                <a:latin typeface="HTWBerlin Office"/>
                <a:ea typeface="HTWBerlin Office"/>
                <a:cs typeface="HTWBerlin Office"/>
              </a:rPr>
              <a:t> ergibt sich neben der generellen Systematik</a:t>
            </a:r>
          </a:p>
          <a:p>
            <a:r>
              <a:rPr lang="de-DE" sz="1600" b="0" kern="150" dirty="0">
                <a:effectLst/>
                <a:latin typeface="HTWBerlin Office"/>
                <a:ea typeface="HTWBerlin Office"/>
                <a:cs typeface="HTWBerlin Office"/>
              </a:rPr>
              <a:t>der Netzentgelte ein weiterer Fehlanreiz:</a:t>
            </a:r>
          </a:p>
          <a:p>
            <a:r>
              <a:rPr lang="de-DE" sz="1600" b="0" kern="150" dirty="0">
                <a:effectLst/>
                <a:latin typeface="HTWBerlin Office"/>
                <a:ea typeface="HTWBerlin Office"/>
                <a:cs typeface="HTWBerlin Office"/>
              </a:rPr>
              <a:t>§ 19 (2) </a:t>
            </a:r>
            <a:r>
              <a:rPr lang="de-DE" sz="1600" b="0" kern="150" dirty="0" err="1">
                <a:effectLst/>
                <a:latin typeface="HTWBerlin Office"/>
                <a:ea typeface="HTWBerlin Office"/>
                <a:cs typeface="HTWBerlin Office"/>
              </a:rPr>
              <a:t>StromNEV</a:t>
            </a:r>
            <a:r>
              <a:rPr lang="de-DE" sz="1600" b="0" kern="150" dirty="0">
                <a:effectLst/>
                <a:latin typeface="HTWBerlin Office"/>
                <a:ea typeface="HTWBerlin Office"/>
                <a:cs typeface="HTWBerlin Office"/>
              </a:rPr>
              <a:t> sieht für einen gleichmäßigen</a:t>
            </a:r>
          </a:p>
          <a:p>
            <a:r>
              <a:rPr lang="de-DE" sz="1600" b="0" kern="150" dirty="0">
                <a:effectLst/>
                <a:latin typeface="HTWBerlin Office"/>
                <a:ea typeface="HTWBerlin Office"/>
                <a:cs typeface="HTWBerlin Office"/>
              </a:rPr>
              <a:t>Stromverbrauch von mehr als 10 </a:t>
            </a:r>
            <a:r>
              <a:rPr lang="de-DE" sz="1600" b="0" kern="150" dirty="0" err="1">
                <a:effectLst/>
                <a:latin typeface="HTWBerlin Office"/>
                <a:ea typeface="HTWBerlin Office"/>
                <a:cs typeface="HTWBerlin Office"/>
              </a:rPr>
              <a:t>GWh</a:t>
            </a:r>
            <a:r>
              <a:rPr lang="de-DE" sz="1600" b="0" kern="150" dirty="0">
                <a:effectLst/>
                <a:latin typeface="HTWBerlin Office"/>
                <a:ea typeface="HTWBerlin Office"/>
                <a:cs typeface="HTWBerlin Office"/>
              </a:rPr>
              <a:t> große</a:t>
            </a:r>
          </a:p>
          <a:p>
            <a:r>
              <a:rPr lang="de-DE" sz="1600" b="0" kern="150" dirty="0">
                <a:effectLst/>
                <a:latin typeface="HTWBerlin Office"/>
                <a:ea typeface="HTWBerlin Office"/>
                <a:cs typeface="HTWBerlin Office"/>
              </a:rPr>
              <a:t>Entlastungen vor. Bei über 7.000 Volllaststunden</a:t>
            </a:r>
          </a:p>
          <a:p>
            <a:r>
              <a:rPr lang="de-DE" sz="1600" b="0" kern="150" dirty="0">
                <a:effectLst/>
                <a:latin typeface="HTWBerlin Office"/>
                <a:ea typeface="HTWBerlin Office"/>
                <a:cs typeface="HTWBerlin Office"/>
              </a:rPr>
              <a:t>reduzieren sich die Netzentgelte um 80 Prozent,</a:t>
            </a:r>
          </a:p>
          <a:p>
            <a:r>
              <a:rPr lang="de-DE" sz="1600" b="0" kern="150" dirty="0">
                <a:effectLst/>
                <a:latin typeface="HTWBerlin Office"/>
                <a:ea typeface="HTWBerlin Office"/>
                <a:cs typeface="HTWBerlin Office"/>
              </a:rPr>
              <a:t>bei 7.500 Volllaststunden um 85 Prozent und bei</a:t>
            </a:r>
          </a:p>
          <a:p>
            <a:r>
              <a:rPr lang="de-DE" sz="1600" b="0" kern="150" dirty="0">
                <a:effectLst/>
                <a:latin typeface="HTWBerlin Office"/>
                <a:ea typeface="HTWBerlin Office"/>
                <a:cs typeface="HTWBerlin Office"/>
              </a:rPr>
              <a:t>über 8.000 Volllaststunden sogar um 90 Prozent.</a:t>
            </a:r>
          </a:p>
          <a:p>
            <a:r>
              <a:rPr lang="de-DE" sz="1600" b="0" kern="150" dirty="0">
                <a:effectLst/>
                <a:latin typeface="HTWBerlin Office"/>
                <a:ea typeface="HTWBerlin Office"/>
                <a:cs typeface="HTWBerlin Office"/>
              </a:rPr>
              <a:t>Bei Unternehmen mit einem ohnehin schon</a:t>
            </a:r>
          </a:p>
          <a:p>
            <a:r>
              <a:rPr lang="de-DE" sz="1600" b="0" kern="150" dirty="0">
                <a:effectLst/>
                <a:latin typeface="HTWBerlin Office"/>
                <a:ea typeface="HTWBerlin Office"/>
                <a:cs typeface="HTWBerlin Office"/>
              </a:rPr>
              <a:t>großen Stromverbrauch, die von dieser Regelung</a:t>
            </a:r>
          </a:p>
          <a:p>
            <a:r>
              <a:rPr lang="de-DE" sz="1600" b="0" kern="150" dirty="0">
                <a:effectLst/>
                <a:latin typeface="HTWBerlin Office"/>
                <a:ea typeface="HTWBerlin Office"/>
                <a:cs typeface="HTWBerlin Office"/>
              </a:rPr>
              <a:t>profitieren, kann ein flexibler systemdienlicher</a:t>
            </a:r>
          </a:p>
          <a:p>
            <a:r>
              <a:rPr lang="de-DE" sz="1600" b="0" kern="150" dirty="0">
                <a:effectLst/>
                <a:latin typeface="HTWBerlin Office"/>
                <a:ea typeface="HTWBerlin Office"/>
                <a:cs typeface="HTWBerlin Office"/>
              </a:rPr>
              <a:t>Stromverbrauch eines Elektrodenkessels dazu</a:t>
            </a:r>
          </a:p>
          <a:p>
            <a:r>
              <a:rPr lang="de-DE" sz="1600" b="0" kern="150" dirty="0">
                <a:effectLst/>
                <a:latin typeface="HTWBerlin Office"/>
                <a:ea typeface="HTWBerlin Office"/>
                <a:cs typeface="HTWBerlin Office"/>
              </a:rPr>
              <a:t>führen, dass die in § 19 (2) </a:t>
            </a:r>
            <a:r>
              <a:rPr lang="de-DE" sz="1600" b="0" kern="150" dirty="0" err="1">
                <a:effectLst/>
                <a:latin typeface="HTWBerlin Office"/>
                <a:ea typeface="HTWBerlin Office"/>
                <a:cs typeface="HTWBerlin Office"/>
              </a:rPr>
              <a:t>StromNEV</a:t>
            </a:r>
            <a:r>
              <a:rPr lang="de-DE" sz="1600" b="0" kern="150" dirty="0">
                <a:effectLst/>
                <a:latin typeface="HTWBerlin Office"/>
                <a:ea typeface="HTWBerlin Office"/>
                <a:cs typeface="HTWBerlin Office"/>
              </a:rPr>
              <a:t> definierten</a:t>
            </a:r>
          </a:p>
          <a:p>
            <a:r>
              <a:rPr lang="de-DE" sz="1600" b="0" kern="150" dirty="0">
                <a:effectLst/>
                <a:latin typeface="HTWBerlin Office"/>
                <a:ea typeface="HTWBerlin Office"/>
                <a:cs typeface="HTWBerlin Office"/>
              </a:rPr>
              <a:t>Volllaststunden unterschritten werden. Durch die</a:t>
            </a:r>
          </a:p>
          <a:p>
            <a:r>
              <a:rPr lang="de-DE" sz="1600" b="0" kern="150" dirty="0">
                <a:effectLst/>
                <a:latin typeface="HTWBerlin Office"/>
                <a:ea typeface="HTWBerlin Office"/>
                <a:cs typeface="HTWBerlin Office"/>
              </a:rPr>
              <a:t>bestehende massive Subventionierung eines</a:t>
            </a:r>
          </a:p>
          <a:p>
            <a:r>
              <a:rPr lang="de-DE" sz="1600" b="0" kern="150" dirty="0">
                <a:effectLst/>
                <a:latin typeface="HTWBerlin Office"/>
                <a:ea typeface="HTWBerlin Office"/>
                <a:cs typeface="HTWBerlin Office"/>
              </a:rPr>
              <a:t>unflexiblen Verbrauchs kann eine </a:t>
            </a:r>
            <a:r>
              <a:rPr lang="de-DE" sz="1600" b="0" kern="150" dirty="0" err="1">
                <a:effectLst/>
                <a:latin typeface="HTWBerlin Office"/>
                <a:ea typeface="HTWBerlin Office"/>
                <a:cs typeface="HTWBerlin Office"/>
              </a:rPr>
              <a:t>Flexibilisie</a:t>
            </a:r>
            <a:r>
              <a:rPr lang="de-DE" sz="1600" b="0" kern="150" dirty="0">
                <a:effectLst/>
                <a:latin typeface="HTWBerlin Office"/>
                <a:ea typeface="HTWBerlin Office"/>
                <a:cs typeface="HTWBerlin Office"/>
              </a:rPr>
              <a:t>-</a:t>
            </a:r>
          </a:p>
          <a:p>
            <a:r>
              <a:rPr lang="de-DE" sz="1600" b="0" kern="150" dirty="0" err="1">
                <a:effectLst/>
                <a:latin typeface="HTWBerlin Office"/>
                <a:ea typeface="HTWBerlin Office"/>
                <a:cs typeface="HTWBerlin Office"/>
              </a:rPr>
              <a:t>rung</a:t>
            </a:r>
            <a:r>
              <a:rPr lang="de-DE" sz="1600" b="0" kern="150" dirty="0">
                <a:effectLst/>
                <a:latin typeface="HTWBerlin Office"/>
                <a:ea typeface="HTWBerlin Office"/>
                <a:cs typeface="HTWBerlin Office"/>
              </a:rPr>
              <a:t> des Stromverbrauchs gerade für industrielle</a:t>
            </a:r>
          </a:p>
          <a:p>
            <a:r>
              <a:rPr lang="de-DE" sz="1600" b="0" kern="150" dirty="0">
                <a:effectLst/>
                <a:latin typeface="HTWBerlin Office"/>
                <a:ea typeface="HTWBerlin Office"/>
                <a:cs typeface="HTWBerlin Office"/>
              </a:rPr>
              <a:t>Großverbraucher sehr große Mehrkosten </a:t>
            </a:r>
            <a:r>
              <a:rPr lang="de-DE" sz="1600" b="0" kern="150" dirty="0" err="1">
                <a:effectLst/>
                <a:latin typeface="HTWBerlin Office"/>
                <a:ea typeface="HTWBerlin Office"/>
                <a:cs typeface="HTWBerlin Office"/>
              </a:rPr>
              <a:t>bedeu</a:t>
            </a:r>
            <a:r>
              <a:rPr lang="de-DE" sz="1600" b="0" kern="150" dirty="0">
                <a:effectLst/>
                <a:latin typeface="HTWBerlin Office"/>
                <a:ea typeface="HTWBerlin Office"/>
                <a:cs typeface="HTWBerlin Office"/>
              </a:rPr>
              <a:t>-</a:t>
            </a:r>
          </a:p>
          <a:p>
            <a:r>
              <a:rPr lang="de-DE" sz="1600" b="0" kern="150" dirty="0">
                <a:effectLst/>
                <a:latin typeface="HTWBerlin Office"/>
                <a:ea typeface="HTWBerlin Office"/>
                <a:cs typeface="HTWBerlin Office"/>
              </a:rPr>
              <a:t>ten. Die aktuelle Regelung wirkt der aus volks-</a:t>
            </a:r>
          </a:p>
          <a:p>
            <a:r>
              <a:rPr lang="de-DE" sz="1600" b="0" kern="150" dirty="0">
                <a:effectLst/>
                <a:latin typeface="HTWBerlin Office"/>
                <a:ea typeface="HTWBerlin Office"/>
                <a:cs typeface="HTWBerlin Office"/>
              </a:rPr>
              <a:t>wirtschaftlicher Perspektive sinnvollen flexiblen</a:t>
            </a:r>
          </a:p>
          <a:p>
            <a:r>
              <a:rPr lang="de-DE" sz="1600" b="0" kern="150" dirty="0">
                <a:effectLst/>
                <a:latin typeface="HTWBerlin Office"/>
                <a:ea typeface="HTWBerlin Office"/>
                <a:cs typeface="HTWBerlin Office"/>
              </a:rPr>
              <a:t>Elektrifizierung der Industrie entgegen und</a:t>
            </a:r>
          </a:p>
          <a:p>
            <a:r>
              <a:rPr lang="de-DE" sz="1600" b="0" kern="150" dirty="0">
                <a:effectLst/>
                <a:latin typeface="HTWBerlin Office"/>
                <a:ea typeface="HTWBerlin Office"/>
                <a:cs typeface="HTWBerlin Office"/>
              </a:rPr>
              <a:t>behindert damit das Senken von Gasverbrauch</a:t>
            </a:r>
          </a:p>
          <a:p>
            <a:r>
              <a:rPr lang="de-DE" sz="1600" b="0" kern="150" dirty="0">
                <a:effectLst/>
                <a:latin typeface="HTWBerlin Office"/>
                <a:ea typeface="HTWBerlin Office"/>
                <a:cs typeface="HTWBerlin Office"/>
              </a:rPr>
              <a:t>und Treibhausgasemissionen, wie auch der</a:t>
            </a:r>
          </a:p>
          <a:p>
            <a:r>
              <a:rPr lang="de-DE" sz="1600" b="0" kern="150" dirty="0">
                <a:effectLst/>
                <a:latin typeface="HTWBerlin Office"/>
                <a:ea typeface="HTWBerlin Office"/>
                <a:cs typeface="HTWBerlin Office"/>
              </a:rPr>
              <a:t>Kosten unseres Energiesystems.</a:t>
            </a:r>
          </a:p>
          <a:p>
            <a:endParaRPr lang="de-DE" sz="1600" kern="150" dirty="0">
              <a:effectLst/>
              <a:latin typeface="HTWBerlin Office"/>
              <a:ea typeface="HTWBerlin Office"/>
              <a:cs typeface="HTWBerlin Office"/>
            </a:endParaRPr>
          </a:p>
          <a:p>
            <a:r>
              <a:rPr lang="de-DE" kern="150" dirty="0"/>
              <a:t>Seit 01.01.</a:t>
            </a:r>
            <a:r>
              <a:rPr lang="de-DE" u="sng" kern="150" dirty="0"/>
              <a:t>2023</a:t>
            </a:r>
            <a:r>
              <a:rPr lang="de-DE" kern="150" dirty="0"/>
              <a:t> gilt der neue §14a des Energiewirtschaftsgesetzes (</a:t>
            </a:r>
            <a:r>
              <a:rPr lang="de-DE" u="sng" kern="150" dirty="0">
                <a:hlinkClick r:id="rId3"/>
              </a:rPr>
              <a:t>zum Gesetzestext</a:t>
            </a:r>
            <a:r>
              <a:rPr lang="de-DE" kern="150" dirty="0"/>
              <a:t>), das für die Betreiber von steuerbaren Verbrauchseinrichtungen einen Anreiz durch reduzierte Netzentgelte enthält. </a:t>
            </a:r>
            <a:endParaRPr lang="de-DE" dirty="0"/>
          </a:p>
          <a:p>
            <a:endParaRPr lang="de-DE" kern="150" dirty="0">
              <a:latin typeface="Calibri"/>
              <a:cs typeface="Calibri"/>
            </a:endParaRPr>
          </a:p>
          <a:p>
            <a:r>
              <a:rPr lang="de-DE" kern="150" dirty="0">
                <a:cs typeface="Calibri"/>
              </a:rPr>
              <a:t>Ab 01.01.2024 haben Betreibende von steuerbaren Verbrauchseinrichtungen die Möglichkeit, sich zwischen einer festen, jährlichen Prämie und einem reduzierten Arbeitspreis zu entscheiden.</a:t>
            </a:r>
          </a:p>
          <a:p>
            <a:endParaRPr lang="de-DE" kern="150" dirty="0"/>
          </a:p>
          <a:p>
            <a:r>
              <a:rPr lang="de-DE" kern="150" dirty="0"/>
              <a:t>Ab 01.01.</a:t>
            </a:r>
            <a:r>
              <a:rPr lang="de-DE" u="sng" kern="150" dirty="0"/>
              <a:t>2025</a:t>
            </a:r>
            <a:r>
              <a:rPr lang="de-DE" kern="150" dirty="0"/>
              <a:t> sind die Netzbetreiber verpflichtet, auf Ihrem Preisblatt auch ein zeitvariables Netzentgelt auszuweisen.</a:t>
            </a:r>
            <a:endParaRPr lang="de-DE" dirty="0"/>
          </a:p>
          <a:p>
            <a:endParaRPr lang="de-DE" sz="1600" b="1" kern="150" dirty="0">
              <a:latin typeface="HTWBerlin Office"/>
            </a:endParaRPr>
          </a:p>
          <a:p>
            <a:r>
              <a:rPr lang="de-DE" sz="1600" b="0" i="0" u="none" strike="noStrike" dirty="0">
                <a:effectLst/>
                <a:latin typeface="Calibri" panose="020F0502020204030204" pitchFamily="34" charset="0"/>
              </a:rPr>
              <a:t>Quellen: Agora Industrie, Power-2-Heat: Erdgaseinsparung und Klimaschutz in der Industrie, S.27</a:t>
            </a:r>
          </a:p>
          <a:p>
            <a:r>
              <a:rPr lang="de-DE" sz="1600" b="0" i="0" u="none" strike="noStrike" dirty="0">
                <a:effectLst/>
                <a:latin typeface="Calibri"/>
                <a:cs typeface="Calibri"/>
                <a:hlinkClick r:id="rId4"/>
              </a:rPr>
              <a:t>https://static.agora-energiewende.de/fileadmin/Projekte/2021/2021-05_IND_DE-P4Heat/A-EW_269_Power-2-Heat_WEB.pdf</a:t>
            </a:r>
            <a:endParaRPr lang="de-DE" sz="1600" b="0" i="0" u="none" strike="noStrike" dirty="0">
              <a:effectLst/>
              <a:latin typeface="Calibri" panose="020F0502020204030204" pitchFamily="34" charset="0"/>
              <a:cs typeface="Calibri"/>
              <a:hlinkClick r:id="rId4"/>
            </a:endParaRPr>
          </a:p>
          <a:p>
            <a:r>
              <a:rPr lang="de-DE" dirty="0">
                <a:hlinkClick r:id="rId5"/>
              </a:rPr>
              <a:t>Deutsche Gesellschaft für Sonnenenergie e.V.: 08.12.23 - Der umstrittene Eingriff (Teil 2) (dgs.de)</a:t>
            </a:r>
            <a:endParaRPr lang="de-DE" dirty="0"/>
          </a:p>
          <a:p>
            <a:endParaRPr lang="de-DE" sz="1600" dirty="0">
              <a:latin typeface="Calibri" panose="020F0502020204030204" pitchFamily="34" charset="0"/>
            </a:endParaRPr>
          </a:p>
          <a:p>
            <a:r>
              <a:rPr lang="de-DE" sz="1600" b="0" i="0" u="none" strike="noStrike" dirty="0">
                <a:effectLst/>
                <a:latin typeface="Calibri" panose="020F0502020204030204" pitchFamily="34" charset="0"/>
              </a:rPr>
              <a:t>Änderungsvorschläge:</a:t>
            </a:r>
          </a:p>
          <a:p>
            <a:r>
              <a:rPr lang="de-DE" sz="1600" b="0" i="0" u="none" strike="noStrike" dirty="0" err="1">
                <a:effectLst/>
                <a:latin typeface="Calibri" panose="020F0502020204030204" pitchFamily="34" charset="0"/>
              </a:rPr>
              <a:t>dena</a:t>
            </a:r>
            <a:r>
              <a:rPr lang="de-DE" sz="1600" b="0" i="0" u="none" strike="noStrike" dirty="0">
                <a:effectLst/>
                <a:latin typeface="Calibri" panose="020F0502020204030204" pitchFamily="34" charset="0"/>
              </a:rPr>
              <a:t>-ANALYSE</a:t>
            </a:r>
          </a:p>
          <a:p>
            <a:r>
              <a:rPr lang="de-DE" sz="1600" b="0" i="0" u="none" strike="noStrike" dirty="0">
                <a:effectLst/>
                <a:latin typeface="Calibri" panose="020F0502020204030204" pitchFamily="34" charset="0"/>
              </a:rPr>
              <a:t>Deutsche Energie-Agentur GmbH (</a:t>
            </a:r>
            <a:r>
              <a:rPr lang="de-DE" sz="1600" b="0" i="0" u="none" strike="noStrike" dirty="0" err="1">
                <a:effectLst/>
                <a:latin typeface="Calibri" panose="020F0502020204030204" pitchFamily="34" charset="0"/>
              </a:rPr>
              <a:t>dena</a:t>
            </a:r>
            <a:r>
              <a:rPr lang="de-DE" sz="1600" b="0" i="0" u="none" strike="noStrike" dirty="0">
                <a:effectLst/>
                <a:latin typeface="Calibri" panose="020F0502020204030204" pitchFamily="34" charset="0"/>
              </a:rPr>
              <a:t>), Regulatorischer Handlungsbedarf zur Erschließung und Nutzung netzdienlicher Flexibilität, S.14</a:t>
            </a:r>
          </a:p>
          <a:p>
            <a:r>
              <a:rPr lang="de-DE" sz="1600" b="0" i="0" u="none" strike="noStrike" dirty="0">
                <a:effectLst/>
                <a:latin typeface="Calibri" panose="020F0502020204030204" pitchFamily="34" charset="0"/>
              </a:rPr>
              <a:t>https://www.dena.de/fileadmin/dena/Publikationen/PDFs/2019/Dena-ANALYSE_Regulatorischer_Handlungsbedarf_zur_Erschliessung_und_Nutzung_netzdienlicher_Flexibilitaet.pdf</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sz="1600" kern="150" dirty="0">
                <a:effectLst/>
                <a:latin typeface="HTWBerlin Office"/>
                <a:ea typeface="HTWBerlin Office"/>
                <a:cs typeface="HTWBerlin Office"/>
              </a:rPr>
              <a:t>Verordnung über die Entgelte für den Zugang zu Elektrizitätsversorgungsnetzen (Stromnetzentgeltverordnung - </a:t>
            </a:r>
            <a:r>
              <a:rPr lang="de-DE" sz="1600" kern="150" dirty="0" err="1">
                <a:effectLst/>
                <a:latin typeface="HTWBerlin Office"/>
                <a:ea typeface="HTWBerlin Office"/>
                <a:cs typeface="HTWBerlin Office"/>
              </a:rPr>
              <a:t>StromNEV</a:t>
            </a:r>
            <a:r>
              <a:rPr lang="de-DE" sz="1600" kern="150" dirty="0">
                <a:effectLst/>
                <a:latin typeface="HTWBerlin Office"/>
                <a:ea typeface="HTWBerlin Office"/>
                <a:cs typeface="HTWBerlin Office"/>
              </a:rPr>
              <a:t>) § 19 Sonderformen der Netznutzung</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p>
          <a:p>
            <a:r>
              <a:rPr lang="de-DE" sz="1600" b="0" kern="150" dirty="0">
                <a:effectLst/>
                <a:latin typeface="HTWBerlin Office"/>
                <a:ea typeface="HTWBerlin Office"/>
                <a:cs typeface="HTWBerlin Office"/>
              </a:rPr>
              <a:t>1. Eine Weiterentwicklung der atypischen Netznutzung nach § 19 Abs. 2 Satz 1 </a:t>
            </a:r>
            <a:r>
              <a:rPr lang="de-DE" sz="1600" b="0" kern="150" dirty="0" err="1">
                <a:effectLst/>
                <a:latin typeface="HTWBerlin Office"/>
                <a:ea typeface="HTWBerlin Office"/>
                <a:cs typeface="HTWBerlin Office"/>
              </a:rPr>
              <a:t>StromNEV</a:t>
            </a:r>
            <a:r>
              <a:rPr lang="de-DE" sz="1600" b="0" kern="150" dirty="0">
                <a:effectLst/>
                <a:latin typeface="HTWBerlin Office"/>
                <a:ea typeface="HTWBerlin Office"/>
                <a:cs typeface="HTWBerlin Office"/>
              </a:rPr>
              <a:t> u. a. durch eine Rück-</a:t>
            </a:r>
          </a:p>
          <a:p>
            <a:r>
              <a:rPr lang="de-DE" sz="1600" b="0" kern="150" dirty="0" err="1">
                <a:effectLst/>
                <a:latin typeface="HTWBerlin Office"/>
                <a:ea typeface="HTWBerlin Office"/>
                <a:cs typeface="HTWBerlin Office"/>
              </a:rPr>
              <a:t>nahmeoption</a:t>
            </a:r>
            <a:r>
              <a:rPr lang="de-DE" sz="1600" b="0" kern="150" dirty="0">
                <a:effectLst/>
                <a:latin typeface="HTWBerlin Office"/>
                <a:ea typeface="HTWBerlin Office"/>
                <a:cs typeface="HTWBerlin Office"/>
              </a:rPr>
              <a:t> von Hochlastzeitfenstern mit 2–5 Tagen Vorlauf wird empfohlen.</a:t>
            </a:r>
          </a:p>
          <a:p>
            <a:r>
              <a:rPr lang="de-DE" sz="1600" b="0" kern="150" dirty="0">
                <a:effectLst/>
                <a:latin typeface="HTWBerlin Office"/>
                <a:ea typeface="HTWBerlin Office"/>
                <a:cs typeface="HTWBerlin Office"/>
              </a:rPr>
              <a:t>2. Eine Weiterentwicklung der stromintensiven Netznutzung nach § 19 Abs. 2 Satz 2 </a:t>
            </a:r>
            <a:r>
              <a:rPr lang="de-DE" sz="1600" b="0" kern="150" dirty="0" err="1">
                <a:effectLst/>
                <a:latin typeface="HTWBerlin Office"/>
                <a:ea typeface="HTWBerlin Office"/>
                <a:cs typeface="HTWBerlin Office"/>
              </a:rPr>
              <a:t>StromNEV</a:t>
            </a:r>
            <a:r>
              <a:rPr lang="de-DE" sz="1600" b="0" kern="150" dirty="0">
                <a:effectLst/>
                <a:latin typeface="HTWBerlin Office"/>
                <a:ea typeface="HTWBerlin Office"/>
                <a:cs typeface="HTWBerlin Office"/>
              </a:rPr>
              <a:t> u. a. durch eine</a:t>
            </a:r>
          </a:p>
          <a:p>
            <a:r>
              <a:rPr lang="de-DE" sz="1600" b="0" kern="150" dirty="0">
                <a:effectLst/>
                <a:latin typeface="HTWBerlin Office"/>
                <a:ea typeface="HTWBerlin Office"/>
                <a:cs typeface="HTWBerlin Office"/>
              </a:rPr>
              <a:t>Reform des Benutzungsstundenkriteriums sollte erwogen werden.</a:t>
            </a:r>
          </a:p>
          <a:p>
            <a:r>
              <a:rPr lang="de-DE" sz="1600" b="0" kern="150" dirty="0">
                <a:effectLst/>
                <a:latin typeface="HTWBerlin Office"/>
                <a:ea typeface="HTWBerlin Office"/>
                <a:cs typeface="HTWBerlin Office"/>
              </a:rPr>
              <a:t>3. Für eine verursachungsgerechte Allokation der Netzkosten sollte ein Kapazitätspreis als zusätzlicher Parameter</a:t>
            </a:r>
          </a:p>
          <a:p>
            <a:r>
              <a:rPr lang="de-DE" sz="1600" b="0" kern="150" dirty="0">
                <a:effectLst/>
                <a:latin typeface="HTWBerlin Office"/>
                <a:ea typeface="HTWBerlin Office"/>
                <a:cs typeface="HTWBerlin Office"/>
              </a:rPr>
              <a:t>für die Berechnung der Netzentgelte geprüft werden.</a:t>
            </a:r>
          </a:p>
          <a:p>
            <a:r>
              <a:rPr lang="de-DE" sz="1600" b="0" kern="150" dirty="0">
                <a:effectLst/>
                <a:latin typeface="HTWBerlin Office"/>
                <a:ea typeface="HTWBerlin Office"/>
                <a:cs typeface="HTWBerlin Office"/>
              </a:rPr>
              <a:t>4. Eine Reduktion von Arbeits- und Leistungspreis bei einer Implementierung eines Kapazitätspreises sollte unter</a:t>
            </a:r>
          </a:p>
          <a:p>
            <a:r>
              <a:rPr lang="de-DE" sz="1600" b="0" kern="150" dirty="0">
                <a:effectLst/>
                <a:latin typeface="HTWBerlin Office"/>
                <a:ea typeface="HTWBerlin Office"/>
                <a:cs typeface="HTWBerlin Office"/>
              </a:rPr>
              <a:t>Berücksichtigung weiterer Einflussfaktoren wie Stromverbrauch, Industriepolitik und Akzeptanz geprüft wer-</a:t>
            </a:r>
          </a:p>
          <a:p>
            <a:r>
              <a:rPr lang="de-DE" sz="1600" b="0" kern="150" dirty="0">
                <a:effectLst/>
                <a:latin typeface="HTWBerlin Office"/>
                <a:ea typeface="HTWBerlin Office"/>
                <a:cs typeface="HTWBerlin Office"/>
              </a:rPr>
              <a:t>den.</a:t>
            </a:r>
          </a:p>
          <a:p>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372987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a:ea typeface="Calibri"/>
                <a:cs typeface="Calibri"/>
              </a:rPr>
              <a:t>Erstelldatum: 	</a:t>
            </a:r>
            <a:r>
              <a:rPr lang="de-DE" sz="1600" dirty="0">
                <a:latin typeface="Calibri"/>
                <a:ea typeface="Calibri"/>
                <a:cs typeface="Calibri"/>
              </a:rPr>
              <a:t>2023</a:t>
            </a:r>
            <a:endParaRPr lang="de-DE" dirty="0"/>
          </a:p>
          <a:p>
            <a:r>
              <a:rPr lang="de-DE" dirty="0"/>
              <a:t>gehemmte Technologie bzw. Maßnahme: 	stromerzeugende </a:t>
            </a:r>
            <a:r>
              <a:rPr lang="de-DE" sz="1600" kern="150" dirty="0">
                <a:effectLst/>
                <a:latin typeface="HTWBerlin Office"/>
                <a:ea typeface="HTWBerlin Office"/>
                <a:cs typeface="HTWBerlin Office"/>
              </a:rPr>
              <a:t>erneuerbare Energien, Energiesparmaßnahmen</a:t>
            </a:r>
            <a:endParaRPr lang="de-DE" dirty="0"/>
          </a:p>
          <a:p>
            <a:r>
              <a:rPr lang="de-DE" dirty="0"/>
              <a:t>Betroffene Bereiche:		</a:t>
            </a:r>
            <a:r>
              <a:rPr lang="de-DE" sz="1800" b="0" i="0" u="none" strike="noStrike" dirty="0">
                <a:effectLst/>
                <a:latin typeface="Calibri" panose="020F0502020204030204" pitchFamily="34" charset="0"/>
              </a:rPr>
              <a:t>Stromerzeuger- und Verbraucher</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Strompreisbremse (Gesetz zur Einführung einer Strompreisbremse)</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Durch die Deckelung der Strompreise auf 40 Ct/kWh für 80 % des Vorjahresverbrauchs bei Privatkunden verringert die Strompreisbremse den Anreiz, mehr als 20 % Strom gegenüber dem Vorjahr einzusparen. Je mehr Strom verbraucht wurde, desto höher der Stromverbrauch, der gesetzlich gedeckelt wird. Das nützt vor allem den Reichen und denjenigen mit den höchsten Verbräuchen. Sparsame Mietende, die ihr Einsparpotenzial bereits im Vorjahr voll ausgenutzt haben, zahlen mehr als jene, die im Vorjahr Gas verschwendeten und in diesem Jahr gleichviel verbrauchen wie erstere. Damit wird die frühere Verschwendung noch im Nachhinein belohnt. </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Der Grundpreis bleibt unangetastet, was dazu führt, dass Haushalte mit einem kleinen Verbrauch höhere Gesamtkosten pro Kilowattstunde zahlen müssen als welche mit einem hohen Verbrauch.</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Durch die Abschöpfung von "Überschusserlösen" bei erneuerbaren Energien drohen deren Betreiber in wirtschaftliche Schwierigkeiten zu geraten, weil sich die Abschöpfung an fiktiven Spotmarkterlösen statt an tatsächlichen Erlösen orientiert.</a:t>
            </a:r>
            <a:r>
              <a:rPr lang="de-DE" dirty="0"/>
              <a:t> </a:t>
            </a:r>
          </a:p>
          <a:p>
            <a:endParaRPr lang="de-DE" dirty="0">
              <a:effectLst/>
              <a:latin typeface="Calibri" panose="020F0502020204030204"/>
              <a:ea typeface="HTWBerlin Office"/>
              <a:cs typeface="Calibri" panose="020F0502020204030204"/>
            </a:endParaRPr>
          </a:p>
          <a:p>
            <a:r>
              <a:rPr lang="de-DE" dirty="0">
                <a:latin typeface="Calibri"/>
                <a:cs typeface="Calibri"/>
              </a:rPr>
              <a:t>Galt bis Ende 2023</a:t>
            </a:r>
          </a:p>
          <a:p>
            <a:endParaRPr lang="de-DE" sz="1600" b="1" kern="150" dirty="0">
              <a:latin typeface="HTWBerlin Office"/>
            </a:endParaRPr>
          </a:p>
          <a:p>
            <a:r>
              <a:rPr lang="de-DE" sz="1600" b="0" i="0" u="none" strike="noStrike" dirty="0">
                <a:effectLst/>
                <a:latin typeface="Calibri" panose="020F0502020204030204" pitchFamily="34" charset="0"/>
              </a:rPr>
              <a:t>Quellen:</a:t>
            </a:r>
          </a:p>
          <a:p>
            <a:r>
              <a:rPr lang="de-DE" sz="1800" b="0" i="0" u="none" strike="noStrike" dirty="0">
                <a:effectLst/>
                <a:latin typeface="Calibri" panose="020F0502020204030204" pitchFamily="34" charset="0"/>
              </a:rPr>
              <a:t>http://www.gesetze-im-internet.de/strompbg/BJNR251210022.html</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Rechtsgutachten: Abschöpfung fiktiver Erlöse verfassungswidrig / Klagewelle gegen Erlösdeckel für Stromerzeuger erwartet, https://www.lichtblick.de/strompreisbremse/</a:t>
            </a:r>
            <a:r>
              <a:rPr lang="de-DE" dirty="0"/>
              <a:t> </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a:t>
            </a:r>
            <a:r>
              <a:rPr lang="de-DE" sz="1800" b="0" i="0" u="none" strike="noStrike" dirty="0">
                <a:effectLst/>
                <a:latin typeface="Calibri" panose="020F0502020204030204" pitchFamily="34" charset="0"/>
              </a:rPr>
              <a:t>Bund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sz="1800" b="0" i="0" u="none" strike="noStrike" dirty="0">
                <a:effectLst/>
                <a:latin typeface="Calibri" panose="020F0502020204030204" pitchFamily="34" charset="0"/>
              </a:rPr>
              <a:t>Gesetz zur Einführung einer Strompreisbremse</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r>
              <a:rPr lang="de-DE" sz="1800" b="0" i="0" u="none" strike="noStrike" dirty="0">
                <a:effectLst/>
                <a:latin typeface="Calibri" panose="020F0502020204030204" pitchFamily="34" charset="0"/>
              </a:rPr>
              <a:t>Bei einer Deckelung des Preises einer bestimmten Energie pro Person würde das Problem vermieden werden, dass sparsame Menschen mit einem niedrigen Vorjahresverbrauch benachteiligt werden. Die Abschaffung oder Deckelung des Grundpreises würde ebenfalls den Sparanreiz erhöhen.</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Das Geld zur Finanzierung der Strompreisbremse sollte nicht von der Erlösabschöpfung bei den erneuerbaren Energien kommen, sondern ausschließlich durch Steuern oder Abgaben auf fossile Rohstoffe.</a:t>
            </a:r>
            <a:r>
              <a:rPr lang="de-DE" dirty="0"/>
              <a:t> </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a:p>
            <a:endParaRPr lang="de-DE" dirty="0"/>
          </a:p>
        </p:txBody>
      </p:sp>
    </p:spTree>
    <p:extLst>
      <p:ext uri="{BB962C8B-B14F-4D97-AF65-F5344CB8AC3E}">
        <p14:creationId xmlns:p14="http://schemas.microsoft.com/office/powerpoint/2010/main" val="2845045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2023-04-14</a:t>
            </a:r>
            <a:endParaRPr lang="de-DE" dirty="0"/>
          </a:p>
          <a:p>
            <a:r>
              <a:rPr lang="de-DE" dirty="0"/>
              <a:t>gehemmte Technologie bzw. Maßnahme: 	</a:t>
            </a:r>
            <a:r>
              <a:rPr lang="de-DE" sz="1800" b="0" i="0" u="none" strike="noStrike" dirty="0">
                <a:effectLst/>
                <a:latin typeface="Calibri" panose="020F0502020204030204" pitchFamily="34" charset="0"/>
              </a:rPr>
              <a:t>Photovoltaik, Windenergie</a:t>
            </a:r>
            <a:r>
              <a:rPr lang="de-DE" dirty="0"/>
              <a:t> </a:t>
            </a:r>
          </a:p>
          <a:p>
            <a:r>
              <a:rPr lang="de-DE" dirty="0"/>
              <a:t>Betroffene Bereiche:		</a:t>
            </a:r>
            <a:r>
              <a:rPr lang="de-DE" sz="1800" b="0" i="0" u="none" strike="noStrike" dirty="0">
                <a:effectLst/>
                <a:latin typeface="Calibri" panose="020F0502020204030204" pitchFamily="34" charset="0"/>
              </a:rPr>
              <a:t>Power-</a:t>
            </a:r>
            <a:r>
              <a:rPr lang="de-DE" sz="1800" b="0" i="0" u="none" strike="noStrike" dirty="0" err="1">
                <a:effectLst/>
                <a:latin typeface="Calibri" panose="020F0502020204030204" pitchFamily="34" charset="0"/>
              </a:rPr>
              <a:t>to</a:t>
            </a:r>
            <a:r>
              <a:rPr lang="de-DE" sz="1800" b="0" i="0" u="none" strike="noStrike" dirty="0">
                <a:effectLst/>
                <a:latin typeface="Calibri" panose="020F0502020204030204" pitchFamily="34" charset="0"/>
              </a:rPr>
              <a:t>-</a:t>
            </a:r>
            <a:r>
              <a:rPr lang="de-DE" sz="1800" b="0" i="0" u="none" strike="noStrike" dirty="0" err="1">
                <a:effectLst/>
                <a:latin typeface="Calibri" panose="020F0502020204030204" pitchFamily="34" charset="0"/>
              </a:rPr>
              <a:t>heat</a:t>
            </a:r>
            <a:r>
              <a:rPr lang="de-DE" sz="1800" b="0" i="0" u="none" strike="noStrike" dirty="0">
                <a:effectLst/>
                <a:latin typeface="Calibri" panose="020F0502020204030204" pitchFamily="34" charset="0"/>
              </a:rPr>
              <a:t>-Anlagen, Erneuerbare-Energien-Anlagen</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Stromsteuer</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Die Stromsteuer von 20,50 €/MWh führt zu einer starken Erhöhung des Strompreises, was die elektrische Energie gegenüber anderen Energieträgern benachteiligt. Weil die Stromsteuer auch auf Strom aus erneuerbaren Energien (EE) erhoben wird und höher als die Energiesteuer auf fossile Energieträger ist, verteuert es die Nutzung von EE-Strom gegenüber der direkten Nutzung von fossilen Energieträgern und die ökologische Lenkungswirkung geht in Richtung Klimakatastrophe. </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Die Stromsteuer ist besonders problematisch, weil sich ein System mit 100 % erneuerbaren Energien am besten realisieren lässt, indem alle Sektoren zum großen Teil auf Strom basieren, gekoppelt werden, und mit einem leistungsfähigen Stromnetz miteinander verbunden sind um Schwankungen auszugleichen. Diese notwendige Elektrifizierung wird durch die Stromsteuer verteuert. Vor allem in den Zeiten von hoher Solar- und Windstromeinspeisung sind die Strompreise niedrig und um EE-Anlagenabschaltungen zu vermeiden, muss ein Teil der Energie gespeichert oder in andere Energieformen umgewandelt werden. In diesen Zeiten ist aber die prozentuale Verteuerung durch die Stromsteuer besonders hoch, weil sie pro MWh und nicht prozentual auf den Strompreis erhoben wird. Das senkt den Anreiz für die dringend benötigten Speicher- und Umwandlungstechnologien wie bspw. Power-</a:t>
            </a:r>
            <a:r>
              <a:rPr lang="de-DE" sz="1800" b="0" i="0" u="none" strike="noStrike" dirty="0" err="1">
                <a:effectLst/>
                <a:latin typeface="Calibri" panose="020F0502020204030204" pitchFamily="34" charset="0"/>
              </a:rPr>
              <a:t>to</a:t>
            </a:r>
            <a:r>
              <a:rPr lang="de-DE" sz="1800" b="0" i="0" u="none" strike="noStrike" dirty="0">
                <a:effectLst/>
                <a:latin typeface="Calibri" panose="020F0502020204030204" pitchFamily="34" charset="0"/>
              </a:rPr>
              <a:t>-</a:t>
            </a:r>
            <a:r>
              <a:rPr lang="de-DE" sz="1800" b="0" i="0" u="none" strike="noStrike" dirty="0" err="1">
                <a:effectLst/>
                <a:latin typeface="Calibri" panose="020F0502020204030204" pitchFamily="34" charset="0"/>
              </a:rPr>
              <a:t>heat</a:t>
            </a:r>
            <a:r>
              <a:rPr lang="de-DE" sz="1800" b="0" i="0" u="none" strike="noStrike" dirty="0">
                <a:effectLst/>
                <a:latin typeface="Calibri" panose="020F0502020204030204" pitchFamily="34" charset="0"/>
              </a:rPr>
              <a:t>. Die Stromsteuer mindert auch den Anreiz zu einer Flexibilisierung des Stromverbrauchs, weil Strom zu allen Zeiten und in allen Regionen um den gleichen Betrag verteuert wird und dadurch die relativen Preisunterschiede zwischen den Zeiten und Regionen mit hoher EE-Einspeisung und denen mit geringer EE-Einspeisung verringert werden. Ohne diese Flexibilisierung müssen immer mehr EE-Anlagen abschaltet werden, was hohe Kosten verursacht und die Energiewende hemmt.</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Die Stromsteuer ist vollkommen unnötig und ungeeignet um die angeblichen Klimaziele der Bundesregierung zu erreichen. Sie ist durch zahlreiche Ausnahmen, die weder einen sozialen noch einen ökologischen Nutzen haben, zutiefst ungerecht und verursacht einen hohen bürokratischen Aufwand. Um den Kohlendioxidausstoß zu senken, müssen die fossilen Primärenergieträger verteuert und begrenzt werden (z.B. durch eine Grenze für den Kohlendioxidausstoß) und nicht der Sekundärenergieträger </a:t>
            </a:r>
            <a:r>
              <a:rPr lang="de-DE" sz="1800" b="0" i="0" u="none" strike="noStrike" dirty="0" err="1">
                <a:effectLst/>
                <a:latin typeface="Calibri" panose="020F0502020204030204" pitchFamily="34" charset="0"/>
              </a:rPr>
              <a:t>Stom</a:t>
            </a:r>
            <a:r>
              <a:rPr lang="de-DE" sz="1800" b="0" i="0" u="none" strike="noStrike" dirty="0">
                <a:effectLst/>
                <a:latin typeface="Calibri" panose="020F0502020204030204" pitchFamily="34" charset="0"/>
              </a:rPr>
              <a:t>.</a:t>
            </a:r>
            <a:r>
              <a:rPr lang="de-DE" dirty="0"/>
              <a:t> </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r>
              <a:rPr lang="de-DE" dirty="0"/>
              <a:t>https://www.verivox.de/strom/themen/strompreiszusammensetzung/</a:t>
            </a:r>
          </a:p>
          <a:p>
            <a:r>
              <a:rPr lang="de-DE" dirty="0"/>
              <a:t>https://de.statista.com/statistik/daten/studie/804/umfrage/zusammensetzung-verbraucherpreis-fuer-heizoel/</a:t>
            </a:r>
          </a:p>
          <a:p>
            <a:r>
              <a:rPr lang="de-DE" dirty="0">
                <a:hlinkClick r:id="rId3"/>
              </a:rPr>
              <a:t>Strompreispaket - BReg senkt Stromsteuer – nur für das produzierende Gewerbe (tga-fachplaner.de)</a:t>
            </a:r>
            <a:r>
              <a:rPr lang="de-DE" dirty="0"/>
              <a:t>: </a:t>
            </a:r>
            <a:endParaRPr lang="de-DE" dirty="0">
              <a:ea typeface="Calibri"/>
              <a:cs typeface="Calibri"/>
            </a:endParaRPr>
          </a:p>
          <a:p>
            <a:endParaRPr lang="de-DE" sz="1600" dirty="0">
              <a:solidFill>
                <a:srgbClr val="000000"/>
              </a:solidFill>
              <a:latin typeface="Calibri"/>
              <a:ea typeface="Calibri"/>
              <a:cs typeface="Calibri"/>
            </a:endParaRPr>
          </a:p>
          <a:p>
            <a:r>
              <a:rPr lang="de-DE" b="0" i="0" dirty="0">
                <a:solidFill>
                  <a:srgbClr val="333333"/>
                </a:solidFill>
                <a:effectLst/>
                <a:latin typeface="Open Sans" panose="020B0606030504020204" pitchFamily="34" charset="0"/>
              </a:rPr>
              <a:t>Zuständigkeiten:	</a:t>
            </a:r>
            <a:r>
              <a:rPr lang="de-DE" sz="1800" b="0" i="0" u="none" strike="noStrike" dirty="0">
                <a:effectLst/>
                <a:latin typeface="Calibri" panose="020F0502020204030204" pitchFamily="34" charset="0"/>
              </a:rPr>
              <a:t>Bund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dirty="0">
                <a:effectLst/>
                <a:latin typeface="Calibri" panose="020F0502020204030204" pitchFamily="34" charset="0"/>
              </a:rPr>
              <a:t>Stromsteuergesetz: https://www.gesetze-im-internet.de/stromstg/index.html</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Energiesteuergesetz: https://www.gesetze-im-internet.de/energiestg/BJNR153410006.html#BJNR153410006BJNG000100000</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Änderungsvorschläge:	</a:t>
            </a:r>
            <a:r>
              <a:rPr lang="de-DE" sz="1800" dirty="0"/>
              <a:t>Steuern oder Abgaben auf fossile Primärenergieträger statt auf  Sekundärenergieträger Strom</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a:p>
            <a:endParaRPr lang="de-DE" dirty="0"/>
          </a:p>
        </p:txBody>
      </p:sp>
    </p:spTree>
    <p:extLst>
      <p:ext uri="{BB962C8B-B14F-4D97-AF65-F5344CB8AC3E}">
        <p14:creationId xmlns:p14="http://schemas.microsoft.com/office/powerpoint/2010/main" val="551008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alle</a:t>
            </a:r>
          </a:p>
          <a:p>
            <a:r>
              <a:rPr lang="de-DE" dirty="0"/>
              <a:t>Betroffene Bereiche: Normen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Das Deutsche Institut für Normung hält sich für gemeinnützig. Trotzdem liegen zahlreiche Hemmnisse für den ökologischen Umbau in seinen Normen und denen seiner Gremien. Dadurch, dass es privatwirtschaftlich ist, unterliegt es nicht den Transparenzpflichten von öffentlichen Einrichtungen. Es ist nicht gewählt oder anderweitig demokratisch legitimiert. Durch den Verweis von Gesetzen auf die Normen erhält es viel Macht. Die Lobbyisten der Industrie bringen ihre Interessen in die DIN-Gremien ein. Es gibt das Sprichwort „Wo ein Trog ist, kommen die Schweine“.</a:t>
            </a:r>
          </a:p>
          <a:p>
            <a:endParaRPr lang="de-DE" sz="1600" b="0" kern="150" dirty="0">
              <a:effectLst/>
              <a:latin typeface="HTWBerlin Office"/>
              <a:ea typeface="HTWBerlin Office"/>
              <a:cs typeface="HTWBerlin Office"/>
            </a:endParaRPr>
          </a:p>
          <a:p>
            <a:pPr algn="l"/>
            <a:r>
              <a:rPr lang="de-DE" b="0" i="0" dirty="0">
                <a:solidFill>
                  <a:srgbClr val="202122"/>
                </a:solidFill>
                <a:effectLst/>
                <a:latin typeface="Arial" panose="020B0604020202020204" pitchFamily="34" charset="0"/>
              </a:rPr>
              <a:t>Für amtlich in Bezug genommene und in Gesetzen abgedruckte technische Regeln gelten nach </a:t>
            </a:r>
            <a:r>
              <a:rPr lang="de-DE" b="0" i="0" u="none" strike="noStrike" dirty="0">
                <a:solidFill>
                  <a:srgbClr val="3366BB"/>
                </a:solidFill>
                <a:effectLst/>
                <a:latin typeface="Arial" panose="020B0604020202020204" pitchFamily="34" charset="0"/>
                <a:hlinkClick r:id="rId3"/>
              </a:rPr>
              <a:t>§ 5</a:t>
            </a:r>
            <a:r>
              <a:rPr lang="de-DE" b="0" i="0" dirty="0">
                <a:solidFill>
                  <a:srgbClr val="202122"/>
                </a:solidFill>
                <a:effectLst/>
                <a:latin typeface="Arial" panose="020B0604020202020204" pitchFamily="34" charset="0"/>
              </a:rPr>
              <a:t> Abs. 3 UrhG folgende Ausnahmen:</a:t>
            </a:r>
          </a:p>
          <a:p>
            <a:r>
              <a:rPr lang="de-DE" dirty="0">
                <a:effectLst/>
              </a:rPr>
              <a:t>(1) Gesetze, Verordnungen, amtliche Erlasse und Bekanntmachungen sowie Entscheidungen und amtlich verfasste Leitsätze zu Entscheidungen genießen keinen urheberrechtlichen Schutz.</a:t>
            </a:r>
            <a:br>
              <a:rPr lang="de-DE" dirty="0">
                <a:effectLst/>
              </a:rPr>
            </a:br>
            <a:endParaRPr lang="de-DE" dirty="0">
              <a:effectLst/>
            </a:endParaRPr>
          </a:p>
          <a:p>
            <a:r>
              <a:rPr lang="de-DE" dirty="0">
                <a:effectLst/>
              </a:rPr>
              <a:t>(2) Das Gleiche gilt für andere amtliche Werke, die im amtlichen Interesse zur allgemeinen Kenntnisnahme veröffentlicht worden sind, mit der Einschränkung, dass die Bestimmungen über Änderungsverbot und Quellenangabe in </a:t>
            </a:r>
            <a:r>
              <a:rPr lang="de-DE" u="none" strike="noStrike" dirty="0">
                <a:solidFill>
                  <a:srgbClr val="3366BB"/>
                </a:solidFill>
                <a:effectLst/>
                <a:hlinkClick r:id="rId4"/>
              </a:rPr>
              <a:t>§ 62</a:t>
            </a:r>
            <a:r>
              <a:rPr lang="de-DE" dirty="0">
                <a:effectLst/>
              </a:rPr>
              <a:t> Abs. 1 bis 3 und </a:t>
            </a:r>
            <a:r>
              <a:rPr lang="de-DE" u="none" strike="noStrike" dirty="0">
                <a:solidFill>
                  <a:srgbClr val="3366BB"/>
                </a:solidFill>
                <a:effectLst/>
                <a:hlinkClick r:id="rId5"/>
              </a:rPr>
              <a:t>§ 63</a:t>
            </a:r>
            <a:r>
              <a:rPr lang="de-DE" dirty="0">
                <a:effectLst/>
              </a:rPr>
              <a:t> Abs. 1 und 2 entsprechend anzuwenden sind.</a:t>
            </a:r>
            <a:br>
              <a:rPr lang="de-DE" dirty="0">
                <a:effectLst/>
              </a:rPr>
            </a:br>
            <a:endParaRPr lang="de-DE" dirty="0">
              <a:effectLst/>
            </a:endParaRPr>
          </a:p>
          <a:p>
            <a:r>
              <a:rPr lang="de-DE" dirty="0">
                <a:effectLst/>
              </a:rPr>
              <a:t>(3) Das Urheberrecht an privaten Normwerken wird durch die Absätze 1 und 2 nicht berührt, wenn Gesetze, Verordnungen, Erlasse oder amtliche Bekanntmachungen auf sie verweisen, ohne ihren Wortlaut wiederzugeben. In diesem Fall ist der Urheber verpflichtet, jedem Verleger zu angemessenen Bedingungen ein Recht zur Vervielfältigung und Verbreitung einzuräumen. Ist ein Dritter Inhaber des ausschließlichen Rechts zur Vervielfältigung und Verbreitung, so ist dieser zur Einräumung des Nutzungsrechts nach Satz 2 verpflichtet.</a:t>
            </a:r>
          </a:p>
          <a:p>
            <a:endParaRPr lang="de-DE" dirty="0">
              <a:effectLst/>
            </a:endParaRPr>
          </a:p>
          <a:p>
            <a:r>
              <a:rPr lang="de-DE" dirty="0">
                <a:effectLst/>
              </a:rPr>
              <a:t>In anderen Bereichen ist ein derartiges Vorgehen unvorstellbar. Bsp.: Man müsste im Straßenverkehr dreistellige Summen bezahlen um zu erfahren, welche Vorfahrtsregeln gelten.</a:t>
            </a:r>
          </a:p>
          <a:p>
            <a:endParaRPr lang="de-DE" b="0" dirty="0">
              <a:effectLst/>
              <a:latin typeface="Calibri" panose="020F0502020204030204"/>
              <a:ea typeface="HTWBerlin Office"/>
              <a:cs typeface="Calibri" panose="020F0502020204030204"/>
            </a:endParaRPr>
          </a:p>
          <a:p>
            <a:r>
              <a:rPr lang="de-DE" dirty="0">
                <a:latin typeface="Calibri" panose="020F0502020204030204"/>
                <a:ea typeface="HTWBerlin Office"/>
                <a:cs typeface="Calibri" panose="020F0502020204030204"/>
              </a:rPr>
              <a:t>Änderungen zu erwarten durch EuGH-Urteil zu Normen am 24.03.2024: </a:t>
            </a:r>
            <a:r>
              <a:rPr lang="de-DE" dirty="0">
                <a:hlinkClick r:id="rId6"/>
              </a:rPr>
              <a:t>https://www.linkedin.com/company/assmannpeiffer-rechtsanwaelte/?miniCompanyUrn=urn%3Ali%3Afs_miniCompany%3A11293485&amp;lipi=urn%3Ali%3Apage%3Ad_flagship3_feed%3BRmMbyoTzS%2Fi5mZ7lbhGHhg%3D%3D</a:t>
            </a:r>
            <a:endParaRPr lang="de-DE" dirty="0">
              <a:latin typeface="Calibri" panose="020F0502020204030204"/>
              <a:ea typeface="HTWBerlin Office"/>
              <a:cs typeface="Calibri" panose="020F0502020204030204"/>
            </a:endParaRPr>
          </a:p>
          <a:p>
            <a:endParaRPr lang="de-DE" dirty="0">
              <a:latin typeface="Calibri" panose="020F0502020204030204"/>
              <a:ea typeface="HTWBerlin Office"/>
              <a:cs typeface="Calibri" panose="020F0502020204030204"/>
            </a:endParaRPr>
          </a:p>
          <a:p>
            <a:endParaRPr lang="de-DE" sz="1600" kern="150" dirty="0">
              <a:latin typeface="HTWBerlin Office"/>
              <a:ea typeface="HTWBerlin Office"/>
              <a:cs typeface="HTWBerlin Office"/>
            </a:endParaRPr>
          </a:p>
          <a:p>
            <a:r>
              <a:rPr lang="de-DE" sz="1600" b="0" kern="150" dirty="0">
                <a:effectLst/>
                <a:latin typeface="HTWBerlin Office"/>
                <a:ea typeface="HTWBerlin Office"/>
                <a:cs typeface="HTWBerlin Office"/>
              </a:rPr>
              <a:t>Ursachen: Hemmnisse 26, 50</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p>
          <a:p>
            <a:r>
              <a:rPr lang="de-DE" dirty="0">
                <a:hlinkClick r:id="rId7"/>
              </a:rPr>
              <a:t>iDiN (enev24.de)</a:t>
            </a:r>
            <a:r>
              <a:rPr lang="de-DE" dirty="0"/>
              <a:t>: http://www.enev24.de/idin/news/pub/hintergrund.php</a:t>
            </a:r>
          </a:p>
          <a:p>
            <a:r>
              <a:rPr lang="de-DE" sz="1600" b="0" i="0" u="none" strike="noStrike" dirty="0">
                <a:effectLst/>
                <a:latin typeface="Calibri"/>
                <a:cs typeface="Calibri"/>
                <a:hlinkClick r:id="rId8"/>
              </a:rPr>
              <a:t>https://www.heise.de/forum/heise-online/News-Kommentare/Architekten-und-Ingenieure-gegen-Urheberrechtsnovelle/Lobbyarbeit-des-DIN-so-kam-der-Paragraph-in-den-Gesetzentwurf/posting-17265315/show/</a:t>
            </a:r>
            <a:endParaRPr lang="de-DE" sz="1600" b="0" i="0" u="none" strike="noStrike" dirty="0">
              <a:effectLst/>
              <a:latin typeface="Calibri" panose="020F0502020204030204" pitchFamily="34" charset="0"/>
              <a:cs typeface="Calibri"/>
              <a:hlinkClick r:id="rId8"/>
            </a:endParaRPr>
          </a:p>
          <a:p>
            <a:r>
              <a:rPr lang="de-DE" dirty="0"/>
              <a:t>Gut informativ: </a:t>
            </a:r>
            <a:r>
              <a:rPr lang="de-DE" dirty="0">
                <a:hlinkClick r:id="rId9"/>
              </a:rPr>
              <a:t>https://www.lto.de/recht/nachrichten/n/eugh-c58821p-verbraucherschutz-harmonisierte-normen-zugang-din/</a:t>
            </a:r>
            <a:endParaRPr lang="de-DE" dirty="0"/>
          </a:p>
          <a:p>
            <a:r>
              <a:rPr lang="de-DE" dirty="0"/>
              <a:t>Und hier der „Gegenartikel“: </a:t>
            </a:r>
            <a:r>
              <a:rPr lang="de-DE" dirty="0">
                <a:hlinkClick r:id="rId10"/>
              </a:rPr>
              <a:t>https://rsw.beck.de/aktuell/daily/meldung/detail/eugh-malamud-produktsicherheit-europa-normen-klindt</a:t>
            </a:r>
            <a:endParaRPr lang="de-DE" dirty="0"/>
          </a:p>
          <a:p>
            <a:r>
              <a:rPr lang="de-DE" dirty="0"/>
              <a:t>Und freundlicher formuliert: </a:t>
            </a:r>
            <a:r>
              <a:rPr lang="de-DE" dirty="0">
                <a:hlinkClick r:id="rId11"/>
              </a:rPr>
              <a:t>https://www.din.de/de/din-und-seine-partner/presse/mitteilungen/fall-malamud-urteil-des-eugh-staerkt-bewaehrte-arbeitsteilung-1042874</a:t>
            </a:r>
            <a:endParaRPr lang="de-DE" dirty="0"/>
          </a:p>
          <a:p>
            <a:endParaRPr lang="de-DE" sz="1600" b="0" i="0" u="none" strike="noStrike" dirty="0">
              <a:effectLst/>
              <a:latin typeface="Calibri" panose="020F0502020204030204" pitchFamily="34" charset="0"/>
              <a:cs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640429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2023-03-30</a:t>
            </a:r>
            <a:r>
              <a:rPr lang="de-DE" dirty="0"/>
              <a:t> </a:t>
            </a:r>
          </a:p>
          <a:p>
            <a:r>
              <a:rPr lang="de-DE" dirty="0"/>
              <a:t>gehemmte Technologie bzw. Maßnahme: 	</a:t>
            </a:r>
            <a:r>
              <a:rPr lang="de-DE" sz="1800" b="0" i="0" u="none" strike="noStrike" dirty="0">
                <a:effectLst/>
                <a:latin typeface="Calibri" panose="020F0502020204030204" pitchFamily="34" charset="0"/>
              </a:rPr>
              <a:t>Photovoltaik</a:t>
            </a:r>
            <a:r>
              <a:rPr lang="de-DE" dirty="0"/>
              <a:t> </a:t>
            </a:r>
          </a:p>
          <a:p>
            <a:r>
              <a:rPr lang="de-DE" dirty="0"/>
              <a:t>Betroffene Bereiche:		</a:t>
            </a:r>
            <a:r>
              <a:rPr lang="de-DE" sz="1800" b="0" i="0" u="none" strike="noStrike" dirty="0">
                <a:effectLst/>
                <a:latin typeface="Calibri" panose="020F0502020204030204" pitchFamily="34" charset="0"/>
              </a:rPr>
              <a:t>Alle netzgekoppelten PV-Anlagen betroffen. Die Mehrkosten können bis zu 100% der betragen.</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Regulatorische Hemmnisse: betrifft alle FNN-Anwendungsregeln VDE-AR-N 4000</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Bei der Erstellung von FNN VDE Anwendungsregeln wurden und werden die Interessen der Öffentlichkeit, der Verbraucherschutz, die Vertreter der Erneuerbaren Energien und die Interessen der Nutzer des Stromnetzes nicht ausreichend berücksichtigt. Insbesondere Pkt. 2.3 der VDE 0022: „Die Art des Zustandekommens der im VDE-Vorschriftenwerk zusammengefassten Festlegungen mit der angemessenen Beteiligung aller betroffenen Fachkreise bei der Erarbeitung sowie auch Beteiligung der Öffentlichkeit…“, wird durch die VDE AR-N 4000 bisher nicht ausreichend berücksichtigt. Die VDE-AR-N 4000 widerspricht der Norm VDE 0022, da die Mitarbeiter der Projektgruppe für FNN-Anwendungsregeln nach Pkt. 3.1 vom Lenkungskreis des FNN eingesetzt werden. Lenkungskreise werden gemäß FNN-Geschäftsordnung gebildet: „Der FNN Vorstand legt Anzahl und Aufgabenfelder der Lenkungskreise fest. Er kann sie auch auflösen… Die Mitglieder sowie die Vorsitzenden der Lenkungskreise werden vom FNN Vorstand auf drei Jahre berufen.“ Mitglieder des FNN bekommen nach §13 je 2.500 km Leitungslänge ein Stimmrecht. Alle FNN-Mitglieder können freiwillig zusätzliche Stimmrechte erwerben. Somit werden nur dem FNN genehme Mitarbeiter über den Lenkungskreis in eine Projektgruppe zur Bearbeitung einer FNN-Anwendungsregel berufen.</a:t>
            </a:r>
            <a:r>
              <a:rPr lang="de-DE" dirty="0"/>
              <a:t> </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sz="1600" b="0" kern="150" dirty="0">
                <a:effectLst/>
                <a:latin typeface="HTWBerlin Office"/>
                <a:ea typeface="HTWBerlin Office"/>
                <a:cs typeface="HTWBerlin Office"/>
              </a:rPr>
              <a:t>Pkt. 2.3 der VDE 0022: „Die Art des Zustandekommens der im VDE-Vorschriftenwerk zusammengefassten Festlegungen mit der angemessenen Beteiligung aller betroffenen Fachkreise bei der Erarbeitung sowie auch Beteiligung der Öffentlichkeit…“, wird durch die VDE AR-N 4000 bisher nicht ausreichend berücksichtigt.</a:t>
            </a:r>
            <a:endParaRPr lang="de-DE" sz="1600" b="1" kern="150" dirty="0">
              <a:effectLst/>
              <a:latin typeface="HTWBerlin Office"/>
              <a:ea typeface="HTWBerlin Office"/>
              <a:cs typeface="HTWBerlin Office"/>
            </a:endParaRP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sz="1800" b="0" i="0" u="none" strike="noStrike" dirty="0">
                <a:effectLst/>
                <a:latin typeface="Calibri" panose="020F0502020204030204" pitchFamily="34" charset="0"/>
              </a:rPr>
              <a:t>Gesetzliche, regulatorische und normative Hemmnisse und Hürden für die Photovoltaik und Änderungsvorschläge, Dipl. Ing. Ralf Haselhuhn, DGS - Studie 2023</a:t>
            </a:r>
            <a:r>
              <a:rPr lang="de-DE" dirty="0"/>
              <a:t> </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dirty="0">
                <a:effectLst/>
                <a:latin typeface="Calibri" panose="020F0502020204030204" pitchFamily="34" charset="0"/>
              </a:rPr>
              <a:t>Energiewirtschaftsgesetz; Vertrag zwischen der Bundesrepublik Deutschland, vertreten durch den Bundesminister für Wirtschaft, und dem DIN Deutsches Institut für Normung e.V., vertreten durch dessen Präsidenten; Grundlage: Die FNN-Anwendungsregeln sind privatrechtliche Regeln der Netzbetreiber, die vom VDE herausgegeben werden und deren Vermutungswirkung als Regeln der Technik nach dem EnWG somit in Frage zu stellen sind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p>
          <a:p>
            <a:r>
              <a:rPr lang="de-DE" sz="1800" b="0" i="0" u="none" strike="noStrike" dirty="0">
                <a:effectLst/>
                <a:latin typeface="Calibri" panose="020F0502020204030204" pitchFamily="34" charset="0"/>
              </a:rPr>
              <a:t>Entweder werden alle vom FNN erarbeiteten Regeln nur als FNN-Regeln publiziert und sind also klar erkennbar privatwirtschaftliche Regeln. Eine Benennung als FNN/VDE-Anwendungsregeln war und ist dann insofern irreführend.</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Oder es werden VDE-Anwendungsregeln, dann darf die FNN-Geschäftsordnung bei der Erstellung der Anwendungsregel nicht gelten. Geeignete Mitarbeiter aus anderen betroffenen Normengremien und entsprechende betroffene Experten auch außerhalb des FNN müssen mitarbeiten und bekommen Stimmrechte. Die Projektgruppe muss insbesondere auch Belange des Verbraucherschutzes (Verbraucherzentrale, </a:t>
            </a:r>
            <a:r>
              <a:rPr lang="de-DE" sz="1800" b="0" i="0" u="none" strike="noStrike" dirty="0" err="1">
                <a:effectLst/>
                <a:latin typeface="Calibri" panose="020F0502020204030204" pitchFamily="34" charset="0"/>
              </a:rPr>
              <a:t>BdE</a:t>
            </a:r>
            <a:r>
              <a:rPr lang="de-DE" sz="1800" b="0" i="0" u="none" strike="noStrike" dirty="0">
                <a:effectLst/>
                <a:latin typeface="Calibri" panose="020F0502020204030204" pitchFamily="34" charset="0"/>
              </a:rPr>
              <a:t>, DGS, SFV etc.) und der regenerativen Stromerzeuger (BSW, BWE, BEE etc.) ausreichend berücksichtigen. Entsprechende Vertreter sind in die Projektgruppen prinzipiell aufzunehmen. Somit ist eine Projektgruppe von maximal 10 Mitarbeitern sicher nicht ausreichend.</a:t>
            </a:r>
            <a:r>
              <a:rPr lang="de-DE" dirty="0"/>
              <a:t> </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a:p>
            <a:endParaRPr lang="de-DE" sz="1600" b="0" kern="150" dirty="0">
              <a:effectLst/>
              <a:latin typeface="HTWBerlin Office"/>
              <a:ea typeface="HTWBerlin Office"/>
              <a:cs typeface="HTWBerlin Office"/>
            </a:endParaRPr>
          </a:p>
        </p:txBody>
      </p:sp>
    </p:spTree>
    <p:extLst>
      <p:ext uri="{BB962C8B-B14F-4D97-AF65-F5344CB8AC3E}">
        <p14:creationId xmlns:p14="http://schemas.microsoft.com/office/powerpoint/2010/main" val="238068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2023-03-30</a:t>
            </a:r>
            <a:endParaRPr lang="de-DE" dirty="0"/>
          </a:p>
          <a:p>
            <a:r>
              <a:rPr lang="de-DE" dirty="0"/>
              <a:t>gehemmte Technologie bzw. Maßnahme: Photovoltaik	</a:t>
            </a:r>
          </a:p>
          <a:p>
            <a:r>
              <a:rPr lang="de-DE" dirty="0"/>
              <a:t>Betroffene Bereiche:    </a:t>
            </a:r>
            <a:r>
              <a:rPr lang="de-DE" sz="1800" b="0" i="0" u="none" strike="noStrike" dirty="0">
                <a:effectLst/>
                <a:latin typeface="Calibri" panose="020F0502020204030204" pitchFamily="34" charset="0"/>
              </a:rPr>
              <a:t>Alle neuen PV-Anlagen auf Bestandsgebäuden sind betroffen. Die Mehrkosten können bis zu 100% der Anlagenkosten betragen.</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Regulatorische Hemmnisse: FNN-Anwendungsregel VDE-AR-N 4100 Zählerschränke</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Nach der Interpretation der VDE-AR-N-4100 in Verbindung mit der VDE 0603-1 vieler Netzbetreiber gilt der Bau einer PV-Anlage im Gebäudebestand als wesentliche Änderung der elektrischen Anlage und erfordert deshalb die neuen Anforderungen der Anwendungsregel zu den Zählerschränken. Die geforderten neuen Zählerschränke besitzen große Abmessungen und kosten entsprechend viel. Ein Umbau im Einfamilienhaus kostet dann etwa 2.000 €, was dann eine PV-Anlage, die mitunter genauso viel kostet, natürlich in Frage stellt. Umso erstaunlicher das die Digitalzähler einen größeren Platzbedarf haben als die alten </a:t>
            </a:r>
            <a:r>
              <a:rPr lang="de-DE" sz="1800" b="0" i="0" u="none" strike="noStrike" dirty="0" err="1">
                <a:effectLst/>
                <a:latin typeface="Calibri" panose="020F0502020204030204" pitchFamily="34" charset="0"/>
              </a:rPr>
              <a:t>Ferrariszähler</a:t>
            </a:r>
            <a:r>
              <a:rPr lang="de-DE" sz="1800" b="0" i="0" u="none" strike="noStrike" dirty="0">
                <a:effectLst/>
                <a:latin typeface="Calibri" panose="020F0502020204030204" pitchFamily="34" charset="0"/>
              </a:rPr>
              <a:t>.</a:t>
            </a:r>
            <a:r>
              <a:rPr lang="de-DE" dirty="0"/>
              <a:t> </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sz="1800" b="0" i="0" u="none" strike="noStrike" dirty="0">
                <a:effectLst/>
                <a:latin typeface="Calibri" panose="020F0502020204030204" pitchFamily="34" charset="0"/>
              </a:rPr>
              <a:t>Gesetzliche, regulatorische und normative Hemmnisse und Hürden für die Photovoltaik und Änderungsvorschläge, Dipl. Ing. Ralf Haselhuhn, DGS - Studie 2023</a:t>
            </a:r>
            <a:r>
              <a:rPr lang="de-DE" dirty="0"/>
              <a:t> </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dirty="0">
                <a:effectLst/>
                <a:latin typeface="Calibri" panose="020F0502020204030204" pitchFamily="34" charset="0"/>
              </a:rPr>
              <a:t>Energiewirtschaftsgesetz; Vertrag zwischen der Bundesrepublik Deutschland, vertreten durch den Bundesminister für Wirtschaft, und dem DIN Deutsches Institut für Normung e.V., vertreten durch dessen Präsidenten; Grundlage: Die FNN-Anwendungsregeln sind privatrechtliche Regeln der Netzbetreiber, die vom VDE herausgegeben werden und deren Vermutungswirkung als Regeln der Technik nach dem EnWG somit in Frage zu stellen sind.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800" b="0" i="0" u="none" strike="noStrike" dirty="0">
                <a:effectLst/>
                <a:latin typeface="Calibri" panose="020F0502020204030204" pitchFamily="34" charset="0"/>
              </a:rPr>
              <a:t>Eine Änderung der Zählerplätze nach der VDE-AR-N 4100 ist bei Bestandsgebäuden und PV-Anlagen unter 30 kW nicht erforderlich.</a:t>
            </a:r>
            <a:r>
              <a:rPr lang="de-DE" dirty="0"/>
              <a:t> </a:t>
            </a:r>
            <a:endParaRPr lang="de-DE" b="0" i="0" dirty="0">
              <a:solidFill>
                <a:srgbClr val="333333"/>
              </a:solidFill>
              <a:effectLst/>
              <a:latin typeface="Open Sans" panose="020B0606030504020204" pitchFamily="34" charset="0"/>
            </a:endParaRPr>
          </a:p>
          <a:p>
            <a:endParaRPr lang="de-DE" dirty="0"/>
          </a:p>
        </p:txBody>
      </p:sp>
    </p:spTree>
    <p:extLst>
      <p:ext uri="{BB962C8B-B14F-4D97-AF65-F5344CB8AC3E}">
        <p14:creationId xmlns:p14="http://schemas.microsoft.com/office/powerpoint/2010/main" val="2205511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endParaRPr lang="de-DE" dirty="0"/>
          </a:p>
        </p:txBody>
      </p:sp>
    </p:spTree>
    <p:extLst>
      <p:ext uri="{BB962C8B-B14F-4D97-AF65-F5344CB8AC3E}">
        <p14:creationId xmlns:p14="http://schemas.microsoft.com/office/powerpoint/2010/main" val="193087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2023-03-30</a:t>
            </a:r>
            <a:endParaRPr lang="de-DE" dirty="0"/>
          </a:p>
          <a:p>
            <a:r>
              <a:rPr lang="de-DE" dirty="0"/>
              <a:t>gehemmte Technologie bzw. Maßnahme: Photovoltaik</a:t>
            </a:r>
          </a:p>
          <a:p>
            <a:r>
              <a:rPr lang="de-DE" dirty="0"/>
              <a:t>Betroffene Bereiche: </a:t>
            </a:r>
            <a:r>
              <a:rPr lang="de-DE" sz="1800" b="0" i="0" u="none" strike="noStrike" dirty="0">
                <a:effectLst/>
                <a:latin typeface="Calibri" panose="020F0502020204030204" pitchFamily="34" charset="0"/>
              </a:rPr>
              <a:t>Alle neuen PV-Anlagen ab 35 kW bis ca. 50 kW sind betroffen. Die Mehrkosten können bis zu 25 % der Investitionskosten betragen.</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Regulatorische Hemmnisse: FNN-Anwendungsregel VDE-AR-N 4100 und VDE 0603-2-2 </a:t>
            </a:r>
            <a:r>
              <a:rPr lang="de-DE" sz="1800" b="0" i="0" u="none" strike="noStrike" dirty="0" err="1">
                <a:effectLst/>
                <a:latin typeface="Calibri" panose="020F0502020204030204" pitchFamily="34" charset="0"/>
              </a:rPr>
              <a:t>Wandlermessung</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Nach VDE-AR-N 4100 mit Verweis auf die VDE 603-2-2 müssen </a:t>
            </a:r>
            <a:r>
              <a:rPr lang="de-DE" sz="1800" b="0" i="0" u="none" strike="noStrike">
                <a:effectLst/>
                <a:latin typeface="Calibri" panose="020F0502020204030204" pitchFamily="34" charset="0"/>
              </a:rPr>
              <a:t>PV-Anlagen (Dauerbetrieb </a:t>
            </a:r>
            <a:r>
              <a:rPr lang="de-DE" sz="1800" b="0" i="0" u="none" strike="noStrike" dirty="0">
                <a:effectLst/>
                <a:latin typeface="Calibri" panose="020F0502020204030204" pitchFamily="34" charset="0"/>
              </a:rPr>
              <a:t>angesetzt) ab 50 </a:t>
            </a:r>
            <a:r>
              <a:rPr lang="de-DE" sz="1800" b="0" i="0" u="none" strike="noStrike">
                <a:effectLst/>
                <a:latin typeface="Calibri" panose="020F0502020204030204" pitchFamily="34" charset="0"/>
              </a:rPr>
              <a:t>A (ca</a:t>
            </a:r>
            <a:r>
              <a:rPr lang="de-DE" sz="1800" b="0" i="0" u="none" strike="noStrike" dirty="0">
                <a:effectLst/>
                <a:latin typeface="Calibri" panose="020F0502020204030204" pitchFamily="34" charset="0"/>
              </a:rPr>
              <a:t>. 35 kVA) eine </a:t>
            </a:r>
            <a:r>
              <a:rPr lang="de-DE" sz="1800" b="0" i="0" u="none" strike="noStrike" dirty="0" err="1">
                <a:effectLst/>
                <a:latin typeface="Calibri" panose="020F0502020204030204" pitchFamily="34" charset="0"/>
              </a:rPr>
              <a:t>Wandlermessung</a:t>
            </a:r>
            <a:r>
              <a:rPr lang="de-DE" sz="1800" b="0" i="0" u="none" strike="noStrike" dirty="0">
                <a:effectLst/>
                <a:latin typeface="Calibri" panose="020F0502020204030204" pitchFamily="34" charset="0"/>
              </a:rPr>
              <a:t> realisieren.</a:t>
            </a:r>
            <a:r>
              <a:rPr lang="de-DE" dirty="0"/>
              <a:t> </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sz="1800" b="0" i="0" u="none" strike="noStrike" dirty="0">
                <a:effectLst/>
                <a:latin typeface="Calibri" panose="020F0502020204030204" pitchFamily="34" charset="0"/>
              </a:rPr>
              <a:t>Gesetzliche, regulatorische und normative Hemmnisse und Hürden für die Photovoltaik und Änderungsvorschläge, Dipl. Ing. Ralf Haselhuhn, DGS - Studie 2023</a:t>
            </a:r>
            <a:r>
              <a:rPr lang="de-DE" dirty="0"/>
              <a:t> </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dirty="0">
                <a:effectLst/>
                <a:latin typeface="Calibri" panose="020F0502020204030204" pitchFamily="34" charset="0"/>
              </a:rPr>
              <a:t>Energiewirtschaftsgesetz; Vertrag zwischen der Bundesrepublik Deutschland, vertreten durch den Bundesminister für Wirtschaft, und dem DIN Deutsches Institut für Normung e.V., vertreten durch dessen Präsidenten; Grundlage: Die FNN-Anwendungsregeln sind privatrechtliche Regeln der Netzbetreiber, die vom VDE herausgegeben werden und deren Vermutungswirkung als Regeln der Technik nach dem EnWG somit in Frage zu stellen sind.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800" b="0" i="0" u="none" strike="noStrike" dirty="0">
                <a:effectLst/>
                <a:latin typeface="Calibri" panose="020F0502020204030204" pitchFamily="34" charset="0"/>
              </a:rPr>
              <a:t>Interpretation der Normen von PV-Anlagen von Dauerbetrieb auf Aussetzbetrieb ändern, da die Anlagen nur am Tage und bei Überschussstrom einspeisen. Dann würde eine </a:t>
            </a:r>
            <a:r>
              <a:rPr lang="de-DE" sz="1800" b="0" i="0" u="none" strike="noStrike" dirty="0" err="1">
                <a:effectLst/>
                <a:latin typeface="Calibri" panose="020F0502020204030204" pitchFamily="34" charset="0"/>
              </a:rPr>
              <a:t>Wandlermessung</a:t>
            </a:r>
            <a:r>
              <a:rPr lang="de-DE" sz="1800" b="0" i="0" u="none" strike="noStrike" dirty="0">
                <a:effectLst/>
                <a:latin typeface="Calibri" panose="020F0502020204030204" pitchFamily="34" charset="0"/>
              </a:rPr>
              <a:t> erst ab 63 </a:t>
            </a:r>
            <a:r>
              <a:rPr lang="de-DE" sz="1800" b="0" i="0" u="none" strike="noStrike">
                <a:effectLst/>
                <a:latin typeface="Calibri" panose="020F0502020204030204" pitchFamily="34" charset="0"/>
              </a:rPr>
              <a:t>A (44 </a:t>
            </a:r>
            <a:r>
              <a:rPr lang="de-DE" sz="1800" b="0" i="0" u="none" strike="noStrike" dirty="0">
                <a:effectLst/>
                <a:latin typeface="Calibri" panose="020F0502020204030204" pitchFamily="34" charset="0"/>
              </a:rPr>
              <a:t>kVA) erforderlich sein.</a:t>
            </a:r>
            <a:r>
              <a:rPr lang="de-DE" dirty="0"/>
              <a:t> </a:t>
            </a:r>
          </a:p>
          <a:p>
            <a:endParaRPr lang="de-DE" dirty="0"/>
          </a:p>
        </p:txBody>
      </p:sp>
    </p:spTree>
    <p:extLst>
      <p:ext uri="{BB962C8B-B14F-4D97-AF65-F5344CB8AC3E}">
        <p14:creationId xmlns:p14="http://schemas.microsoft.com/office/powerpoint/2010/main" val="3112807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2023-03-16</a:t>
            </a:r>
            <a:endParaRPr lang="de-DE" dirty="0"/>
          </a:p>
          <a:p>
            <a:r>
              <a:rPr lang="de-DE" dirty="0"/>
              <a:t>gehemmte Technologie bzw. Maßnahme: Photovoltaik</a:t>
            </a:r>
          </a:p>
          <a:p>
            <a:r>
              <a:rPr lang="de-DE" dirty="0"/>
              <a:t>Betroffene Bereiche: </a:t>
            </a:r>
            <a:r>
              <a:rPr lang="de-DE" sz="1600" b="0" i="0" u="none" strike="noStrike" dirty="0">
                <a:effectLst/>
                <a:latin typeface="Calibri" panose="020F0502020204030204" pitchFamily="34" charset="0"/>
              </a:rPr>
              <a:t>Alle Nulleinspeisungsanlagen und </a:t>
            </a:r>
            <a:r>
              <a:rPr lang="de-DE" sz="1600" b="0" i="0" u="none" strike="noStrike" dirty="0" err="1">
                <a:effectLst/>
                <a:latin typeface="Calibri" panose="020F0502020204030204" pitchFamily="34" charset="0"/>
              </a:rPr>
              <a:t>Kleineinspeiser</a:t>
            </a:r>
            <a:r>
              <a:rPr lang="de-DE" sz="1600" b="0" i="0" u="none" strike="noStrike" dirty="0">
                <a:effectLst/>
                <a:latin typeface="Calibri" panose="020F0502020204030204" pitchFamily="34" charset="0"/>
              </a:rPr>
              <a:t> sind betroffen. Diese können durch die Mehrkosten unwirtschaftlich werden.</a:t>
            </a:r>
            <a:r>
              <a:rPr lang="de-DE" dirty="0"/>
              <a:t> 		</a:t>
            </a:r>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Regulatorische Hemmnisse: Anwendung der FNN-Anwendungsregeln VDE-AR-N 4105 und VDE-AR-N 4100 bei </a:t>
            </a:r>
            <a:r>
              <a:rPr lang="de-DE" sz="1800" b="0" i="0" u="none" strike="noStrike" dirty="0" err="1">
                <a:effectLst/>
                <a:latin typeface="Calibri" panose="020F0502020204030204" pitchFamily="34" charset="0"/>
              </a:rPr>
              <a:t>Kleineinspeiser</a:t>
            </a:r>
            <a:r>
              <a:rPr lang="de-DE" sz="1800" b="0" i="0" u="none" strike="noStrike" dirty="0">
                <a:effectLst/>
                <a:latin typeface="Calibri" panose="020F0502020204030204" pitchFamily="34" charset="0"/>
              </a:rPr>
              <a:t> und Nulleinspeisungsanlagen</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kern="150" dirty="0">
                <a:effectLst/>
                <a:latin typeface="HTWBerlin Office"/>
                <a:ea typeface="HTWBerlin Office"/>
                <a:cs typeface="Times New Roman" panose="02020603050405020304" pitchFamily="18" charset="0"/>
              </a:rPr>
              <a:t>Nach Interpretation vieler Netzbetreiber müssen auch bei PV-Anlagen, die nicht in das öffentliche Netz einspeisen, die </a:t>
            </a:r>
            <a:r>
              <a:rPr lang="de-DE" sz="1800" kern="150" dirty="0" err="1">
                <a:effectLst/>
                <a:latin typeface="HTWBerlin Office"/>
                <a:ea typeface="HTWBerlin Office"/>
                <a:cs typeface="Times New Roman" panose="02020603050405020304" pitchFamily="18" charset="0"/>
              </a:rPr>
              <a:t>Abregeleinrichtungen</a:t>
            </a:r>
            <a:r>
              <a:rPr lang="de-DE" sz="1800" kern="150" dirty="0">
                <a:effectLst/>
                <a:latin typeface="HTWBerlin Office"/>
                <a:ea typeface="HTWBerlin Office"/>
                <a:cs typeface="Times New Roman" panose="02020603050405020304" pitchFamily="18" charset="0"/>
              </a:rPr>
              <a:t> für die PV-Anlagen nach FNN-Anwendungsregeln VDE-AR-N 4105 und VDE-AR-N 4100 und andere Anforderungen der Anwendungsregeln eingehalten </a:t>
            </a:r>
            <a:r>
              <a:rPr lang="de-DE" sz="1800" kern="150">
                <a:effectLst/>
                <a:latin typeface="HTWBerlin Office"/>
                <a:ea typeface="HTWBerlin Office"/>
                <a:cs typeface="Times New Roman" panose="02020603050405020304" pitchFamily="18" charset="0"/>
              </a:rPr>
              <a:t>werden (z</a:t>
            </a:r>
            <a:r>
              <a:rPr lang="de-DE" sz="1800" kern="150" dirty="0">
                <a:effectLst/>
                <a:latin typeface="HTWBerlin Office"/>
                <a:ea typeface="HTWBerlin Office"/>
                <a:cs typeface="Times New Roman" panose="02020603050405020304" pitchFamily="18" charset="0"/>
              </a:rPr>
              <a:t>.B. </a:t>
            </a:r>
            <a:r>
              <a:rPr lang="de-DE" sz="1800" kern="150" dirty="0" err="1">
                <a:effectLst/>
                <a:latin typeface="HTWBerlin Office"/>
                <a:ea typeface="HTWBerlin Office"/>
                <a:cs typeface="Times New Roman" panose="02020603050405020304" pitchFamily="18" charset="0"/>
              </a:rPr>
              <a:t>Anlagenzertifkat</a:t>
            </a:r>
            <a:r>
              <a:rPr lang="de-DE" sz="1800" kern="150" dirty="0">
                <a:effectLst/>
                <a:latin typeface="HTWBerlin Office"/>
                <a:ea typeface="HTWBerlin Office"/>
                <a:cs typeface="Times New Roman" panose="02020603050405020304" pitchFamily="18" charset="0"/>
              </a:rPr>
              <a:t>). Es fehlen Bagatellgrenzen für </a:t>
            </a:r>
            <a:r>
              <a:rPr lang="de-DE" sz="1800" kern="150" dirty="0" err="1">
                <a:effectLst/>
                <a:latin typeface="HTWBerlin Office"/>
                <a:ea typeface="HTWBerlin Office"/>
                <a:cs typeface="Times New Roman" panose="02020603050405020304" pitchFamily="18" charset="0"/>
              </a:rPr>
              <a:t>Kleineinspeiseanlagen</a:t>
            </a:r>
            <a:r>
              <a:rPr lang="de-DE" sz="1800" kern="150" dirty="0">
                <a:effectLst/>
                <a:latin typeface="HTWBerlin Office"/>
                <a:ea typeface="HTWBerlin Office"/>
                <a:cs typeface="Times New Roman" panose="02020603050405020304" pitchFamily="18" charset="0"/>
              </a:rPr>
              <a:t> und Steckersolargeräte </a:t>
            </a:r>
            <a:r>
              <a:rPr lang="de-DE" sz="1800" kern="150">
                <a:effectLst/>
                <a:latin typeface="HTWBerlin Office"/>
                <a:ea typeface="HTWBerlin Office"/>
                <a:cs typeface="Times New Roman" panose="02020603050405020304" pitchFamily="18" charset="0"/>
              </a:rPr>
              <a:t>fehlen (Anmeldung</a:t>
            </a:r>
            <a:r>
              <a:rPr lang="de-DE" sz="1800" kern="150" dirty="0">
                <a:effectLst/>
                <a:latin typeface="HTWBerlin Office"/>
                <a:ea typeface="HTWBerlin Office"/>
                <a:cs typeface="Times New Roman" panose="02020603050405020304" pitchFamily="18" charset="0"/>
              </a:rPr>
              <a:t>, Anschluss, Zähler…)</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sz="1800" b="0" i="0" u="none" strike="noStrike" dirty="0">
                <a:effectLst/>
                <a:latin typeface="Calibri" panose="020F0502020204030204" pitchFamily="34" charset="0"/>
              </a:rPr>
              <a:t>Gesetzliche, regulatorische und normative Hemmnisse und Hürden für die Photovoltaik und Änderungsvorschläge, Dipl. Ing. Ralf Haselhuhn, DGS - Studie 2023</a:t>
            </a:r>
            <a:r>
              <a:rPr lang="de-DE" dirty="0"/>
              <a:t> </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dirty="0">
                <a:effectLst/>
                <a:latin typeface="Calibri" panose="020F0502020204030204" pitchFamily="34" charset="0"/>
              </a:rPr>
              <a:t>Energiewirtschaftsgesetz; Vertrag zwischen der Bundesrepublik Deutschland, vertreten durch den Bundesminister für Wirtschaft, und dem DIN Deutsches Institut für Normung e.V., vertreten durch dessen Präsidenten; Grundlage: Die FNN-Anwendungsregeln sind privatrechtliche Regeln der Netzbetreiber, die vom VDE herausgegeben werden und deren Vermutungswirkung als Regeln der Technik nach dem EnWG somit in Frage zu stellen sind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800" b="0" i="0" u="none" strike="noStrike" dirty="0">
                <a:effectLst/>
                <a:latin typeface="Calibri" panose="020F0502020204030204" pitchFamily="34" charset="0"/>
              </a:rPr>
              <a:t>Wenn mit redundanter Sicherheit sicher</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gestellt wird, dass die PV-Anlagen zu keinem</a:t>
            </a:r>
            <a:br>
              <a:rPr lang="de-DE" sz="1800" b="0" i="0" u="none" strike="noStrike" dirty="0">
                <a:effectLst/>
                <a:latin typeface="Calibri" panose="020F0502020204030204" pitchFamily="34" charset="0"/>
              </a:rPr>
            </a:br>
            <a:r>
              <a:rPr lang="de-DE" sz="1800" b="0" i="0" u="none" strike="noStrike">
                <a:effectLst/>
                <a:latin typeface="Calibri" panose="020F0502020204030204" pitchFamily="34" charset="0"/>
              </a:rPr>
              <a:t>Fall (auch </a:t>
            </a:r>
            <a:r>
              <a:rPr lang="de-DE" sz="1800" b="0" i="0" u="none" strike="noStrike" dirty="0">
                <a:effectLst/>
                <a:latin typeface="Calibri" panose="020F0502020204030204" pitchFamily="34" charset="0"/>
              </a:rPr>
              <a:t>bei Fehlerfällen) in das Netz</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einspeisen, brauchen die entsprechenden</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Anforderungen der FNN-Anwendungsregeln</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nicht eingehalten werden. Bagatellgrenzen für</a:t>
            </a:r>
            <a:br>
              <a:rPr lang="de-DE" sz="1800" b="0" i="0" u="none" strike="noStrike" dirty="0">
                <a:effectLst/>
                <a:latin typeface="Calibri" panose="020F0502020204030204" pitchFamily="34" charset="0"/>
              </a:rPr>
            </a:br>
            <a:r>
              <a:rPr lang="de-DE" sz="1800" b="0" i="0" u="none" strike="noStrike" dirty="0" err="1">
                <a:effectLst/>
                <a:latin typeface="Calibri" panose="020F0502020204030204" pitchFamily="34" charset="0"/>
              </a:rPr>
              <a:t>Kleineinspeiser</a:t>
            </a:r>
            <a:r>
              <a:rPr lang="de-DE" sz="1800" b="0" i="0" u="none" strike="noStrike" dirty="0">
                <a:effectLst/>
                <a:latin typeface="Calibri" panose="020F0502020204030204" pitchFamily="34" charset="0"/>
              </a:rPr>
              <a:t> sollten erarbeitet werden.</a:t>
            </a:r>
            <a:r>
              <a:rPr lang="de-DE" dirty="0"/>
              <a:t> </a:t>
            </a:r>
          </a:p>
          <a:p>
            <a:endParaRPr lang="de-DE" sz="1600" kern="150" dirty="0">
              <a:effectLst/>
              <a:latin typeface="HTWBerlin Office"/>
              <a:ea typeface="HTWBerlin Office"/>
              <a:cs typeface="Times New Roman" panose="02020603050405020304" pitchFamily="18" charset="0"/>
            </a:endParaRPr>
          </a:p>
          <a:p>
            <a:endParaRPr lang="de-DE" dirty="0"/>
          </a:p>
        </p:txBody>
      </p:sp>
    </p:spTree>
    <p:extLst>
      <p:ext uri="{BB962C8B-B14F-4D97-AF65-F5344CB8AC3E}">
        <p14:creationId xmlns:p14="http://schemas.microsoft.com/office/powerpoint/2010/main" val="2976878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2023-03-16</a:t>
            </a:r>
            <a:endParaRPr lang="de-DE" dirty="0"/>
          </a:p>
          <a:p>
            <a:r>
              <a:rPr lang="de-DE" dirty="0"/>
              <a:t>gehemmte Technologie bzw. Maßnahme: Photovoltaik	</a:t>
            </a:r>
          </a:p>
          <a:p>
            <a:endParaRPr lang="de-DE" dirty="0"/>
          </a:p>
          <a:p>
            <a:r>
              <a:rPr lang="de-DE" dirty="0"/>
              <a:t>Betroffene Bereiche: </a:t>
            </a:r>
          </a:p>
          <a:p>
            <a:r>
              <a:rPr lang="de-DE" sz="1800" b="0" i="0" u="none" strike="noStrike" dirty="0">
                <a:effectLst/>
                <a:latin typeface="Calibri" panose="020F0502020204030204" pitchFamily="34" charset="0"/>
              </a:rPr>
              <a:t>Alle PV-Anlagen ab 135 kW bis 950 kW in</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der Mittelspannung sind betroffen. Diese</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könne durch die Mehrkosten von ca. 20.000€</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unwirtschaftlich werden. Zudem kann</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durch die Zertifizierung die</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Inbetriebnahme um mehrere Monate</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verzögert werden.</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Regulatorische Hemmnisse: Anwendung der FNN-Anwendungsregeln VDE-AR-N 4110</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bei PV-Anlagen ab 135 kW Anlagenzertifikate</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Nach der VDE-AR-N 4110 TAR-Mittelspannung</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müssen PV-Anlagen ab 135 kW im</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Mittelspannungsnetz ein </a:t>
            </a:r>
            <a:r>
              <a:rPr lang="de-DE" sz="1800" b="0" i="0" u="none" strike="noStrike" dirty="0" err="1">
                <a:effectLst/>
                <a:latin typeface="Calibri" panose="020F0502020204030204" pitchFamily="34" charset="0"/>
              </a:rPr>
              <a:t>Anlagenzertifkat</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vorweisen. Das betrifft insbesondere</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Mischanlagen mit Eigenverbrauch.</a:t>
            </a:r>
            <a:r>
              <a:rPr lang="de-DE" dirty="0"/>
              <a:t> </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r>
              <a:rPr lang="de-DE" sz="1800" b="0" i="0" u="none" strike="noStrike" dirty="0">
                <a:effectLst/>
                <a:latin typeface="Calibri" panose="020F0502020204030204" pitchFamily="34" charset="0"/>
              </a:rPr>
              <a:t>Gesetzliche, regulatorische und normative Hemmnisse und Hürden für die Photovoltaik und Änderungsvorschläge, Dipl. Ing. Ralf Haselhuhn, DGS - Studie 2023</a:t>
            </a:r>
            <a:r>
              <a:rPr lang="de-DE" dirty="0"/>
              <a:t> </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dirty="0">
                <a:effectLst/>
                <a:latin typeface="Calibri" panose="020F0502020204030204" pitchFamily="34" charset="0"/>
              </a:rPr>
              <a:t>Energiewirtschaftsgesetz; Vertrag zwischen der Bundesrepublik Deutschland, vertreten durch den Bundesminister für Wirtschaft, und dem DIN Deutsches Institut für Normung e.V., vertreten durch dessen Präsidenten; Grundlage: Die FNN-Anwendungsregeln sind privatrechtliche Regeln der Netzbetreiber, die vom VDE herausgegeben werden und deren Vermutungswirkung als Regeln der Technik nach dem EnWG somit in Frage zu stellen sind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800" b="0" i="0" u="none" strike="noStrike" dirty="0">
                <a:effectLst/>
                <a:latin typeface="Calibri" panose="020F0502020204030204" pitchFamily="34" charset="0"/>
              </a:rPr>
              <a:t>Es sollten Anlagenzertifikate erst ab einer</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Leistung von 500kW als ein vereinfachtes</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Zertifikat und ab 1 MW als komplettes</a:t>
            </a:r>
            <a:br>
              <a:rPr lang="de-DE" sz="1800" b="0" i="0" u="none" strike="noStrike" dirty="0">
                <a:effectLst/>
                <a:latin typeface="Calibri" panose="020F0502020204030204" pitchFamily="34" charset="0"/>
              </a:rPr>
            </a:br>
            <a:r>
              <a:rPr lang="de-DE" sz="1800" b="0" i="0" u="none" strike="noStrike" dirty="0" err="1">
                <a:effectLst/>
                <a:latin typeface="Calibri" panose="020F0502020204030204" pitchFamily="34" charset="0"/>
              </a:rPr>
              <a:t>Anlagenzertifkat</a:t>
            </a:r>
            <a:r>
              <a:rPr lang="de-DE" sz="1800" b="0" i="0" u="none" strike="noStrike" dirty="0">
                <a:effectLst/>
                <a:latin typeface="Calibri" panose="020F0502020204030204" pitchFamily="34" charset="0"/>
              </a:rPr>
              <a:t> gefordert werden.</a:t>
            </a:r>
            <a:r>
              <a:rPr lang="de-DE" dirty="0"/>
              <a:t> </a:t>
            </a:r>
          </a:p>
          <a:p>
            <a:endParaRPr lang="de-DE" dirty="0"/>
          </a:p>
        </p:txBody>
      </p:sp>
    </p:spTree>
    <p:extLst>
      <p:ext uri="{BB962C8B-B14F-4D97-AF65-F5344CB8AC3E}">
        <p14:creationId xmlns:p14="http://schemas.microsoft.com/office/powerpoint/2010/main" val="3819243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2023-01-20</a:t>
            </a:r>
            <a:endParaRPr lang="de-DE" dirty="0"/>
          </a:p>
          <a:p>
            <a:r>
              <a:rPr lang="de-DE" dirty="0"/>
              <a:t>gehemmte Technologie bzw. Maßnahme: </a:t>
            </a:r>
            <a:r>
              <a:rPr lang="de-DE" sz="1800" b="0" i="0" u="none" strike="noStrike" dirty="0">
                <a:effectLst/>
                <a:latin typeface="Calibri" panose="020F0502020204030204" pitchFamily="34" charset="0"/>
              </a:rPr>
              <a:t>alle</a:t>
            </a:r>
            <a:r>
              <a:rPr lang="de-DE" dirty="0"/>
              <a:t> 	</a:t>
            </a:r>
          </a:p>
          <a:p>
            <a:r>
              <a:rPr lang="de-DE" dirty="0"/>
              <a:t>Betroffene Bereiche:	    </a:t>
            </a:r>
            <a:r>
              <a:rPr lang="de-DE" sz="1800" b="0" i="0" u="none" strike="noStrike" dirty="0">
                <a:effectLst/>
                <a:latin typeface="Calibri" panose="020F0502020204030204" pitchFamily="34" charset="0"/>
              </a:rPr>
              <a:t>alle</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pPr defTabSz="1219170"/>
            <a:r>
              <a:rPr lang="de-DE" sz="1600" b="0" i="0" u="none" strike="noStrike" kern="1200" dirty="0">
                <a:solidFill>
                  <a:schemeClr val="tx1"/>
                </a:solidFill>
                <a:effectLst/>
                <a:latin typeface="Calibri"/>
                <a:cs typeface="Calibri"/>
              </a:rPr>
              <a:t>Die proklamierten Klimaziele der Bundesregierung, Deutschland erst bis zum Jahr 2045 klimaneutral zu machen, widersprechen der Vereinbarung des Pariser Klimaabkommens, die Erderwärmung auf 1,5 K zu begrenzen</a:t>
            </a:r>
            <a:r>
              <a:rPr lang="de-DE" sz="1600" dirty="0">
                <a:latin typeface="Calibri"/>
                <a:cs typeface="Calibri"/>
              </a:rPr>
              <a:t>, außer auf sehr unrealistischen Reduktionspfaden. </a:t>
            </a:r>
            <a:r>
              <a:rPr lang="de-DE" sz="1600" b="0" i="0" u="none" strike="noStrike" kern="1200" dirty="0">
                <a:solidFill>
                  <a:schemeClr val="tx1"/>
                </a:solidFill>
                <a:effectLst/>
                <a:latin typeface="Calibri"/>
                <a:cs typeface="Calibri"/>
              </a:rPr>
              <a:t>Vieles spricht dafür, dass die Bundesregierung überhaupt nicht vorhat, ihre angeblichen Ziele zu erreichen, weder das 1,5-K-Ziel noch die viel zu schwachen nationalen Ziele. Zumindest sind die Maßnahmen, die zur Erreichung der Klimaziele nötig sind, innerhalb der Koalition nicht mehrheitsfähig. (https://wupperinst.org/fa/redaktion/downloads/projects/CO2-neutral_2035_Foliensatz.pdf):</a:t>
            </a:r>
            <a:r>
              <a:rPr lang="de-DE" sz="1600" dirty="0">
                <a:latin typeface="Calibri"/>
                <a:cs typeface="Calibri"/>
              </a:rPr>
              <a:t> </a:t>
            </a:r>
            <a:endParaRPr lang="de-DE" sz="1600" b="0" i="0" u="none" strike="noStrike" kern="1200" dirty="0">
              <a:solidFill>
                <a:schemeClr val="tx1"/>
              </a:solidFill>
              <a:effectLst/>
              <a:latin typeface="Calibri" panose="020F0502020204030204" pitchFamily="34" charset="0"/>
              <a:cs typeface="Calibri"/>
            </a:endParaRPr>
          </a:p>
          <a:p>
            <a:pPr marL="0" algn="l" defTabSz="1219170" rtl="0" eaLnBrk="1" latinLnBrk="0" hangingPunct="1"/>
            <a:endParaRPr lang="de-DE" sz="1600" b="0" i="0" u="none" strike="noStrike" kern="1200" dirty="0">
              <a:solidFill>
                <a:schemeClr val="tx1"/>
              </a:solidFill>
              <a:effectLst/>
              <a:latin typeface="Calibri" panose="020F0502020204030204" pitchFamily="34" charset="0"/>
              <a:ea typeface="+mn-ea"/>
              <a:cs typeface="+mn-cs"/>
            </a:endParaRPr>
          </a:p>
          <a:p>
            <a:pPr marL="342900" indent="-342900" algn="l" defTabSz="1219170" rtl="0" eaLnBrk="1" latinLnBrk="0" hangingPunct="1">
              <a:buFont typeface="+mj-lt"/>
              <a:buAutoNum type="arabicPeriod"/>
            </a:pPr>
            <a:r>
              <a:rPr lang="de-DE" sz="1600" b="0" i="0" u="none" strike="noStrike" kern="1200" dirty="0">
                <a:solidFill>
                  <a:schemeClr val="tx1"/>
                </a:solidFill>
                <a:effectLst/>
                <a:latin typeface="Calibri"/>
                <a:cs typeface="Calibri"/>
              </a:rPr>
              <a:t>Selbst die viel zu dürftigen "Ziele" der Vergangenheit wurden nicht erreicht. Die dafür Verantwortlichen wurden nicht zur Rechenschaft gezogen. Ausreichende Maßnahmen um die angeblichen Ziele zu erreichen, wurden nicht getroffen. Die vermeintlichen Ziele sind wie diejenigen der Vergangenheit nicht verbindlich: Ihr Nichteinhalten hat wie in der Vergangenheit keine nennenswerten Konsequenzen für die politisch Verantwortlichen. Auf Landesebene sieht es nicht besser aus, wie das Bsp. Berlin zeigt: Auch auf Druck der Volksinitiative "Berlin 2030 klimaneutral" wurden die Ziele nicht verbindlich gemacht.</a:t>
            </a:r>
            <a:br>
              <a:rPr lang="de-DE" sz="1600" b="0" i="0" u="none" strike="noStrike" kern="1200" dirty="0">
                <a:effectLst/>
                <a:latin typeface="Calibri" panose="020F0502020204030204" pitchFamily="34" charset="0"/>
                <a:cs typeface="Calibri"/>
              </a:rPr>
            </a:br>
            <a:r>
              <a:rPr lang="de-DE" sz="1600" b="0" i="0" u="none" strike="noStrike" kern="1200" dirty="0">
                <a:solidFill>
                  <a:schemeClr val="tx1"/>
                </a:solidFill>
                <a:effectLst/>
                <a:latin typeface="Calibri"/>
                <a:cs typeface="Calibri"/>
              </a:rPr>
              <a:t>(</a:t>
            </a:r>
            <a:r>
              <a:rPr lang="de-DE" dirty="0">
                <a:hlinkClick r:id="rId3"/>
              </a:rPr>
              <a:t>Klimaschutz: Deutschland verfehlt laut Expertenrat Klimaziele | NDR.de - Nachrichten – ndrdata</a:t>
            </a:r>
            <a:r>
              <a:rPr lang="de-DE" sz="1600" b="0" i="0" u="none" strike="noStrike" kern="1200" dirty="0">
                <a:solidFill>
                  <a:schemeClr val="tx1"/>
                </a:solidFill>
                <a:effectLst/>
                <a:latin typeface="Calibri"/>
                <a:cs typeface="Calibri"/>
              </a:rPr>
              <a:t>)</a:t>
            </a:r>
          </a:p>
          <a:p>
            <a:pPr marL="342900" indent="-342900" algn="l" defTabSz="1219170" rtl="0" eaLnBrk="1" latinLnBrk="0" hangingPunct="1">
              <a:buFont typeface="+mj-lt"/>
              <a:buAutoNum type="arabicPeriod"/>
            </a:pPr>
            <a:endParaRPr lang="de-DE" sz="1600" b="0" i="0" u="none" strike="noStrike" kern="1200" dirty="0">
              <a:solidFill>
                <a:schemeClr val="tx1"/>
              </a:solidFill>
              <a:effectLst/>
              <a:latin typeface="Calibri" panose="020F0502020204030204" pitchFamily="34" charset="0"/>
              <a:ea typeface="+mn-ea"/>
              <a:cs typeface="+mn-cs"/>
            </a:endParaRPr>
          </a:p>
          <a:p>
            <a:pPr marL="342900" indent="-342900" algn="l" defTabSz="1219170" rtl="0" eaLnBrk="1" latinLnBrk="0" hangingPunct="1">
              <a:buFont typeface="+mj-lt"/>
              <a:buAutoNum type="arabicPeriod"/>
            </a:pPr>
            <a:r>
              <a:rPr lang="de-DE" sz="1600" b="0" i="0" u="none" strike="noStrike" kern="1200" dirty="0">
                <a:solidFill>
                  <a:schemeClr val="tx1"/>
                </a:solidFill>
                <a:effectLst/>
                <a:latin typeface="Calibri"/>
                <a:cs typeface="Calibri"/>
              </a:rPr>
              <a:t>Schwere Umweltverbrechen wie das Abholzen des </a:t>
            </a:r>
            <a:r>
              <a:rPr lang="de-DE" sz="1600" b="0" i="0" u="none" strike="noStrike" kern="1200" dirty="0" err="1">
                <a:solidFill>
                  <a:schemeClr val="tx1"/>
                </a:solidFill>
                <a:effectLst/>
                <a:latin typeface="Calibri"/>
                <a:cs typeface="Calibri"/>
              </a:rPr>
              <a:t>Dannenröder</a:t>
            </a:r>
            <a:r>
              <a:rPr lang="de-DE" sz="1600" b="0" i="0" u="none" strike="noStrike" kern="1200" dirty="0">
                <a:solidFill>
                  <a:schemeClr val="tx1"/>
                </a:solidFill>
                <a:effectLst/>
                <a:latin typeface="Calibri"/>
                <a:cs typeface="Calibri"/>
              </a:rPr>
              <a:t> Waldes, die Zerstörung von </a:t>
            </a:r>
            <a:r>
              <a:rPr lang="de-DE" sz="1600" b="0" i="0" u="none" strike="noStrike" kern="1200" dirty="0" err="1">
                <a:solidFill>
                  <a:schemeClr val="tx1"/>
                </a:solidFill>
                <a:effectLst/>
                <a:latin typeface="Calibri"/>
                <a:cs typeface="Calibri"/>
              </a:rPr>
              <a:t>Lützerath</a:t>
            </a:r>
            <a:r>
              <a:rPr lang="de-DE" sz="1600" b="0" i="0" u="none" strike="noStrike" kern="1200" dirty="0">
                <a:solidFill>
                  <a:schemeClr val="tx1"/>
                </a:solidFill>
                <a:effectLst/>
                <a:latin typeface="Calibri"/>
                <a:cs typeface="Calibri"/>
              </a:rPr>
              <a:t> für die Braunkohleverstromung etc. werden mit massiver Polizeigewalt durchgesetzt obwohl sie in krassem Widerspruch zu den angeblichen Klimazielen stehen. Volksentscheide wie die Vergesellschaftung der Immobilienkonzerne und "Berlin 2030 klimaneutral" werden durch hohe Hürden verzögert, erschwert oder nicht umgesetzt. Ohne geeignete, verbindliche Ziele und ohne die Absicht, diese auch umzusetzen, werden auch nicht die notwendigen konkreten Maßnahmen getroffen. (</a:t>
            </a:r>
            <a:r>
              <a:rPr lang="de-DE" dirty="0">
                <a:hlinkClick r:id="rId4"/>
              </a:rPr>
              <a:t>Räumung in Nordrhein-Westfalen: Der toxische Deal um Lützerath - DER SPIEGEL</a:t>
            </a:r>
            <a:r>
              <a:rPr lang="de-DE" dirty="0"/>
              <a:t>)</a:t>
            </a:r>
            <a:endParaRPr lang="de-DE" sz="16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endParaRPr lang="de-DE" sz="1600" b="1" kern="150" dirty="0">
              <a:effectLst/>
              <a:latin typeface="HTWBerlin Office"/>
              <a:ea typeface="HTWBerlin Office"/>
              <a:cs typeface="HTWBerlin Office"/>
            </a:endParaRPr>
          </a:p>
          <a:p>
            <a:pPr marL="342900"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4. Auch die Ampelkoalition baut neue Hemmnisse auf dem Weg zur Klimaneutralität auf, exemplarisch seien einige genannt, die für den Gebäudebereich relevant sind und in besonderes krassem Widerspruch zu den proklamierten Klimazielen stehen:</a:t>
            </a:r>
          </a:p>
          <a:p>
            <a:pPr marL="952485" marR="0" lvl="1"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600" b="0" i="0" u="none" strike="noStrike" kern="1200" dirty="0">
                <a:solidFill>
                  <a:schemeClr val="tx1"/>
                </a:solidFill>
                <a:effectLst/>
                <a:latin typeface="Calibri" panose="020F0502020204030204" pitchFamily="34" charset="0"/>
                <a:ea typeface="+mn-ea"/>
                <a:cs typeface="+mn-cs"/>
              </a:rPr>
              <a:t>Aufbau von Überkapazitäten bei der LNG-Infrastruktur, z.Zt. Wird mehr LNG aus Russland importiert wird als je zuvor (</a:t>
            </a:r>
            <a:r>
              <a:rPr lang="de-DE" dirty="0">
                <a:hlinkClick r:id="rId5"/>
              </a:rPr>
              <a:t>www.prognos.com</a:t>
            </a:r>
            <a:r>
              <a:rPr lang="de-DE" sz="1600" b="0" i="0" u="none" strike="noStrike" kern="1200" dirty="0">
                <a:solidFill>
                  <a:schemeClr val="tx1"/>
                </a:solidFill>
                <a:effectLst/>
                <a:latin typeface="+mn-lt"/>
                <a:ea typeface="+mn-ea"/>
                <a:cs typeface="+mn-cs"/>
              </a:rPr>
              <a:t>, </a:t>
            </a:r>
            <a:r>
              <a:rPr lang="de-DE" dirty="0">
                <a:hlinkClick r:id="rId6"/>
              </a:rPr>
              <a:t>LNG: EU importiert mehr Flüssiggas aus Russland als je zuvor (msn.com)</a:t>
            </a:r>
            <a:endParaRPr lang="de-DE" sz="1600" b="0" i="0" u="none" strike="noStrike" kern="1200" dirty="0">
              <a:solidFill>
                <a:schemeClr val="tx1"/>
              </a:solidFill>
              <a:effectLst/>
              <a:latin typeface="Calibri" panose="020F0502020204030204" pitchFamily="34" charset="0"/>
              <a:ea typeface="+mn-ea"/>
              <a:cs typeface="+mn-cs"/>
            </a:endParaRPr>
          </a:p>
          <a:p>
            <a:pPr marL="952485" lvl="1"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Gaspreisbremse (s. Hemmnis Nr. 2)</a:t>
            </a:r>
          </a:p>
          <a:p>
            <a:pPr marL="952485" lvl="1"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Ermäßigte Mehrwertsteuer auf Erdgas (s. Hemmnis Nr. 3)</a:t>
            </a:r>
          </a:p>
          <a:p>
            <a:pPr marL="952485" lvl="1"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Verminderung des Treibhausgaspreises gegenüber dem ursprünglichen Plan (s. Hemmnis Nr. 1)</a:t>
            </a:r>
          </a:p>
          <a:p>
            <a:pPr marL="952485" lvl="1"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Abschaffung der </a:t>
            </a:r>
            <a:r>
              <a:rPr lang="de-DE" sz="1600" b="0" i="0" u="none" strike="noStrike" kern="1200" dirty="0" err="1">
                <a:solidFill>
                  <a:schemeClr val="tx1"/>
                </a:solidFill>
                <a:effectLst/>
                <a:latin typeface="Calibri" panose="020F0502020204030204" pitchFamily="34" charset="0"/>
                <a:ea typeface="+mn-ea"/>
                <a:cs typeface="+mn-cs"/>
              </a:rPr>
              <a:t>Sektorziele</a:t>
            </a:r>
            <a:r>
              <a:rPr lang="de-DE" sz="1600" b="0" i="0" u="none" strike="noStrike" kern="1200" dirty="0">
                <a:solidFill>
                  <a:schemeClr val="tx1"/>
                </a:solidFill>
                <a:effectLst/>
                <a:latin typeface="Calibri" panose="020F0502020204030204" pitchFamily="34" charset="0"/>
                <a:ea typeface="+mn-ea"/>
                <a:cs typeface="+mn-cs"/>
              </a:rPr>
              <a:t> im Klimaschutzgesetz (s. Hemmnis 56)</a:t>
            </a:r>
            <a:endParaRPr lang="de-DE" dirty="0"/>
          </a:p>
          <a:p>
            <a:pPr marL="952485" lvl="1"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Sehr schwaches GEG trotz dreimaligem Verfehlen der Klimaziele im Gebäudebereich in Folge, trotzdem klimaschädliches Maßnahmenpaket (s. Hemmnis Nr. 31)</a:t>
            </a:r>
          </a:p>
          <a:p>
            <a:pPr marL="952485" lvl="1"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Geplanter Industriestrompreis (s. Hemmnis Nr. 28)</a:t>
            </a:r>
          </a:p>
          <a:p>
            <a:pPr marL="952485" lvl="1" indent="-342900">
              <a:buFont typeface="+mj-lt"/>
              <a:buAutoNum type="arabicPeriod"/>
            </a:pPr>
            <a:r>
              <a:rPr lang="de-DE" sz="1600" b="0" i="0" u="none" strike="noStrike" kern="1200" dirty="0">
                <a:solidFill>
                  <a:schemeClr val="tx1"/>
                </a:solidFill>
                <a:effectLst/>
                <a:latin typeface="Calibri" panose="020F0502020204030204" pitchFamily="34" charset="0"/>
                <a:ea typeface="+mn-ea"/>
                <a:cs typeface="+mn-cs"/>
              </a:rPr>
              <a:t>Fossile Subventionen und Rettung fossiler Konzerne (s. Hemmnis 47)</a:t>
            </a:r>
          </a:p>
          <a:p>
            <a:r>
              <a:rPr lang="de-DE" sz="1600" b="0" kern="150" dirty="0">
                <a:effectLst/>
                <a:latin typeface="HTWBerlin Office"/>
                <a:ea typeface="HTWBerlin Office"/>
                <a:cs typeface="HTWBerlin Office"/>
              </a:rPr>
              <a:t>Ursachen: s. Hemmnisse 26, 50</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p>
          <a:p>
            <a:r>
              <a:rPr lang="de-DE" dirty="0">
                <a:hlinkClick r:id="rId7"/>
              </a:rPr>
              <a:t>CO2-neutral bis 2035: Begleitende Präsentation zur Studie (wupperinst.org)</a:t>
            </a:r>
            <a:endParaRPr lang="de-DE" dirty="0"/>
          </a:p>
          <a:p>
            <a:r>
              <a:rPr lang="de-DE" dirty="0">
                <a:hlinkClick r:id="rId8"/>
              </a:rPr>
              <a:t>Klimaziele im Gebäudesektor erneut verfehlt - Klimaforum Bau (klimaforum-bau.de)</a:t>
            </a:r>
            <a:endParaRPr lang="de-DE" dirty="0"/>
          </a:p>
          <a:p>
            <a:r>
              <a:rPr lang="de-DE" dirty="0">
                <a:hlinkClick r:id="rId3"/>
              </a:rPr>
              <a:t>Klimaschutz: Deutschland verfehlt laut Expertenrat Klimaziele | NDR.de - Nachrichten – ndrdata</a:t>
            </a:r>
            <a:r>
              <a:rPr lang="de-DE" dirty="0"/>
              <a:t>: https://www.ndr.de/nachrichten/ndrdata/Klimaschutz-Deutschland-verfehlt-laut-Expertenrat-Klimaziele,emissionen126.html</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dirty="0">
                <a:hlinkClick r:id="rId9"/>
              </a:rPr>
              <a:t>KSG - Bundes-Klimaschutzgesetz (gesetze-im-internet.de)</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p>
          <a:p>
            <a:r>
              <a:rPr lang="de-DE" sz="1800" b="0" i="0" u="none" strike="noStrike" dirty="0">
                <a:solidFill>
                  <a:srgbClr val="333333"/>
                </a:solidFill>
                <a:effectLst/>
                <a:latin typeface="Open Sans" panose="020B0606030504020204" pitchFamily="34" charset="0"/>
              </a:rPr>
              <a:t>Strafen für den Sektor, z.B. Reduktion der zugeteilten Emissionsrechte, Budgetkürzungen, und die Verantwortlichen, z.B. Kürzungen ihrer Bezüge, Strafzahlungen und Sozialstunden</a:t>
            </a:r>
          </a:p>
          <a:p>
            <a:endParaRPr lang="de-DE" sz="1800" b="0" i="0" u="none" strike="noStrike" dirty="0">
              <a:solidFill>
                <a:srgbClr val="333333"/>
              </a:solidFill>
              <a:effectLst/>
              <a:latin typeface="Open Sans" panose="020B0606030504020204" pitchFamily="34" charset="0"/>
            </a:endParaRPr>
          </a:p>
          <a:p>
            <a:r>
              <a:rPr lang="de-DE" sz="1800" b="0" i="0" u="none" strike="noStrike" dirty="0">
                <a:effectLst/>
                <a:latin typeface="Calibri" panose="020F0502020204030204" pitchFamily="34" charset="0"/>
              </a:rPr>
              <a:t>Wenn der Staat die Klimamaßnahmen nicht umsetzt, ist es eine Möglichkeit, dass ökologische Bewegungen Druck ausüben oder es selbst machen, was bereits einige Organisationen versuchen, z.B. Ende Gelände, letzte Generation, autonome Kleingruppen in </a:t>
            </a:r>
            <a:r>
              <a:rPr lang="de-DE" sz="1800" b="0" i="0" u="none" strike="noStrike" dirty="0" err="1">
                <a:effectLst/>
                <a:latin typeface="Calibri" panose="020F0502020204030204" pitchFamily="34" charset="0"/>
              </a:rPr>
              <a:t>Lützerath</a:t>
            </a:r>
            <a:r>
              <a:rPr lang="de-DE" sz="1800" b="0" i="0" u="none" strike="noStrike" dirty="0">
                <a:effectLst/>
                <a:latin typeface="Calibri" panose="020F0502020204030204" pitchFamily="34" charset="0"/>
              </a:rPr>
              <a:t>. Oft sind Aktionen zivilen Ungehorsams und Sabotageakte an fossiler Infrastruktur wirksam um die Kosten für die ökologische Zerstörung zu erhöhen und eine größere öffentliche Aufmerksamkeit zu erregen.</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Gleichzeitig kann gegen zerstörerische Taten geklagt werden. Die Verantwortlichen können mit dem Widerspruch zwischen ihren angeblichen Zielen und ihren Taten konfrontiert und angeprangert werden. Diejenigen staatlichen Institutionen, welche die Hauptverantwortung für die Klimakatastrophe tragen, können delegitimiert werden um sie unter Druck zu setzen.</a:t>
            </a:r>
            <a:r>
              <a:rPr lang="de-DE" dirty="0"/>
              <a:t> </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endParaRPr lang="de-DE" dirty="0"/>
          </a:p>
          <a:p>
            <a:endParaRPr lang="de-DE" dirty="0"/>
          </a:p>
        </p:txBody>
      </p:sp>
    </p:spTree>
    <p:extLst>
      <p:ext uri="{BB962C8B-B14F-4D97-AF65-F5344CB8AC3E}">
        <p14:creationId xmlns:p14="http://schemas.microsoft.com/office/powerpoint/2010/main" val="3827234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2023-03-16</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endParaRPr lang="de-DE" dirty="0"/>
          </a:p>
          <a:p>
            <a:endParaRPr lang="de-DE" dirty="0"/>
          </a:p>
        </p:txBody>
      </p:sp>
    </p:spTree>
    <p:extLst>
      <p:ext uri="{BB962C8B-B14F-4D97-AF65-F5344CB8AC3E}">
        <p14:creationId xmlns:p14="http://schemas.microsoft.com/office/powerpoint/2010/main" val="314668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Autor: 	</a:t>
            </a:r>
          </a:p>
          <a:p>
            <a:r>
              <a:rPr lang="de-DE" dirty="0"/>
              <a:t>Organisation:	</a:t>
            </a:r>
            <a:endParaRPr lang="de-DE" dirty="0">
              <a:cs typeface="Calibri"/>
            </a:endParaRPr>
          </a:p>
          <a:p>
            <a:r>
              <a:rPr lang="de-DE" dirty="0"/>
              <a:t>Projekt: 	</a:t>
            </a:r>
            <a:endParaRPr lang="de-DE" sz="1600" b="0" i="0" u="none" strike="noStrike" dirty="0">
              <a:effectLst/>
              <a:latin typeface="Calibri" panose="020F0502020204030204" pitchFamily="34" charset="0"/>
            </a:endParaRPr>
          </a:p>
          <a:p>
            <a:r>
              <a:rPr lang="de-DE" sz="1600" b="0" i="0" u="none" strike="noStrike" dirty="0">
                <a:effectLst/>
                <a:latin typeface="Calibri"/>
                <a:cs typeface="Calibri"/>
              </a:rPr>
              <a:t>E-Mail-Adresse: 	</a:t>
            </a:r>
            <a:endParaRPr lang="de-DE" dirty="0">
              <a:latin typeface="Calibri"/>
              <a:cs typeface="Calibri"/>
            </a:endParaRPr>
          </a:p>
          <a:p>
            <a:r>
              <a:rPr lang="de-DE" dirty="0"/>
              <a:t>Telefonnummer: 	</a:t>
            </a:r>
            <a:endParaRPr lang="de-DE" sz="1600" b="0" i="0" u="none" strike="noStrike" dirty="0">
              <a:effectLst/>
              <a:latin typeface="Calibri" panose="020F0502020204030204" pitchFamily="34" charset="0"/>
              <a:cs typeface="Calibri"/>
            </a:endParaRPr>
          </a:p>
          <a:p>
            <a:r>
              <a:rPr lang="de-DE" sz="1600" b="0" i="0" u="none" strike="noStrike" dirty="0">
                <a:effectLst/>
                <a:latin typeface="Calibri"/>
                <a:cs typeface="Calibri"/>
              </a:rPr>
              <a:t>Erstelldatum: 	</a:t>
            </a:r>
            <a:r>
              <a:rPr lang="de-DE" sz="1600" dirty="0">
                <a:latin typeface="Calibri"/>
                <a:cs typeface="Calibri"/>
              </a:rPr>
              <a:t>2023-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999590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2023-03-30</a:t>
            </a:r>
            <a:endParaRPr lang="de-DE" dirty="0"/>
          </a:p>
          <a:p>
            <a:r>
              <a:rPr lang="de-DE" dirty="0"/>
              <a:t>gehemmte Technologie bzw. Maßnahme: Photovoltaik</a:t>
            </a:r>
          </a:p>
          <a:p>
            <a:r>
              <a:rPr lang="de-DE" dirty="0"/>
              <a:t>	</a:t>
            </a:r>
          </a:p>
          <a:p>
            <a:r>
              <a:rPr lang="de-DE" dirty="0"/>
              <a:t>Betroffene Bereiche: </a:t>
            </a:r>
          </a:p>
          <a:p>
            <a:r>
              <a:rPr lang="de-DE" sz="1800" b="0" i="0" u="none" strike="noStrike" dirty="0">
                <a:effectLst/>
                <a:latin typeface="Calibri" panose="020F0502020204030204" pitchFamily="34" charset="0"/>
              </a:rPr>
              <a:t>Alle PV-Anlagen, deren Ausrichtung zu einer entsprechenden Blendung der genannten Räume führt, sind betroffen. Die Mehrkosten für den Blendschutz können die Anlagen unwirtschaftlich machen. Mitunter lassen sich keine </a:t>
            </a:r>
            <a:r>
              <a:rPr lang="de-DE" sz="1800" b="0" i="0" u="none" strike="noStrike" dirty="0" err="1">
                <a:effectLst/>
                <a:latin typeface="Calibri" panose="020F0502020204030204" pitchFamily="34" charset="0"/>
              </a:rPr>
              <a:t>Blendschutzmaßnahmen</a:t>
            </a:r>
            <a:r>
              <a:rPr lang="de-DE" sz="1800" b="0" i="0" u="none" strike="noStrike" dirty="0">
                <a:effectLst/>
                <a:latin typeface="Calibri" panose="020F0502020204030204" pitchFamily="34" charset="0"/>
              </a:rPr>
              <a:t> realisieren.</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 </a:t>
            </a:r>
            <a:r>
              <a:rPr lang="de-DE" sz="1800" b="0" i="0" u="none" strike="noStrike" dirty="0">
                <a:effectLst/>
                <a:latin typeface="Calibri" panose="020F0502020204030204" pitchFamily="34" charset="0"/>
              </a:rPr>
              <a:t>Regulatorische Hemmnisse: LAI Richtlinie Lichtimmissionen</a:t>
            </a:r>
            <a:r>
              <a:rPr lang="de-DE" dirty="0"/>
              <a:t> </a:t>
            </a:r>
            <a:endParaRPr lang="de-DE" sz="1600" b="1" kern="150" dirty="0">
              <a:effectLst/>
              <a:latin typeface="HTWBerlin Office"/>
              <a:ea typeface="HTWBerlin Office"/>
              <a:cs typeface="HTWBerlin Office"/>
            </a:endParaRP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sz="1800" b="0" i="0" u="none" strike="noStrike" dirty="0">
                <a:effectLst/>
                <a:latin typeface="Calibri" panose="020F0502020204030204" pitchFamily="34" charset="0"/>
              </a:rPr>
              <a:t>Gesetzliche, regulatorische und normative Hemmnisse und Hürden für die Photovoltaik und Änderungsvorschläge, Dipl. Ing. Ralf Haselhuhn, DGS - Studie 2023</a:t>
            </a:r>
            <a:r>
              <a:rPr lang="de-DE" dirty="0"/>
              <a:t> </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dirty="0">
                <a:effectLst/>
                <a:latin typeface="Calibri" panose="020F0502020204030204" pitchFamily="34" charset="0"/>
              </a:rPr>
              <a:t>Die Werte der LAI-Richtlinie zur Blendung von PV-Anlagen basieren auf einer wissenschaftlichen Untersuchung von wandernden Schlagschatten von Windenergieanlagen und sind in ihrer Wirkung auf den Menschen nicht übertragbar. Zudem wird Sonnenschein (auch reflektierter) in der Wohnung von den Menschen zumeist als angenehm empfunden und trägt durch die Erhöhung der Aufnahmen von Vitamin A zur Gesundheit bei.</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800" b="0" i="0" u="none" strike="noStrike" dirty="0">
                <a:effectLst/>
                <a:latin typeface="Calibri" panose="020F0502020204030204" pitchFamily="34" charset="0"/>
              </a:rPr>
              <a:t>Die LAI-Richtlinie gilt nur für technische Anlagen. So müssen z.B. Glasfassaden an Hochhäusern diese nicht beachten. Im Vergleich ist die Reflektion von PV-Anlagen zumeist durch entspiegeltes bzw. strukturiertes Solarglas geringer als die von normalen Glas. Umso unverständlicher ist diese Ungleichbehandlung. Die Anforderungen an PV-Anlagen der LAI-Richtlinie sollten gestrichen werden.</a:t>
            </a:r>
            <a:r>
              <a:rPr lang="de-DE" dirty="0"/>
              <a:t> </a:t>
            </a:r>
          </a:p>
          <a:p>
            <a:endParaRPr lang="de-DE" dirty="0"/>
          </a:p>
        </p:txBody>
      </p:sp>
    </p:spTree>
    <p:extLst>
      <p:ext uri="{BB962C8B-B14F-4D97-AF65-F5344CB8AC3E}">
        <p14:creationId xmlns:p14="http://schemas.microsoft.com/office/powerpoint/2010/main" val="3388065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DE" dirty="0"/>
              <a:t>Autor: 	</a:t>
            </a:r>
            <a:r>
              <a:rPr lang="de-DE" sz="1800" b="0" i="0" u="none" strike="noStrike" dirty="0">
                <a:effectLst/>
                <a:latin typeface="Calibri" panose="020F0502020204030204" pitchFamily="34" charset="0"/>
              </a:rPr>
              <a:t>Ralf Haselhuhn</a:t>
            </a:r>
            <a:r>
              <a:rPr lang="de-DE" dirty="0"/>
              <a:t> </a:t>
            </a:r>
          </a:p>
          <a:p>
            <a:r>
              <a:rPr lang="de-DE" dirty="0"/>
              <a:t>Organisation:	DGS-BB</a:t>
            </a:r>
          </a:p>
          <a:p>
            <a:r>
              <a:rPr lang="de-DE" dirty="0"/>
              <a:t>Projekt: 	</a:t>
            </a:r>
            <a:r>
              <a:rPr lang="de-DE" sz="1800" b="0" i="0" u="none" strike="noStrike" dirty="0" err="1">
                <a:effectLst/>
                <a:latin typeface="Calibri" panose="020F0502020204030204" pitchFamily="34" charset="0"/>
              </a:rPr>
              <a:t>StaGiMo</a:t>
            </a:r>
            <a:r>
              <a:rPr lang="de-DE" sz="1800" b="0" i="0" u="none" strike="noStrike" dirty="0">
                <a:effectLst/>
                <a:latin typeface="Calibri" panose="020F0502020204030204" pitchFamily="34" charset="0"/>
              </a:rPr>
              <a:t>, Steckersolar</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rh@dgs-berlin.de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endParaRPr lang="de-DE" dirty="0"/>
          </a:p>
          <a:p>
            <a:endParaRPr lang="de-DE" dirty="0"/>
          </a:p>
        </p:txBody>
      </p:sp>
    </p:spTree>
    <p:extLst>
      <p:ext uri="{BB962C8B-B14F-4D97-AF65-F5344CB8AC3E}">
        <p14:creationId xmlns:p14="http://schemas.microsoft.com/office/powerpoint/2010/main" val="36352238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2023-09-27</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pPr algn="l"/>
            <a:r>
              <a:rPr lang="de-DE" b="0" i="0" dirty="0">
                <a:solidFill>
                  <a:srgbClr val="3B3F44"/>
                </a:solidFill>
                <a:effectLst/>
                <a:latin typeface="arial" panose="020B0604020202020204" pitchFamily="34" charset="0"/>
              </a:rPr>
              <a:t>Zitat aus Quelle: „</a:t>
            </a:r>
            <a:r>
              <a:rPr lang="de-DE" dirty="0">
                <a:solidFill>
                  <a:srgbClr val="3B3F44"/>
                </a:solidFill>
                <a:effectLst/>
                <a:latin typeface="arial" panose="020B0604020202020204" pitchFamily="34" charset="0"/>
              </a:rPr>
              <a:t>Die Regeln für die Anbringung von Glas als Baustoff sind in Deutschland recht komplex. Sie sind in der Glasbaunorm 18008 und den sich auf diese berufenden Bauordnungen der Länder festgelegt. Ihnen zufolge dürfen ab vier Metern Höhe über Grund (Oberkante der Glasfläche) nur bestimmte Glasarten verwendet bzw. diese nur auf eine bestimmte Art befestigt werden. Dies dient z.B. der Sicherheit von Passanten gegen herabfallende Glassplitter. Um die Sache abzukürzen: Solarmodule mit Glas, egal welcher Bauart, erfüllen diese Anforderungen im Normalfall leider nicht. Als Ersatz für deren Erfüllung können Modulhersteller allerdings vom Deutschen Institut für Bautechnik (DIBt) ein modulspezifisches Einzelgutachten erstellen lassen. Dabei wird geprüft, wie sich die Module unter extremer Beanspruchung verhalten.</a:t>
            </a:r>
          </a:p>
          <a:p>
            <a:pPr algn="l"/>
            <a:r>
              <a:rPr lang="de-DE" dirty="0">
                <a:solidFill>
                  <a:srgbClr val="3B3F44"/>
                </a:solidFill>
                <a:effectLst/>
                <a:latin typeface="arial" panose="020B0604020202020204" pitchFamily="34" charset="0"/>
              </a:rPr>
              <a:t>Bei Bestehen der Prüfungen erteilt das Institut eine sog. "allgemeine bauaufsichtliche Zulassung" (</a:t>
            </a:r>
            <a:r>
              <a:rPr lang="de-DE" dirty="0" err="1">
                <a:solidFill>
                  <a:srgbClr val="3B3F44"/>
                </a:solidFill>
                <a:effectLst/>
                <a:latin typeface="arial" panose="020B0604020202020204" pitchFamily="34" charset="0"/>
              </a:rPr>
              <a:t>abZ</a:t>
            </a:r>
            <a:r>
              <a:rPr lang="de-DE" dirty="0">
                <a:solidFill>
                  <a:srgbClr val="3B3F44"/>
                </a:solidFill>
                <a:effectLst/>
                <a:latin typeface="arial" panose="020B0604020202020204" pitchFamily="34" charset="0"/>
              </a:rPr>
              <a:t>). Nur Module mit selbiger dürfen bisher etwa an Fassaden oder eben Balkonbrüstungen oberhalb vier Metern verwendet werden. Die einzige Alternative stellt die Verwendung von Kunststoff-Modulen dar, welche neben einem höheren Preis auch häufig kürzere Garantiezeiten aufweisen.“</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dirty="0">
                <a:hlinkClick r:id="rId3"/>
              </a:rPr>
              <a:t>Mini-Solar-Newsletter 11.09.2023 (sendinblue.com)</a:t>
            </a:r>
            <a:r>
              <a:rPr lang="de-DE" dirty="0"/>
              <a:t>: https://sh1.sendinblue.com/akappdlshxpfe.html?t=1694195454#Heading1</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pPr algn="l"/>
            <a:r>
              <a:rPr lang="de-DE" b="0" i="0" dirty="0">
                <a:solidFill>
                  <a:srgbClr val="3B3F44"/>
                </a:solidFill>
                <a:effectLst/>
                <a:latin typeface="arial" panose="020B0604020202020204" pitchFamily="34" charset="0"/>
              </a:rPr>
              <a:t>Zitat aus Quelle: „Wie uns von verlässlichen Quellen zugetragen wurde, findet im DIBt gerade in Hinsicht auf Steckersolargeräte ein Umdenken statt. Da es sich bei der Anbringung der Kleinkraftwerke im Normalfall nicht um eine im Zusammenhang mit dem Bau oder Umbau von Gebäuden stehende Maßnahme handelt, ist fraglich, ob die zu diesem Zweck verwendeten Solarmodule überhaupt als Bauprodukt zu klassifizieren sind. Ihr Charakter als ein zwar langfristig, aber generell temporär genutztes Gerät - ähnlich einer Satellitenschüssel oder einem Balkonkasten - spricht gegen diese Einordnung.</a:t>
            </a:r>
          </a:p>
          <a:p>
            <a:pPr algn="l"/>
            <a:r>
              <a:rPr lang="de-DE" b="0" i="0" dirty="0">
                <a:solidFill>
                  <a:srgbClr val="3B3F44"/>
                </a:solidFill>
                <a:effectLst/>
                <a:latin typeface="arial" panose="020B0604020202020204" pitchFamily="34" charset="0"/>
              </a:rPr>
              <a:t> </a:t>
            </a:r>
          </a:p>
          <a:p>
            <a:pPr algn="l"/>
            <a:r>
              <a:rPr lang="de-DE" b="0" i="0" dirty="0">
                <a:solidFill>
                  <a:srgbClr val="3B3F44"/>
                </a:solidFill>
                <a:effectLst/>
                <a:latin typeface="arial" panose="020B0604020202020204" pitchFamily="34" charset="0"/>
              </a:rPr>
              <a:t>Eine entsprechende Klarstellung des DIBt, welche Steckersolargeräte explizit von den Baunormen ausnimmt, hätte weitreichende Folgen: Erstmals könnten dann auch bei größeren Mehrfamilienhäusern sämtliche Balkone einheitlich mit klassischen Solarmodulen ausgestattet werden, ohne in Hinsicht auf die jeweilige Bauordnung in einen Graubereich zu geraten. Aber auch einzelne Nutzer hätten es so leichter, günstige Glas-Module zu nutzen, ohne befürchten </a:t>
            </a:r>
            <a:r>
              <a:rPr lang="de-DE" sz="1600" b="0" i="0" kern="1200" dirty="0">
                <a:solidFill>
                  <a:srgbClr val="3B3F44"/>
                </a:solidFill>
                <a:effectLst/>
                <a:latin typeface="arial" panose="020B0604020202020204" pitchFamily="34" charset="0"/>
                <a:ea typeface="+mn-ea"/>
                <a:cs typeface="+mn-cs"/>
              </a:rPr>
              <a:t>zu müssen, dass missliebige Nachbarn oder Vermieter eine Prüfung durch die Baubehörden anstoßen. Nicht zuletzt würde dies auch die aktuell </a:t>
            </a:r>
            <a:r>
              <a:rPr lang="de-DE" sz="1600" b="0" i="0" kern="1200" dirty="0">
                <a:solidFill>
                  <a:srgbClr val="3B3F44"/>
                </a:solidFill>
                <a:effectLst/>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noch</a:t>
            </a:r>
            <a:r>
              <a:rPr lang="de-DE" sz="1600" b="0" i="0" kern="1200" dirty="0">
                <a:solidFill>
                  <a:srgbClr val="3B3F44"/>
                </a:solidFill>
                <a:effectLst/>
                <a:latin typeface="arial" panose="020B0604020202020204" pitchFamily="34" charset="0"/>
                <a:ea typeface="+mn-ea"/>
                <a:cs typeface="+mn-cs"/>
              </a:rPr>
              <a:t> gültige Begrenzung der Modulfläche auf 2m² für Solarmodule am Gebäude aushebeln. Damit wären dann Module mit jeweils 500W und mehr ein möglicher neuer Standard für das Balkonkraftwerk. Das würde auch besser zu der </a:t>
            </a:r>
            <a:r>
              <a:rPr lang="de-DE" sz="1600" b="0" i="0" u="none" kern="1200" dirty="0">
                <a:solidFill>
                  <a:srgbClr val="3B3F44"/>
                </a:solidFill>
                <a:effectLst/>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kürzlich vereinbarten </a:t>
            </a:r>
            <a:r>
              <a:rPr lang="de-DE" sz="1600" b="0" i="0" kern="1200" dirty="0">
                <a:solidFill>
                  <a:srgbClr val="3B3F44"/>
                </a:solidFill>
                <a:effectLst/>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Einheitsgrößen</a:t>
            </a:r>
            <a:r>
              <a:rPr lang="de-DE" sz="1600" b="0" i="0" kern="1200" dirty="0">
                <a:solidFill>
                  <a:srgbClr val="3B3F44"/>
                </a:solidFill>
                <a:effectLst/>
                <a:latin typeface="arial" panose="020B0604020202020204" pitchFamily="34" charset="0"/>
                <a:ea typeface="+mn-ea"/>
                <a:cs typeface="+mn-cs"/>
              </a:rPr>
              <a:t> der großen Modulhersteller passen.“</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89203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62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2023-04-10</a:t>
            </a:r>
            <a:endParaRPr lang="de-DE" dirty="0"/>
          </a:p>
          <a:p>
            <a:r>
              <a:rPr lang="de-DE" dirty="0"/>
              <a:t>gehemmte Technologie bzw. Maßnahme: Energiesparmaßnahmen von Mietenden</a:t>
            </a:r>
          </a:p>
          <a:p>
            <a:r>
              <a:rPr lang="de-DE" dirty="0"/>
              <a:t>Betroffene Bereiche:	    Mietwohngebäude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r>
              <a:rPr lang="de-DE" dirty="0">
                <a:hlinkClick r:id="rId3"/>
              </a:rPr>
              <a:t>https://www.tagesschau.de/wirtschaft/verbraucher/waermepumpen-heizen-energiewende-101.html?utm_source=pocket-newtab-global-de-DE</a:t>
            </a:r>
            <a:endParaRPr lang="de-DE" dirty="0"/>
          </a:p>
          <a:p>
            <a:r>
              <a:rPr lang="de-DE" b="1" dirty="0"/>
              <a:t>Schweden: Vorbild bei Fernwärme und CO2-Steuer</a:t>
            </a:r>
          </a:p>
          <a:p>
            <a:r>
              <a:rPr lang="de-DE" dirty="0"/>
              <a:t>Wenn mehr Menschen an Nah- oder Fernwärme angeschlossen wären, müssten weniger Hausbesitzer teure Wärmepumpen anschaffen. In Schweden ist man da beispielsweise schon weiter: 57 Prozent der Haushalte sind an die Fernwärme angeschlossen. Gas, Öl und Kohle liefern nur noch drei Prozent der Heizwärme. </a:t>
            </a:r>
          </a:p>
          <a:p>
            <a:r>
              <a:rPr lang="de-DE" dirty="0"/>
              <a:t>Ein Beispiel ist David Bauner aus Stockholm, dessen Haus mit Geothermie beheizt wird. Schon seit 1991 wird in Schweden für Emissionen aus fossilen Energien eine CO2-Steuer erhoben. "Ich finde das sehr gerecht. Zweimal wurde die CO2-Steuer hochgezogen und beide Male die Einkommenssteuer gesenkt. Man hat also mit der einen Hand genommen und mit der anderen gegeben", sagt der Hausbesitzer aus Stockholm. </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Änderungsvorschläge:	</a:t>
            </a:r>
            <a:r>
              <a:rPr lang="de-DE" sz="1600" b="0" kern="150" dirty="0">
                <a:effectLst/>
                <a:latin typeface="HTWBerlin Office"/>
                <a:ea typeface="HTWBerlin Office"/>
                <a:cs typeface="HTWBerlin Office"/>
              </a:rPr>
              <a:t>100 % der Energiekosten verbrauchsabhängig, </a:t>
            </a:r>
            <a:r>
              <a:rPr lang="de-DE" b="0" i="0" dirty="0" err="1">
                <a:solidFill>
                  <a:srgbClr val="333333"/>
                </a:solidFill>
                <a:effectLst/>
                <a:latin typeface="Open Sans" panose="020B0606030504020204" pitchFamily="34" charset="0"/>
              </a:rPr>
              <a:t>Hauseigentümer_innen</a:t>
            </a:r>
            <a:r>
              <a:rPr lang="de-DE" b="0" i="0" dirty="0">
                <a:solidFill>
                  <a:srgbClr val="333333"/>
                </a:solidFill>
                <a:effectLst/>
                <a:latin typeface="Open Sans" panose="020B0606030504020204" pitchFamily="34" charset="0"/>
              </a:rPr>
              <a:t> werden dazu verpflichtet, ihre Häuser zu sanieren</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a:p>
            <a:endParaRPr lang="de-DE" dirty="0">
              <a:hlinkClick r:id="rId3"/>
            </a:endParaRPr>
          </a:p>
          <a:p>
            <a:endParaRPr lang="de-DE" dirty="0">
              <a:hlinkClick r:id="rId3"/>
            </a:endParaRPr>
          </a:p>
          <a:p>
            <a:endParaRPr lang="de-DE" dirty="0"/>
          </a:p>
        </p:txBody>
      </p:sp>
    </p:spTree>
    <p:extLst>
      <p:ext uri="{BB962C8B-B14F-4D97-AF65-F5344CB8AC3E}">
        <p14:creationId xmlns:p14="http://schemas.microsoft.com/office/powerpoint/2010/main" val="2325132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2023-09-12</a:t>
            </a: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gehemmte Technologie bzw. Maßnahme: </a:t>
            </a:r>
            <a:r>
              <a:rPr lang="de-DE" sz="1600" b="0" kern="150" dirty="0">
                <a:solidFill>
                  <a:schemeClr val="tx1"/>
                </a:solidFill>
                <a:effectLst/>
                <a:latin typeface="HTWBerlin Office"/>
                <a:ea typeface="+mn-ea"/>
                <a:cs typeface="+mn-cs"/>
              </a:rPr>
              <a:t>v.a. Suffizienz</a:t>
            </a:r>
          </a:p>
          <a:p>
            <a:endParaRPr lang="de-DE" dirty="0"/>
          </a:p>
          <a:p>
            <a:r>
              <a:rPr lang="de-DE" dirty="0"/>
              <a:t>Betroffene Bereiche: alle</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 </a:t>
            </a:r>
          </a:p>
          <a:p>
            <a:pPr>
              <a:lnSpc>
                <a:spcPct val="107000"/>
              </a:lnSpc>
              <a:spcAft>
                <a:spcPts val="800"/>
              </a:spcAft>
            </a:pPr>
            <a:r>
              <a:rPr lang="de-DE" sz="1100" b="0" i="0" u="none" strike="noStrike" kern="1200" dirty="0">
                <a:solidFill>
                  <a:schemeClr val="tx1"/>
                </a:solidFill>
                <a:effectLst/>
                <a:latin typeface="Calibri"/>
                <a:cs typeface="Calibri"/>
              </a:rPr>
              <a:t>Dreimaliges Verfehlen der Klimaziele im Gebäudebereich in Folge, trotzdem </a:t>
            </a:r>
            <a:r>
              <a:rPr lang="de-DE" sz="1100" dirty="0">
                <a:latin typeface="Calibri"/>
                <a:cs typeface="Calibri"/>
              </a:rPr>
              <a:t>wurde nur ein sehr</a:t>
            </a:r>
            <a:r>
              <a:rPr lang="de-DE" sz="1100" b="0" i="0" u="none" strike="noStrike" kern="1200" dirty="0">
                <a:solidFill>
                  <a:schemeClr val="tx1"/>
                </a:solidFill>
                <a:effectLst/>
                <a:latin typeface="Calibri"/>
                <a:cs typeface="Calibri"/>
              </a:rPr>
              <a:t> schwaches GEG</a:t>
            </a:r>
            <a:r>
              <a:rPr lang="de-DE" sz="1100" dirty="0">
                <a:latin typeface="Calibri"/>
                <a:cs typeface="Calibri"/>
              </a:rPr>
              <a:t> verabschiedet.</a:t>
            </a:r>
            <a:endParaRPr lang="de-DE" sz="1100" kern="100" dirty="0">
              <a:effectLst/>
              <a:latin typeface="Calibri"/>
              <a:ea typeface="Calibri" panose="020F0502020204030204" pitchFamily="34" charset="0"/>
              <a:cs typeface="Calibri"/>
            </a:endParaRPr>
          </a:p>
          <a:p>
            <a:pPr>
              <a:lnSpc>
                <a:spcPct val="107000"/>
              </a:lnSpc>
              <a:spcAft>
                <a:spcPts val="800"/>
              </a:spcAft>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Fehler, Lücken, Widersprüche, Schwachstellen im GEG:</a:t>
            </a:r>
          </a:p>
          <a:p>
            <a:pPr marL="342900" indent="-342900">
              <a:lnSpc>
                <a:spcPct val="107000"/>
              </a:lnSpc>
              <a:buFont typeface="+mj-lt"/>
              <a:buAutoNum type="arabicPeriod"/>
            </a:pPr>
            <a:r>
              <a:rPr lang="de-DE" sz="1100" kern="100" dirty="0">
                <a:effectLst/>
                <a:latin typeface="Calibri"/>
                <a:ea typeface="Calibri" panose="020F0502020204030204" pitchFamily="34" charset="0"/>
                <a:cs typeface="Calibri"/>
              </a:rPr>
              <a:t>Nachweis, dass mit GEG 2023 Klimaziele erreicht werden, fehlt; laut Berechnungen des BMWK werden sie verfehlt</a:t>
            </a:r>
            <a:r>
              <a:rPr lang="de-DE" sz="1100" kern="100" dirty="0">
                <a:latin typeface="Calibri"/>
                <a:ea typeface="Calibri" panose="020F0502020204030204" pitchFamily="34" charset="0"/>
                <a:cs typeface="Calibri"/>
              </a:rPr>
              <a:t>, s. Artikel</a:t>
            </a:r>
            <a:r>
              <a:rPr lang="de-DE" sz="1100" kern="100" dirty="0">
                <a:effectLst/>
                <a:latin typeface="Calibri"/>
                <a:ea typeface="Calibri" panose="020F0502020204030204" pitchFamily="34" charset="0"/>
                <a:cs typeface="Calibri"/>
              </a:rPr>
              <a:t> </a:t>
            </a:r>
            <a:r>
              <a:rPr lang="de-DE" sz="1100" kern="100" dirty="0"/>
              <a:t>"</a:t>
            </a:r>
            <a:r>
              <a:rPr lang="de-DE" sz="1200" dirty="0"/>
              <a:t>Heizungsgesetz: Neue Berechnungen zeigen Habecks Worst-Case-Szenario</a:t>
            </a:r>
            <a:r>
              <a:rPr lang="de-DE" dirty="0"/>
              <a:t>":</a:t>
            </a:r>
            <a:r>
              <a:rPr lang="de-DE" sz="1200" dirty="0"/>
              <a:t> </a:t>
            </a:r>
            <a:r>
              <a:rPr lang="de-DE" sz="1200" dirty="0">
                <a:hlinkClick r:id="rId3"/>
              </a:rPr>
              <a:t>https://www.msn.com/de-de/finanzen/top-stories/heizungsgesetz-neue-berechnungen-zeigen-habecks-worst-case-szenario/</a:t>
            </a:r>
            <a:r>
              <a:rPr lang="de-DE" dirty="0">
                <a:hlinkClick r:id="rId3"/>
              </a:rPr>
              <a:t>ar-AA1gpRW6</a:t>
            </a:r>
            <a:r>
              <a:rPr lang="de-DE" dirty="0"/>
              <a:t>, Abschätzung</a:t>
            </a:r>
            <a:r>
              <a:rPr lang="de-DE" sz="1200" dirty="0">
                <a:hlinkClick r:id="rId4"/>
              </a:rPr>
              <a:t> der Minderungswirkung der 65%-Anforderung im GEG-Entwurf (oeko.de)</a:t>
            </a:r>
            <a:r>
              <a:rPr lang="de-DE" sz="1200" dirty="0"/>
              <a:t>: </a:t>
            </a:r>
            <a:r>
              <a:rPr lang="de-DE" sz="1200" dirty="0">
                <a:hlinkClick r:id="rId4"/>
              </a:rPr>
              <a:t>https://www.oeko.de/fileadmin/oekodoc/Quantifizierung_GEG.</a:t>
            </a:r>
            <a:r>
              <a:rPr lang="de-DE" dirty="0">
                <a:hlinkClick r:id="rId4"/>
              </a:rPr>
              <a:t>pdf</a:t>
            </a:r>
            <a:r>
              <a:rPr lang="de-DE" dirty="0"/>
              <a:t>; </a:t>
            </a:r>
            <a:r>
              <a:rPr lang="de-DE" sz="1100" kern="100" dirty="0"/>
              <a:t>Mit</a:t>
            </a:r>
            <a:r>
              <a:rPr lang="de-DE" sz="1100" kern="100" dirty="0">
                <a:effectLst/>
                <a:latin typeface="Calibri"/>
                <a:ea typeface="Calibri" panose="020F0502020204030204" pitchFamily="34" charset="0"/>
                <a:cs typeface="Calibri"/>
              </a:rPr>
              <a:t> Ziel, bis 2045 Klimaneutralität zu erreichen, wird 1,5-K-Grenze wahrscheinlich überschritten (s. Hemmnis Nr. 25 „widersprüchliche Klimaziele“)</a:t>
            </a:r>
          </a:p>
          <a:p>
            <a:pPr marL="342900" indent="-342900">
              <a:lnSpc>
                <a:spcPct val="107000"/>
              </a:lnSpc>
              <a:buAutoNum type="arabicPeriod"/>
            </a:pPr>
            <a:r>
              <a:rPr lang="de-DE" kern="100" dirty="0"/>
              <a:t>Umstieg zu spät, Gesetz durch Ausnahmen entkernt</a:t>
            </a:r>
            <a:endParaRPr lang="de-DE" sz="1100" kern="100" dirty="0">
              <a:latin typeface="Calibri"/>
              <a:ea typeface="Calibri" panose="020F0502020204030204" pitchFamily="34" charset="0"/>
              <a:cs typeface="Calibri"/>
            </a:endParaRPr>
          </a:p>
          <a:p>
            <a:pPr marL="342900" indent="-342900">
              <a:lnSpc>
                <a:spcPct val="107000"/>
              </a:lnSpc>
              <a:buFont typeface="+mj-lt"/>
              <a:buAutoNum type="arabicPeriod"/>
            </a:pPr>
            <a:r>
              <a:rPr lang="de-DE" sz="1100" kern="100" dirty="0">
                <a:effectLst/>
                <a:latin typeface="Calibri"/>
                <a:ea typeface="Calibri" panose="020F0502020204030204" pitchFamily="34" charset="0"/>
                <a:cs typeface="Calibri"/>
              </a:rPr>
              <a:t>Keine Begrenzung des Energiebedarfs und der Emissionen von </a:t>
            </a:r>
            <a:r>
              <a:rPr lang="de-DE" sz="1100" kern="100" dirty="0">
                <a:latin typeface="Calibri"/>
                <a:ea typeface="Calibri" panose="020F0502020204030204" pitchFamily="34" charset="0"/>
                <a:cs typeface="Calibri"/>
              </a:rPr>
              <a:t>Bestandsgebäuden</a:t>
            </a:r>
            <a:endParaRPr lang="de-DE" dirty="0">
              <a:latin typeface="Calibri"/>
              <a:ea typeface="Calibri" panose="020F0502020204030204" pitchFamily="34" charset="0"/>
              <a:cs typeface="Calibri"/>
            </a:endParaRPr>
          </a:p>
          <a:p>
            <a:pPr marL="342900" indent="-342900">
              <a:lnSpc>
                <a:spcPct val="107000"/>
              </a:lnSpc>
              <a:buAutoNum type="arabicPeriod"/>
            </a:pPr>
            <a:r>
              <a:rPr lang="de-DE" sz="1100" kern="100" dirty="0">
                <a:latin typeface="Calibri"/>
                <a:ea typeface="Calibri" panose="020F0502020204030204" pitchFamily="34" charset="0"/>
                <a:cs typeface="Calibri"/>
              </a:rPr>
              <a:t>Keine</a:t>
            </a:r>
            <a:r>
              <a:rPr lang="de-DE" sz="1100" kern="100" dirty="0">
                <a:effectLst/>
                <a:latin typeface="Calibri"/>
                <a:ea typeface="Calibri" panose="020F0502020204030204" pitchFamily="34" charset="0"/>
                <a:cs typeface="Calibri"/>
              </a:rPr>
              <a:t> Vorschriften zu grauer Energie</a:t>
            </a:r>
            <a:r>
              <a:rPr lang="de-DE" sz="1100" kern="100" dirty="0">
                <a:latin typeface="Calibri"/>
                <a:ea typeface="Calibri" panose="020F0502020204030204" pitchFamily="34" charset="0"/>
                <a:cs typeface="Calibri"/>
              </a:rPr>
              <a:t> (</a:t>
            </a:r>
            <a:r>
              <a:rPr lang="de-DE" kern="100" dirty="0"/>
              <a:t>Energie, die für Herstellung von Baumaterialien aufgewendet wird)</a:t>
            </a:r>
            <a:r>
              <a:rPr lang="de-DE" kern="100" dirty="0">
                <a:latin typeface="Calibri"/>
                <a:cs typeface="Calibri"/>
              </a:rPr>
              <a:t> </a:t>
            </a:r>
            <a:r>
              <a:rPr lang="de-DE" sz="1100" kern="100" dirty="0">
                <a:effectLst/>
                <a:latin typeface="Calibri"/>
                <a:ea typeface="Calibri" panose="020F0502020204030204" pitchFamily="34" charset="0"/>
                <a:cs typeface="Calibri"/>
                <a:sym typeface="Wingdings" panose="05000000000000000000" pitchFamily="2" charset="2"/>
              </a:rPr>
              <a:t></a:t>
            </a:r>
            <a:r>
              <a:rPr lang="de-DE" sz="1100" kern="100" dirty="0">
                <a:effectLst/>
                <a:latin typeface="Calibri"/>
                <a:ea typeface="Calibri" panose="020F0502020204030204" pitchFamily="34" charset="0"/>
                <a:cs typeface="Calibri"/>
              </a:rPr>
              <a:t> kann zu Abriss und Neubau in Fällen führen, in denen Sanierung aus gesamtenergetischer Sicht besser wäre</a:t>
            </a:r>
            <a:endParaRPr lang="de-DE" dirty="0">
              <a:cs typeface="Calibri" panose="020F0502020204030204"/>
            </a:endParaRPr>
          </a:p>
          <a:p>
            <a:pPr marL="342900" indent="-342900">
              <a:buFont typeface="+mj-lt"/>
              <a:buAutoNum type="arabicPeriod"/>
            </a:pPr>
            <a:r>
              <a:rPr lang="de-DE" kern="100" dirty="0"/>
              <a:t>Zahlreiche Ausnahmen, z.B. Gewächshäuser, Militär --&gt; Gesetz komplett entkernt</a:t>
            </a:r>
          </a:p>
          <a:p>
            <a:pPr marL="342900" indent="-342900">
              <a:buAutoNum type="arabicPeriod"/>
            </a:pPr>
            <a:r>
              <a:rPr lang="de-DE" kern="100" dirty="0"/>
              <a:t>Keine Anforderungen an Speicher --&gt; kann zu Engpässen im Stromnetz im Winter führen; spätere Nachrüstung besonders teuer</a:t>
            </a:r>
            <a:endParaRPr lang="de-DE" kern="100" dirty="0">
              <a:cs typeface="Calibri"/>
            </a:endParaRPr>
          </a:p>
          <a:p>
            <a:pPr marL="342900" indent="-342900">
              <a:lnSpc>
                <a:spcPct val="107000"/>
              </a:lnSpc>
              <a:buAutoNum type="arabicPeriod"/>
            </a:pPr>
            <a:r>
              <a:rPr lang="de-DE" sz="1800" kern="100" dirty="0">
                <a:latin typeface="Calibri"/>
                <a:ea typeface="Calibri" panose="020F0502020204030204" pitchFamily="34" charset="0"/>
                <a:cs typeface="Calibri"/>
              </a:rPr>
              <a:t>Keine</a:t>
            </a:r>
            <a:r>
              <a:rPr lang="de-DE" sz="1800" kern="100" dirty="0">
                <a:effectLst/>
                <a:latin typeface="Calibri"/>
                <a:ea typeface="Calibri" panose="020F0502020204030204" pitchFamily="34" charset="0"/>
                <a:cs typeface="Calibri"/>
              </a:rPr>
              <a:t> Begrenzung der Energie für andere Zwecke als fürs Heizen, z.B. Kühlen, Prozesswärme</a:t>
            </a:r>
            <a:r>
              <a:rPr lang="de-DE" sz="1800" kern="100" dirty="0">
                <a:latin typeface="Calibri"/>
                <a:ea typeface="Calibri" panose="020F0502020204030204" pitchFamily="34" charset="0"/>
                <a:cs typeface="Calibri"/>
              </a:rPr>
              <a:t> (z.B. für Trinkwassererwärmung)</a:t>
            </a:r>
            <a:endParaRPr lang="de-DE" sz="1100" kern="100" dirty="0">
              <a:effectLst/>
              <a:latin typeface="Calibri"/>
              <a:ea typeface="Calibri" panose="020F0502020204030204" pitchFamily="34" charset="0"/>
              <a:cs typeface="Calibri"/>
            </a:endParaRPr>
          </a:p>
          <a:p>
            <a:pPr marL="342900" indent="-342900">
              <a:buFontTx/>
              <a:buAutoNum type="arabicPeriod"/>
            </a:pPr>
            <a:r>
              <a:rPr lang="de-DE" kern="100" dirty="0"/>
              <a:t>Blauer Wasserstoff Erfüllungsoption obwohl nicht erneuerbar und unökologisch, u.a. wegen Vorkettenemissionen von Erdgas</a:t>
            </a:r>
            <a:endParaRPr lang="en-US" kern="100" dirty="0"/>
          </a:p>
          <a:p>
            <a:pPr marL="342900" lvl="0" indent="-342900">
              <a:lnSpc>
                <a:spcPct val="107000"/>
              </a:lnSpc>
              <a:buFont typeface="+mj-lt"/>
              <a:buAutoNum type="arabicPeriod"/>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Widerspruch: In „B. Lösung“, S.2 steht korrekt „Um das Ziel der Treibhausgasneutralität zu erreichen, müssen jedoch </a:t>
            </a:r>
            <a:r>
              <a:rPr lang="de-DE" sz="1100" b="1" kern="100" dirty="0">
                <a:effectLst/>
                <a:latin typeface="Calibri" panose="020F0502020204030204" pitchFamily="34" charset="0"/>
                <a:ea typeface="Calibri" panose="020F0502020204030204" pitchFamily="34" charset="0"/>
                <a:cs typeface="Times New Roman" panose="02020603050405020304" pitchFamily="18" charset="0"/>
              </a:rPr>
              <a:t>alle Gebäude</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ihre Wärme künftig klimaneutral erzeugen oder klimaneutral erzeugte Wärme aus einem Wärmenetz beziehen“. Trotzdem wird § 2 des GEG 2020, der zahlreiche Ausnahmen enthält, nicht geändert. Besonders fatal ist, dass in 4. Gewächshäuser ausgenommen werden, obwohl diese einen besonders hohen Heizenergiebedarf von 97 PJ haben, der zu 77 % fossil gedeckt wird (Stand 2016), wobei der größte Einzelenergieträger die dreckige, importierte Steinkohle ist.*</a:t>
            </a:r>
          </a:p>
          <a:p>
            <a:pPr marL="342900" lvl="0" indent="-342900">
              <a:lnSpc>
                <a:spcPct val="107000"/>
              </a:lnSpc>
              <a:spcAft>
                <a:spcPts val="800"/>
              </a:spcAft>
              <a:buFont typeface="+mj-lt"/>
              <a:buAutoNum type="arabicPeriod"/>
            </a:pPr>
            <a:r>
              <a:rPr lang="de-DE" sz="1100" kern="100" dirty="0">
                <a:effectLst/>
                <a:latin typeface="Calibri"/>
                <a:ea typeface="Calibri" panose="020F0502020204030204" pitchFamily="34" charset="0"/>
                <a:cs typeface="Calibri"/>
              </a:rPr>
              <a:t>§ 5 aus GEG 2020 Grundsatz der Wirtschaftlichkeit bleibt bestehen, gemeint ist damit die egoistische, rein finanzielle Betrachtung aus Eigentümersicht, die die </a:t>
            </a:r>
            <a:r>
              <a:rPr lang="de-DE" sz="1100" kern="100" dirty="0">
                <a:latin typeface="Calibri"/>
                <a:ea typeface="Calibri" panose="020F0502020204030204" pitchFamily="34" charset="0"/>
                <a:cs typeface="Calibri"/>
              </a:rPr>
              <a:t>Klimafolgekosten</a:t>
            </a:r>
            <a:r>
              <a:rPr lang="de-DE" sz="1100" kern="100" dirty="0">
                <a:effectLst/>
                <a:latin typeface="Calibri"/>
                <a:ea typeface="Calibri" panose="020F0502020204030204" pitchFamily="34" charset="0"/>
                <a:cs typeface="Calibri"/>
              </a:rPr>
              <a:t> ignoriert</a:t>
            </a:r>
          </a:p>
          <a:p>
            <a:pPr marL="342900" indent="-342900">
              <a:lnSpc>
                <a:spcPct val="107000"/>
              </a:lnSpc>
              <a:spcAft>
                <a:spcPts val="800"/>
              </a:spcAft>
              <a:buFont typeface="+mj-lt"/>
              <a:buAutoNum type="arabicPeriod"/>
            </a:pPr>
            <a:r>
              <a:rPr lang="de-DE" sz="1100" kern="100" dirty="0">
                <a:effectLst/>
                <a:latin typeface="Calibri"/>
                <a:ea typeface="Calibri" panose="020F0502020204030204" pitchFamily="34" charset="0"/>
                <a:cs typeface="Calibri"/>
              </a:rPr>
              <a:t>Kompliziert, kein vollständiges Gesetz </a:t>
            </a:r>
            <a:r>
              <a:rPr lang="de-DE" sz="1100" kern="100" dirty="0">
                <a:latin typeface="Calibri"/>
                <a:ea typeface="Calibri" panose="020F0502020204030204" pitchFamily="34" charset="0"/>
                <a:cs typeface="Calibri"/>
              </a:rPr>
              <a:t>für Zeitraum ab</a:t>
            </a:r>
            <a:r>
              <a:rPr lang="de-DE" sz="1100" kern="100" dirty="0">
                <a:effectLst/>
                <a:latin typeface="Calibri"/>
                <a:ea typeface="Calibri" panose="020F0502020204030204" pitchFamily="34" charset="0"/>
                <a:cs typeface="Calibri"/>
              </a:rPr>
              <a:t> 2024 verfügbar</a:t>
            </a:r>
            <a:r>
              <a:rPr lang="de-DE" sz="1100" kern="100" dirty="0">
                <a:latin typeface="Calibri"/>
                <a:ea typeface="Calibri" panose="020F0502020204030204" pitchFamily="34" charset="0"/>
                <a:cs typeface="Calibri"/>
              </a:rPr>
              <a:t> (Stand 2023);</a:t>
            </a:r>
            <a:r>
              <a:rPr lang="de-DE" sz="1100" kern="100" dirty="0">
                <a:effectLst/>
                <a:latin typeface="Calibri"/>
                <a:ea typeface="Calibri" panose="020F0502020204030204" pitchFamily="34" charset="0"/>
                <a:cs typeface="Calibri"/>
              </a:rPr>
              <a:t> man muss bestehendes Gesetz, Änderungsgesetz und Änderung des Änderungsgesetzes nebeneinanderlegen</a:t>
            </a:r>
            <a:r>
              <a:rPr lang="de-DE" sz="1100" kern="100" dirty="0">
                <a:latin typeface="Calibri"/>
                <a:ea typeface="Calibri" panose="020F0502020204030204" pitchFamily="34" charset="0"/>
                <a:cs typeface="Calibri"/>
              </a:rPr>
              <a:t> oder das vollständige Gesetz</a:t>
            </a:r>
            <a:r>
              <a:rPr lang="de-DE" sz="1100" kern="100" dirty="0">
                <a:effectLst/>
                <a:latin typeface="Calibri"/>
                <a:ea typeface="Calibri" panose="020F0502020204030204" pitchFamily="34" charset="0"/>
                <a:cs typeface="Calibri"/>
              </a:rPr>
              <a:t> </a:t>
            </a:r>
            <a:r>
              <a:rPr lang="de-DE" sz="1100" kern="100" dirty="0">
                <a:latin typeface="Calibri"/>
                <a:ea typeface="Calibri" panose="020F0502020204030204" pitchFamily="34" charset="0"/>
                <a:cs typeface="Calibri"/>
              </a:rPr>
              <a:t>kaufen </a:t>
            </a:r>
            <a:r>
              <a:rPr lang="de-DE" sz="1100" kern="100" dirty="0">
                <a:effectLst/>
                <a:latin typeface="Calibri"/>
                <a:ea typeface="Calibri" panose="020F0502020204030204" pitchFamily="34" charset="0"/>
                <a:cs typeface="Calibri"/>
              </a:rPr>
              <a:t>um zu wissen, was ab 2024 gilt</a:t>
            </a:r>
          </a:p>
          <a:p>
            <a:pPr marL="342900" indent="-342900">
              <a:lnSpc>
                <a:spcPct val="107000"/>
              </a:lnSpc>
              <a:buAutoNum type="arabicPeriod"/>
            </a:pPr>
            <a:r>
              <a:rPr lang="de-DE" kern="100" dirty="0"/>
              <a:t>keine Regelung, die Mietende vor hohen Betriebskosten durch einen schlechten energetischen Standard von Bestandsgebäuden schützt bzw., die Eigentümer von Bestandsgebäuden zur Einhaltung von energetischen Standards zwingt. Das ist ein Hemmnis, weil Vermietende keine ausreichende Motivation haben, die Betriebskosten des Gebäudes zu senken, die sie nicht selbst zahlen müssen (Mieter-Vermieter-Dilemma). § 71o „Regelungen zum Schutz von Mietern“ wurde gestrichen (</a:t>
            </a:r>
            <a:r>
              <a:rPr lang="de-DE" kern="100" dirty="0">
                <a:hlinkClick r:id="rId5"/>
              </a:rPr>
              <a:t>https://dserver.bundestag.de/btd/20/076/2007619.pdf</a:t>
            </a:r>
            <a:r>
              <a:rPr lang="de-DE" kern="100" dirty="0"/>
              <a:t>), trotzdem steht auf S. 81, 6. Regelungen zum Mieterschutz, der Teil, der gestrichen wurde; das ist eine Irreführung</a:t>
            </a:r>
            <a:endParaRPr lang="de-DE" kern="100" dirty="0">
              <a:cs typeface="Calibri"/>
            </a:endParaRPr>
          </a:p>
          <a:p>
            <a:pPr>
              <a:lnSpc>
                <a:spcPct val="107000"/>
              </a:lnSpc>
              <a:spcAft>
                <a:spcPts val="800"/>
              </a:spcAft>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Einzelpunkte im Gesetz:</a:t>
            </a:r>
          </a:p>
          <a:p>
            <a:pPr>
              <a:lnSpc>
                <a:spcPct val="107000"/>
              </a:lnSpc>
              <a:spcAft>
                <a:spcPts val="800"/>
              </a:spcAft>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In Gesetzesbegründung steht „Alternativen: keine“ – falsch, s. Änderungsvorschläge</a:t>
            </a:r>
          </a:p>
          <a:p>
            <a:pPr marL="342900" lvl="0" indent="-342900">
              <a:lnSpc>
                <a:spcPct val="107000"/>
              </a:lnSpc>
              <a:buFont typeface="+mj-lt"/>
              <a:buAutoNum type="arabicPeriod"/>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71 Beschränkung Treibhausgasausstoß sinnvoller als GEG mit 65-%-EE-Regelung in Kombination mit einem Förderprogramm und billigen fossilen Rohstoffen, weil durch letzteres: </a:t>
            </a:r>
          </a:p>
          <a:p>
            <a:pPr marL="742950" lvl="1" indent="-285750">
              <a:lnSpc>
                <a:spcPct val="107000"/>
              </a:lnSpc>
              <a:buFont typeface="+mj-lt"/>
              <a:buAutoNum type="alphaLcPeriod"/>
            </a:pPr>
            <a:r>
              <a:rPr lang="de-DE" sz="1100" kern="100" dirty="0" err="1">
                <a:effectLst/>
                <a:latin typeface="Calibri" panose="020F0502020204030204" pitchFamily="34" charset="0"/>
                <a:ea typeface="Calibri" panose="020F0502020204030204" pitchFamily="34" charset="0"/>
                <a:cs typeface="Times New Roman" panose="02020603050405020304" pitchFamily="18" charset="0"/>
              </a:rPr>
              <a:t>Reboundeffekte</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in anderen Bereichen entstehen durch preisdämpfende Wirkung der sinkenden Nachfrage nach fossilen Rohstoffen im Gebäudebereich entstehen</a:t>
            </a:r>
          </a:p>
          <a:p>
            <a:pPr marL="742950" lvl="1" indent="-285750">
              <a:lnSpc>
                <a:spcPct val="107000"/>
              </a:lnSpc>
              <a:buFont typeface="+mj-lt"/>
              <a:buAutoNum type="alphaLcPeriod"/>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ein Boom fossiler Heizungen vor Verabschiedung des GEGs ausgelöst wurde (wenig überraschend)</a:t>
            </a:r>
            <a:br>
              <a:rPr lang="de-DE" sz="1100" kern="100" dirty="0">
                <a:effectLst/>
                <a:latin typeface="Calibri" panose="020F0502020204030204" pitchFamily="34" charset="0"/>
                <a:ea typeface="Calibri" panose="020F0502020204030204" pitchFamily="34" charset="0"/>
                <a:cs typeface="Times New Roman" panose="02020603050405020304" pitchFamily="18" charset="0"/>
              </a:rPr>
            </a:br>
            <a:r>
              <a:rPr lang="de-DE" sz="1800" kern="0" dirty="0">
                <a:effectLst/>
                <a:latin typeface="Calibri" panose="020F0502020204030204" pitchFamily="34" charset="0"/>
                <a:ea typeface="Calibri" panose="020F0502020204030204" pitchFamily="34" charset="0"/>
              </a:rPr>
              <a:t>Gesetzliche Verbote einzelner Technologien, z.B. Öl- und Gasheizungen, bergen immer die Gefahr, einen Boom genau dieser Technologien in dem Zeitraum zwischen Bekanntwerden und Inkrafttreten des Gesetzes auszulösen, wie es auch beim GEG passierte. Motto: Schnell noch eine Gasheizung kaufen bevor sie verboten wird!</a:t>
            </a: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Der Havanna-Effekt befürchtet werden muss, durch den der Austausch einer Heizung möglichst lange hinausgezögert wird</a:t>
            </a:r>
          </a:p>
          <a:p>
            <a:pPr marL="742950" marR="0" lvl="1" indent="-285750" algn="l" defTabSz="1219170" rtl="0" eaLnBrk="1" fontAlgn="auto" latinLnBrk="0" hangingPunct="1">
              <a:lnSpc>
                <a:spcPct val="107000"/>
              </a:lnSpc>
              <a:spcBef>
                <a:spcPts val="0"/>
              </a:spcBef>
              <a:spcAft>
                <a:spcPts val="0"/>
              </a:spcAft>
              <a:buClrTx/>
              <a:buSzTx/>
              <a:buFont typeface="+mj-lt"/>
              <a:buAutoNum type="alphaLcPeriod"/>
              <a:tabLst/>
              <a:defRPr/>
            </a:pPr>
            <a:r>
              <a:rPr lang="de-DE" sz="1800" dirty="0">
                <a:effectLst/>
                <a:latin typeface="Calibri" panose="020F0502020204030204" pitchFamily="34" charset="0"/>
                <a:ea typeface="Calibri" panose="020F0502020204030204" pitchFamily="34" charset="0"/>
              </a:rPr>
              <a:t>Eine Förderung ist immer sehr aufwändig und es ist unmöglich, immer gezielt die Maßnahmen am meisten zu fördern, die den größten Beitrag zur Klimaneutralität haben, weil diese sich ständig ändern. Je differenzierter man die Förderung gestaltet, desto aufwändiger wird sie. In Kombination mit einem Fachkräftemangel ist das besonders problematisch. Die langen Bearbeitungszeiten in den Ämtern sprechen für sich.</a:t>
            </a:r>
          </a:p>
          <a:p>
            <a:pPr marL="742950" lvl="1" indent="-285750" defTabSz="1219170">
              <a:lnSpc>
                <a:spcPct val="107000"/>
              </a:lnSpc>
              <a:buAutoNum type="alphaLcPeriod"/>
              <a:defRPr/>
            </a:pPr>
            <a:r>
              <a:rPr lang="de-DE" sz="1800" dirty="0">
                <a:latin typeface="Calibri"/>
                <a:ea typeface="Calibri"/>
                <a:cs typeface="Calibri"/>
              </a:rPr>
              <a:t>Kontrolle der Einhaltung des Gesetzes sehr aufwändig, weil es Millionen von Wärmeerzeugern gibt. </a:t>
            </a:r>
          </a:p>
          <a:p>
            <a:pPr marL="742950" lvl="1" indent="-285750" defTabSz="1219170">
              <a:lnSpc>
                <a:spcPct val="107000"/>
              </a:lnSpc>
              <a:buAutoNum type="alphaLcPeriod"/>
              <a:defRPr/>
            </a:pPr>
            <a:r>
              <a:rPr lang="de-DE" sz="1800" dirty="0">
                <a:latin typeface="Calibri"/>
                <a:ea typeface="Calibri"/>
                <a:cs typeface="Calibri"/>
              </a:rPr>
              <a:t>Gesetz leicht zu umgehen. </a:t>
            </a:r>
            <a:endParaRPr lang="de-DE" dirty="0"/>
          </a:p>
          <a:p>
            <a:pPr marL="742950" marR="0" lvl="1" indent="-285750" algn="l" defTabSz="1219170" rtl="0" eaLnBrk="1" fontAlgn="auto" latinLnBrk="0" hangingPunct="1">
              <a:lnSpc>
                <a:spcPct val="107000"/>
              </a:lnSpc>
              <a:spcBef>
                <a:spcPts val="0"/>
              </a:spcBef>
              <a:spcAft>
                <a:spcPts val="0"/>
              </a:spcAft>
              <a:buClrTx/>
              <a:buSzTx/>
              <a:buFont typeface="+mj-lt"/>
              <a:buAutoNum type="alphaLcPeriod"/>
              <a:tabLst/>
              <a:defRPr/>
            </a:pPr>
            <a:r>
              <a:rPr lang="de-DE" sz="1100" kern="100" dirty="0" err="1">
                <a:effectLst/>
                <a:latin typeface="Calibri" panose="020F0502020204030204" pitchFamily="34" charset="0"/>
                <a:ea typeface="Calibri" panose="020F0502020204030204" pitchFamily="34" charset="0"/>
                <a:cs typeface="Times New Roman" panose="02020603050405020304" pitchFamily="18" charset="0"/>
              </a:rPr>
              <a:t>Suffizienzmaßnahmen</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nicht enthalten sind; es ist weiterhin möglich, den Energiebedarf durch Neubauten drastisch zu erhöhen, sodass die 35 %, die nicht durch EE gedeckt werden, immer noch zu viel sind um das 1,5-K-Ziel zu erreichen</a:t>
            </a:r>
            <a:br>
              <a:rPr lang="de-DE" sz="1100" kern="100" dirty="0">
                <a:effectLst/>
                <a:latin typeface="Calibri" panose="020F0502020204030204" pitchFamily="34" charset="0"/>
                <a:ea typeface="Calibri" panose="020F0502020204030204" pitchFamily="34" charset="0"/>
                <a:cs typeface="Times New Roman" panose="02020603050405020304" pitchFamily="18" charset="0"/>
              </a:rPr>
            </a:br>
            <a:r>
              <a:rPr lang="de-DE" sz="1100" dirty="0" err="1">
                <a:effectLst/>
                <a:latin typeface="Calibri" panose="020F0502020204030204" pitchFamily="34" charset="0"/>
                <a:ea typeface="Calibri" panose="020F0502020204030204" pitchFamily="34" charset="0"/>
              </a:rPr>
              <a:t>Suffizienzmaßnahmen</a:t>
            </a:r>
            <a:r>
              <a:rPr lang="de-DE" sz="1100" dirty="0">
                <a:effectLst/>
                <a:latin typeface="Calibri" panose="020F0502020204030204" pitchFamily="34" charset="0"/>
                <a:ea typeface="Calibri" panose="020F0502020204030204" pitchFamily="34" charset="0"/>
              </a:rPr>
              <a:t> verlieren gegenüber Effizienzmaßnahmen an Attraktivität. Zum Vergleich: </a:t>
            </a:r>
          </a:p>
          <a:p>
            <a:pPr marL="1352535" lvl="2" indent="-285750">
              <a:buFont typeface="+mj-lt"/>
              <a:buAutoNum type="alphaLcPeriod"/>
            </a:pPr>
            <a:r>
              <a:rPr lang="de-DE" sz="1100" dirty="0">
                <a:effectLst/>
                <a:latin typeface="Calibri" panose="020F0502020204030204" pitchFamily="34" charset="0"/>
                <a:ea typeface="Calibri" panose="020F0502020204030204" pitchFamily="34" charset="0"/>
              </a:rPr>
              <a:t>EHS: Wenn ich allein eine 150-m²-Wohnung bewohne, kann ich sehr viel Geld durch den Umzug in eine kleinere Wohnung sparen. In meine Wohnung könnte dann z.B. eine Familie einziehen, die sonst klimaschädlich und teuer ein neues Haus bauen würde. Der Sanierungsanreiz ist durch einen hohen Treibhausgaspreis (THG-Preis) hoch, außerdem muss ich sowieso sanieren, weil es ab 2035 keine THS-Zertifikate mehr gibt. Saniert werden kann mit zinslosen Krediten und dem Klimageld.</a:t>
            </a:r>
          </a:p>
          <a:p>
            <a:pPr marL="1352535" lvl="2" indent="-285750">
              <a:buFont typeface="+mj-lt"/>
              <a:buAutoNum type="alphaLcPeriod"/>
            </a:pPr>
            <a:r>
              <a:rPr lang="de-DE" sz="1100" dirty="0">
                <a:effectLst/>
                <a:latin typeface="Calibri" panose="020F0502020204030204" pitchFamily="34" charset="0"/>
                <a:ea typeface="Calibri" panose="020F0502020204030204" pitchFamily="34" charset="0"/>
              </a:rPr>
              <a:t>Gesetzliche Verbote und Förderung: Wenn aber stattdessen der THG-Preis niedrig ist und ich eine Förderung für die Sanierung meiner großen Wohnung bekomme, dann habe ich einen kleineren Anreiz, in eine kleinere Wohnung zu ziehen. Stattdessen kassiere ich die Förderung und saniere die große Wohnung während die Familie, ebenfalls gefördert, neu baut.</a:t>
            </a:r>
          </a:p>
          <a:p>
            <a:pPr marL="952485" lvl="1" indent="-342900">
              <a:buFont typeface="+mj-lt"/>
              <a:buAutoNum type="alphaLcPeriod"/>
            </a:pPr>
            <a:r>
              <a:rPr lang="de-DE" sz="1100" dirty="0">
                <a:effectLst/>
                <a:latin typeface="Calibri" panose="020F0502020204030204" pitchFamily="34" charset="0"/>
                <a:ea typeface="Calibri" panose="020F0502020204030204" pitchFamily="34" charset="0"/>
              </a:rPr>
              <a:t>Selbst wenn das gesetzliche Verbot erfolgreich ist und in dem betroffenen Bereich die Nachfrage nach Öl und Gas sinken, dann steigt möglicherweise der Öl- und Gasverbrauch durch </a:t>
            </a:r>
            <a:r>
              <a:rPr lang="de-DE" sz="1100" dirty="0" err="1">
                <a:effectLst/>
                <a:latin typeface="Calibri" panose="020F0502020204030204" pitchFamily="34" charset="0"/>
                <a:ea typeface="Calibri" panose="020F0502020204030204" pitchFamily="34" charset="0"/>
              </a:rPr>
              <a:t>Reboundeffekte</a:t>
            </a:r>
            <a:r>
              <a:rPr lang="de-DE" sz="1100" dirty="0">
                <a:effectLst/>
                <a:latin typeface="Calibri" panose="020F0502020204030204" pitchFamily="34" charset="0"/>
                <a:ea typeface="Calibri" panose="020F0502020204030204" pitchFamily="34" charset="0"/>
              </a:rPr>
              <a:t> in allen anderen Bereichen, weil die Öl- und Gaspreise sinken. Also brauche ich in allen Bereichen hochkomplizierte Gesetze und Förderungen, was quasi unmöglich ist, weil auch immer neue Technologien dazukommen und die Förderung ständig neuen Bedingungen angepasst werden muss. Wenn irgendein Bereich vergessen wurde, dann ist dieser besonders stark von </a:t>
            </a:r>
            <a:r>
              <a:rPr lang="de-DE" sz="1100" dirty="0" err="1">
                <a:effectLst/>
                <a:latin typeface="Calibri" panose="020F0502020204030204" pitchFamily="34" charset="0"/>
                <a:ea typeface="Calibri" panose="020F0502020204030204" pitchFamily="34" charset="0"/>
              </a:rPr>
              <a:t>Reboundeffekten</a:t>
            </a:r>
            <a:r>
              <a:rPr lang="de-DE" sz="1100" dirty="0">
                <a:effectLst/>
                <a:latin typeface="Calibri" panose="020F0502020204030204" pitchFamily="34" charset="0"/>
                <a:ea typeface="Calibri" panose="020F0502020204030204" pitchFamily="34" charset="0"/>
              </a:rPr>
              <a:t> betroffen.</a:t>
            </a:r>
          </a:p>
          <a:p>
            <a:pPr marL="952485" lvl="1" indent="-342900">
              <a:buFont typeface="+mj-lt"/>
              <a:buAutoNum type="alphaLcPeriod"/>
            </a:pPr>
            <a:r>
              <a:rPr lang="de-DE" sz="1100" dirty="0">
                <a:effectLst/>
                <a:latin typeface="Calibri" panose="020F0502020204030204" pitchFamily="34" charset="0"/>
                <a:ea typeface="Calibri" panose="020F0502020204030204" pitchFamily="34" charset="0"/>
              </a:rPr>
              <a:t>Die einkommensstärksten Gruppen können trotzdem weiterhin sehr viel verbrauchen, weil ihre Verbrauchskosten trotz überdurchschnittlichem Verbrauch prozentual geringer sind als bei den einkommensschwachen. Es gibt ein unlösbares Dilemma bei der Förderung:</a:t>
            </a:r>
          </a:p>
          <a:p>
            <a:pPr marL="1352535" lvl="2" indent="-285750">
              <a:buFont typeface="+mj-lt"/>
              <a:buAutoNum type="alphaLcPeriod"/>
            </a:pPr>
            <a:r>
              <a:rPr lang="de-DE" sz="1100" dirty="0">
                <a:effectLst/>
                <a:latin typeface="Calibri" panose="020F0502020204030204" pitchFamily="34" charset="0"/>
                <a:ea typeface="Calibri" panose="020F0502020204030204" pitchFamily="34" charset="0"/>
              </a:rPr>
              <a:t>Entweder fördert man den Umstieg auf klimaschonende Technologien für alle (also auch für die Reichen) so stark, dass es bei allen eine ökologische Lenkungswirkung hat. Dann ist die Förderung unsozial, außerdem ist unklar wo so viel Geld herkommen soll.</a:t>
            </a:r>
          </a:p>
          <a:p>
            <a:pPr marL="1352535" lvl="2" indent="-285750">
              <a:buFont typeface="+mj-lt"/>
              <a:buAutoNum type="alphaLcPeriod"/>
            </a:pPr>
            <a:r>
              <a:rPr lang="de-DE" sz="1100" dirty="0">
                <a:effectLst/>
                <a:latin typeface="Calibri" panose="020F0502020204030204" pitchFamily="34" charset="0"/>
                <a:ea typeface="Calibri" panose="020F0502020204030204" pitchFamily="34" charset="0"/>
              </a:rPr>
              <a:t>Oder man fördert nur einkommensschwache Gruppen, aber dann verhalten sich die Reichen weiterhin klimaschädlich. Da die Klimakatastrophe besonders arme Menschen betrifft, ist diese Variante sowohl unökologisch als auch unsozial.</a:t>
            </a:r>
          </a:p>
          <a:p>
            <a:pPr marL="1352535" lvl="2" indent="-285750">
              <a:buFont typeface="+mj-lt"/>
              <a:buAutoNum type="alphaLcPeriod"/>
            </a:pPr>
            <a:r>
              <a:rPr lang="de-DE" sz="1100" dirty="0">
                <a:effectLst/>
                <a:latin typeface="Calibri" panose="020F0502020204030204" pitchFamily="34" charset="0"/>
                <a:ea typeface="Calibri" panose="020F0502020204030204" pitchFamily="34" charset="0"/>
              </a:rPr>
              <a:t>Man fördert nur die Eigentümer der betreffenden Technologie, z.B. im Gebäudebereich nur die Immobilieneigentümer, so stark, dass es eine ökologische Lenkungswirkung hat. Das ist die unsozialste Variante, weil damit v.a. die Vermögenden gefördert werden. Menschen ohne Immobilieneigentum gehen komplett leer aus und müssen die Förderung über ihre Steuern bezahlen.</a:t>
            </a:r>
          </a:p>
          <a:p>
            <a:pPr marL="952485" lvl="1" indent="-342900">
              <a:buFont typeface="+mj-lt"/>
              <a:buAutoNum type="alphaLcPeriod"/>
            </a:pPr>
            <a:r>
              <a:rPr lang="de-DE" sz="1100" dirty="0">
                <a:effectLst/>
                <a:latin typeface="Calibri" panose="020F0502020204030204" pitchFamily="34" charset="0"/>
                <a:ea typeface="Calibri" panose="020F0502020204030204" pitchFamily="34" charset="0"/>
              </a:rPr>
              <a:t>Gesetzliche Verbote lassen einen viel kleineren Handlungsspielraum und sind weniger effektiv: Seien A und B klimaschädliche Technologien. A sei verboten, B aber erlaubt, obwohl die THG-Vermeidungskosten bei A höher sind. Dann muss ich in eine Alternative für A investieren, obwohl ich durch Investition des gleichen Geldes in B mehr THG einsparen könnte.</a:t>
            </a:r>
          </a:p>
          <a:p>
            <a:pPr marL="951865" lvl="1" indent="-342900">
              <a:buFont typeface="+mj-lt"/>
              <a:buAutoNum type="alphaLcPeriod"/>
            </a:pPr>
            <a:r>
              <a:rPr lang="de-DE" sz="1100" dirty="0">
                <a:effectLst/>
                <a:latin typeface="Calibri"/>
                <a:ea typeface="Calibri" panose="020F0502020204030204" pitchFamily="34" charset="0"/>
                <a:cs typeface="Calibri"/>
              </a:rPr>
              <a:t>Gesetzliche Verbote lassen keine Mengenkontrolle bei den Emissionen zu. Das erreicht nur ein Emissionshandelssystem</a:t>
            </a:r>
            <a:endParaRPr lang="de-DE" sz="1100" kern="100" dirty="0">
              <a:latin typeface="Calibri"/>
              <a:ea typeface="Calibri" panose="020F0502020204030204" pitchFamily="34" charset="0"/>
              <a:cs typeface="Calibri"/>
            </a:endParaRPr>
          </a:p>
          <a:p>
            <a:pPr marL="951865" lvl="1" indent="-342900">
              <a:buAutoNum type="alphaLcPeriod"/>
            </a:pPr>
            <a:r>
              <a:rPr lang="de-DE" sz="1100" dirty="0">
                <a:latin typeface="Calibri"/>
                <a:ea typeface="Calibri" panose="020F0502020204030204" pitchFamily="34" charset="0"/>
                <a:cs typeface="Calibri"/>
              </a:rPr>
              <a:t>Die Ankündigung einer neuen Förderung führt dazu, dass viele Menschen diese abwarten bevor sie investieren. Bsp. Wärmepumpe, s. Hemmnis 61</a:t>
            </a:r>
            <a:endParaRPr lang="de-DE" sz="1100" dirty="0">
              <a:effectLst/>
              <a:latin typeface="Calibri"/>
              <a:ea typeface="Calibri" panose="020F0502020204030204" pitchFamily="34" charset="0"/>
              <a:cs typeface="Calibri"/>
            </a:endParaRPr>
          </a:p>
          <a:p>
            <a:pPr marL="342900" indent="-342900">
              <a:lnSpc>
                <a:spcPct val="107000"/>
              </a:lnSpc>
              <a:buFont typeface="+mj-lt"/>
              <a:buAutoNum type="arabicPeriod"/>
            </a:pPr>
            <a:r>
              <a:rPr lang="de-DE" sz="1100" kern="100" dirty="0">
                <a:latin typeface="Calibri"/>
                <a:ea typeface="Calibri" panose="020F0502020204030204" pitchFamily="34" charset="0"/>
                <a:cs typeface="Calibri"/>
              </a:rPr>
              <a:t>Keine</a:t>
            </a:r>
            <a:r>
              <a:rPr lang="de-DE" sz="1100" kern="100" dirty="0">
                <a:effectLst/>
                <a:latin typeface="Calibri"/>
                <a:ea typeface="Calibri" panose="020F0502020204030204" pitchFamily="34" charset="0"/>
                <a:cs typeface="Calibri"/>
              </a:rPr>
              <a:t> Vorschriften, wie Anteil</a:t>
            </a:r>
            <a:r>
              <a:rPr lang="de-DE" sz="1100" kern="100" dirty="0">
                <a:latin typeface="Calibri"/>
                <a:ea typeface="Calibri" panose="020F0502020204030204" pitchFamily="34" charset="0"/>
                <a:cs typeface="Calibri"/>
              </a:rPr>
              <a:t> an erneuerbaren Energien</a:t>
            </a:r>
            <a:r>
              <a:rPr lang="de-DE" sz="1100" kern="100" dirty="0">
                <a:effectLst/>
                <a:latin typeface="Calibri"/>
                <a:ea typeface="Calibri" panose="020F0502020204030204" pitchFamily="34" charset="0"/>
                <a:cs typeface="Calibri"/>
              </a:rPr>
              <a:t> bis 2045 auf 100 % steigen soll</a:t>
            </a:r>
            <a:r>
              <a:rPr lang="de-DE" sz="1100" kern="100" dirty="0">
                <a:latin typeface="Calibri"/>
                <a:ea typeface="Calibri" panose="020F0502020204030204" pitchFamily="34" charset="0"/>
                <a:cs typeface="Calibri"/>
              </a:rPr>
              <a:t>. Gefahr, dass EE-Anteil nicht schnell genug erhöht wird oder Wärmewende in Sackgasse aus blauem Wasserstoff, zu kleinen Speichern, unflexiblen Gebäude etc. endet.</a:t>
            </a:r>
            <a:endParaRPr lang="de-DE" sz="1100" kern="100" dirty="0">
              <a:effectLst/>
              <a:latin typeface="Calibri"/>
              <a:ea typeface="Calibri" panose="020F0502020204030204" pitchFamily="34" charset="0"/>
              <a:cs typeface="Calibri"/>
            </a:endParaRPr>
          </a:p>
          <a:p>
            <a:pPr marL="342900" indent="-342900">
              <a:lnSpc>
                <a:spcPct val="107000"/>
              </a:lnSpc>
              <a:buAutoNum type="arabicPeriod"/>
            </a:pPr>
            <a:r>
              <a:rPr lang="de-DE" sz="1100" kern="100" dirty="0">
                <a:effectLst/>
                <a:latin typeface="Calibri"/>
                <a:ea typeface="Calibri" panose="020F0502020204030204" pitchFamily="34" charset="0"/>
                <a:cs typeface="Calibri"/>
              </a:rPr>
              <a:t>Gesetz stellt nicht sicher, dass ökologisch und ökonomisch sinnvollste Lösung verwendet wird</a:t>
            </a:r>
            <a:r>
              <a:rPr lang="de-DE" sz="1100" kern="100" dirty="0">
                <a:latin typeface="Calibri"/>
                <a:ea typeface="Calibri" panose="020F0502020204030204" pitchFamily="34" charset="0"/>
                <a:cs typeface="Calibri"/>
              </a:rPr>
              <a:t>. Das kann </a:t>
            </a:r>
            <a:r>
              <a:rPr lang="de-DE" kern="100" dirty="0"/>
              <a:t>CO2-Preis besser.</a:t>
            </a:r>
            <a:endParaRPr lang="de-DE" kern="100" dirty="0">
              <a:effectLst/>
            </a:endParaRPr>
          </a:p>
          <a:p>
            <a:pPr marL="342900" lvl="0" indent="-342900">
              <a:lnSpc>
                <a:spcPct val="107000"/>
              </a:lnSpc>
              <a:buFont typeface="+mj-lt"/>
              <a:buAutoNum type="arabicPeriod"/>
            </a:pPr>
            <a:r>
              <a:rPr lang="de-DE" sz="1100" kern="100" dirty="0">
                <a:effectLst/>
                <a:latin typeface="Calibri"/>
                <a:ea typeface="Calibri"/>
                <a:cs typeface="Calibri"/>
              </a:rPr>
              <a:t>DIN V 18599: 2018-09 veraltet, statisch, liefert weit von Realität entfernte Ergebnisse; dynamische Simulation besser (s. </a:t>
            </a:r>
            <a:r>
              <a:rPr lang="de-DE" sz="1100" u="sng" kern="100" dirty="0">
                <a:solidFill>
                  <a:srgbClr val="0000FF"/>
                </a:solidFill>
                <a:effectLst/>
                <a:latin typeface="Calibri"/>
                <a:ea typeface="Calibri"/>
                <a:cs typeface="Calibri"/>
                <a:hlinkClick r:id="rId6"/>
              </a:rPr>
              <a:t>Vorlage_Infodienste Layout (delzer.de)</a:t>
            </a:r>
            <a:r>
              <a:rPr lang="de-DE" sz="1100" kern="100" dirty="0">
                <a:effectLst/>
                <a:latin typeface="Calibri"/>
                <a:ea typeface="Calibri"/>
                <a:cs typeface="Calibri"/>
              </a:rPr>
              <a:t>)</a:t>
            </a:r>
          </a:p>
          <a:p>
            <a:pPr marL="342900" lvl="0" indent="-342900">
              <a:lnSpc>
                <a:spcPct val="107000"/>
              </a:lnSpc>
              <a:buFont typeface="+mj-lt"/>
              <a:buAutoNum type="arabicPeriod"/>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71, (3), 5. Zulassung von blauem Wasserstoff ökologisch bedenklich, Heizen mit Wasserstoff Verschwendung, weil ineffizient; Förderung der Kosten durch Staat Steuergeldverschwendung</a:t>
            </a:r>
          </a:p>
          <a:p>
            <a:pPr marL="342900" indent="-342900">
              <a:lnSpc>
                <a:spcPct val="107000"/>
              </a:lnSpc>
              <a:buFont typeface="+mj-lt"/>
              <a:buAutoNum type="arabicPeriod"/>
            </a:pPr>
            <a:r>
              <a:rPr lang="de-DE" sz="1100" kern="100" dirty="0">
                <a:effectLst/>
                <a:latin typeface="Calibri"/>
                <a:ea typeface="Calibri"/>
                <a:cs typeface="Calibri"/>
              </a:rPr>
              <a:t>(5)</a:t>
            </a:r>
            <a:r>
              <a:rPr lang="de-DE" sz="1100" kern="100" dirty="0">
                <a:latin typeface="Calibri"/>
                <a:ea typeface="Calibri"/>
                <a:cs typeface="Calibri"/>
              </a:rPr>
              <a:t> Stromdirektheizung:</a:t>
            </a:r>
            <a:r>
              <a:rPr lang="de-DE" sz="1100" kern="100" dirty="0">
                <a:effectLst/>
                <a:latin typeface="Calibri"/>
                <a:ea typeface="Calibri"/>
                <a:cs typeface="Calibri"/>
              </a:rPr>
              <a:t> Strommix weit entfernt von 65 % EE, Heizen mit Strom i.A. </a:t>
            </a:r>
            <a:r>
              <a:rPr lang="de-DE" sz="1100" kern="100" dirty="0" err="1">
                <a:effectLst/>
                <a:latin typeface="Calibri"/>
                <a:ea typeface="Calibri"/>
                <a:cs typeface="Calibri"/>
              </a:rPr>
              <a:t>Exergieverschwendung</a:t>
            </a:r>
            <a:r>
              <a:rPr lang="de-DE" sz="1100" kern="100" dirty="0">
                <a:effectLst/>
                <a:latin typeface="Calibri"/>
                <a:ea typeface="Calibri"/>
                <a:cs typeface="Calibri"/>
              </a:rPr>
              <a:t>, erst recht nicht zukunftsweisend (wie in Gesetzesbegründung behauptet), wenn nicht mit Speicher kombiniert</a:t>
            </a:r>
          </a:p>
          <a:p>
            <a:pPr marL="342900" indent="-342900">
              <a:lnSpc>
                <a:spcPct val="107000"/>
              </a:lnSpc>
              <a:buAutoNum type="arabicPeriod"/>
            </a:pPr>
            <a:r>
              <a:rPr lang="de-DE" sz="1100" kern="100" dirty="0">
                <a:effectLst/>
                <a:latin typeface="Calibri"/>
                <a:ea typeface="Calibri" panose="020F0502020204030204" pitchFamily="34" charset="0"/>
                <a:cs typeface="Calibri"/>
              </a:rPr>
              <a:t>(6) Vor der Klassifizierung von Abwärme als „unvermeidbar“</a:t>
            </a:r>
            <a:r>
              <a:rPr lang="de-DE" sz="1100" kern="100" dirty="0">
                <a:latin typeface="Calibri"/>
                <a:ea typeface="Calibri" panose="020F0502020204030204" pitchFamily="34" charset="0"/>
                <a:cs typeface="Calibri"/>
              </a:rPr>
              <a:t> sollten</a:t>
            </a:r>
            <a:r>
              <a:rPr lang="de-DE" sz="1100" kern="100" dirty="0">
                <a:effectLst/>
                <a:latin typeface="Calibri"/>
                <a:ea typeface="Calibri" panose="020F0502020204030204" pitchFamily="34" charset="0"/>
                <a:cs typeface="Calibri"/>
              </a:rPr>
              <a:t> alle Optionen geprüft werden</a:t>
            </a:r>
            <a:r>
              <a:rPr lang="de-DE" sz="1100" kern="100" dirty="0">
                <a:latin typeface="Calibri"/>
                <a:ea typeface="Calibri" panose="020F0502020204030204" pitchFamily="34" charset="0"/>
                <a:cs typeface="Calibri"/>
              </a:rPr>
              <a:t> </a:t>
            </a:r>
            <a:r>
              <a:rPr lang="de-DE" kern="100" dirty="0"/>
              <a:t>müssen</a:t>
            </a:r>
            <a:r>
              <a:rPr lang="de-DE" sz="1100" kern="100" dirty="0">
                <a:effectLst/>
                <a:latin typeface="Calibri"/>
                <a:ea typeface="Calibri" panose="020F0502020204030204" pitchFamily="34" charset="0"/>
                <a:cs typeface="Calibri"/>
              </a:rPr>
              <a:t>, um die Abwärme zu vermeiden, auch bspw. eine Drosselung der Produktion. Erst wenn feststeht, dass Abwärme auch nach Umstellung auf eine 100-ige Kreislaufwirtschaft noch anfällt, sollte sie als unvermeidbar gelten (Bsp.: Abwärme aus menschlichen Fäkalien).</a:t>
            </a:r>
            <a:r>
              <a:rPr lang="de-DE" sz="1100" kern="100" dirty="0">
                <a:latin typeface="Calibri"/>
                <a:ea typeface="Calibri" panose="020F0502020204030204" pitchFamily="34" charset="0"/>
                <a:cs typeface="Calibri"/>
              </a:rPr>
              <a:t> Das schreibt das neue GEG aber nicht vor.</a:t>
            </a:r>
            <a:endParaRPr lang="de-DE" sz="1100" kern="100" dirty="0">
              <a:effectLst/>
              <a:latin typeface="Calibri"/>
              <a:ea typeface="Calibri" panose="020F0502020204030204" pitchFamily="34" charset="0"/>
              <a:cs typeface="Calibri"/>
            </a:endParaRPr>
          </a:p>
          <a:p>
            <a:pPr marL="342900" lvl="0" indent="-342900">
              <a:lnSpc>
                <a:spcPct val="107000"/>
              </a:lnSpc>
              <a:buFont typeface="+mj-lt"/>
              <a:buAutoNum type="arabicPeriod"/>
            </a:pPr>
            <a:r>
              <a:rPr lang="de-DE" sz="1100" kern="100" dirty="0">
                <a:effectLst/>
                <a:latin typeface="Calibri"/>
                <a:ea typeface="Calibri" panose="020F0502020204030204" pitchFamily="34" charset="0"/>
                <a:cs typeface="Calibri"/>
              </a:rPr>
              <a:t>(7) Unverständlich, warum die Armee die Vorschriften nicht erfüllen soll, insbesondere nach der Erhöhung ihres Budgets; russisches Gas zu verheizen steht im Widerspruch zu der Behauptung, man wolle sich von Importen unabhängiger machen und der Ukraine helfen</a:t>
            </a:r>
            <a:r>
              <a:rPr lang="de-DE" sz="1100" kern="100" dirty="0">
                <a:latin typeface="Calibri"/>
                <a:ea typeface="Calibri" panose="020F0502020204030204" pitchFamily="34" charset="0"/>
                <a:cs typeface="Calibri"/>
              </a:rPr>
              <a:t>.</a:t>
            </a:r>
            <a:endParaRPr lang="de-DE" sz="1100" kern="100" dirty="0">
              <a:effectLst/>
              <a:latin typeface="Calibri" panose="020F0502020204030204" pitchFamily="34" charset="0"/>
              <a:ea typeface="Calibri" panose="020F0502020204030204" pitchFamily="34" charset="0"/>
              <a:cs typeface="Calibri"/>
            </a:endParaRPr>
          </a:p>
          <a:p>
            <a:pPr marL="342900" indent="-342900">
              <a:lnSpc>
                <a:spcPct val="107000"/>
              </a:lnSpc>
              <a:buFont typeface="+mj-lt"/>
              <a:buAutoNum type="arabicPeriod"/>
            </a:pPr>
            <a:r>
              <a:rPr lang="de-DE" sz="1100" kern="100" dirty="0">
                <a:effectLst/>
                <a:latin typeface="Calibri"/>
                <a:ea typeface="Calibri" panose="020F0502020204030204" pitchFamily="34" charset="0"/>
                <a:cs typeface="Calibri"/>
              </a:rPr>
              <a:t>§ 71 a (1)</a:t>
            </a:r>
            <a:r>
              <a:rPr lang="de-DE" sz="1100" kern="100" dirty="0">
                <a:latin typeface="Calibri"/>
                <a:ea typeface="Calibri" panose="020F0502020204030204" pitchFamily="34" charset="0"/>
                <a:cs typeface="Calibri"/>
              </a:rPr>
              <a:t> </a:t>
            </a:r>
            <a:r>
              <a:rPr lang="de-DE" sz="1100" kern="100" dirty="0">
                <a:effectLst/>
                <a:latin typeface="Calibri"/>
                <a:ea typeface="Calibri" panose="020F0502020204030204" pitchFamily="34" charset="0"/>
                <a:cs typeface="Calibri"/>
              </a:rPr>
              <a:t>Ausnahmeregelung</a:t>
            </a:r>
            <a:r>
              <a:rPr lang="de-DE" sz="1100" kern="100" dirty="0">
                <a:latin typeface="Calibri"/>
                <a:ea typeface="Calibri" panose="020F0502020204030204" pitchFamily="34" charset="0"/>
                <a:cs typeface="Calibri"/>
              </a:rPr>
              <a:t> wie diese für</a:t>
            </a:r>
            <a:r>
              <a:rPr lang="de-DE" sz="1100" kern="100" dirty="0">
                <a:effectLst/>
                <a:latin typeface="Calibri"/>
                <a:ea typeface="Calibri" panose="020F0502020204030204" pitchFamily="34" charset="0"/>
                <a:cs typeface="Calibri"/>
              </a:rPr>
              <a:t> Biomasse und Luft-Luft-Wärmepumpen</a:t>
            </a:r>
            <a:r>
              <a:rPr lang="de-DE" sz="1100" kern="100" dirty="0">
                <a:latin typeface="Calibri"/>
                <a:ea typeface="Calibri" panose="020F0502020204030204" pitchFamily="34" charset="0"/>
                <a:cs typeface="Calibri"/>
              </a:rPr>
              <a:t> höhlen Gesetz aus</a:t>
            </a:r>
            <a:endParaRPr lang="de-DE" sz="1100" kern="100" dirty="0">
              <a:effectLst/>
              <a:latin typeface="Calibri"/>
              <a:ea typeface="Calibri" panose="020F0502020204030204" pitchFamily="34" charset="0"/>
              <a:cs typeface="Calibri"/>
            </a:endParaRPr>
          </a:p>
          <a:p>
            <a:pPr marL="342900" indent="-342900">
              <a:lnSpc>
                <a:spcPct val="107000"/>
              </a:lnSpc>
              <a:buAutoNum type="arabicPeriod"/>
            </a:pPr>
            <a:r>
              <a:rPr lang="de-DE" sz="1100" kern="100" dirty="0">
                <a:effectLst/>
                <a:latin typeface="Calibri"/>
                <a:ea typeface="Calibri" panose="020F0502020204030204" pitchFamily="34" charset="0"/>
                <a:cs typeface="Calibri"/>
              </a:rPr>
              <a:t>§ 71 c</a:t>
            </a:r>
            <a:r>
              <a:rPr lang="de-DE" sz="1100" kern="100" dirty="0">
                <a:latin typeface="Calibri"/>
                <a:ea typeface="Calibri" panose="020F0502020204030204" pitchFamily="34" charset="0"/>
                <a:cs typeface="Calibri"/>
              </a:rPr>
              <a:t> </a:t>
            </a:r>
            <a:r>
              <a:rPr lang="de-DE" sz="1100" kern="100" dirty="0">
                <a:effectLst/>
                <a:latin typeface="Calibri"/>
                <a:ea typeface="Calibri" panose="020F0502020204030204" pitchFamily="34" charset="0"/>
                <a:cs typeface="Calibri"/>
              </a:rPr>
              <a:t>Wenn COP schlecht, ist sie nicht erfüllt. „Die von einem ggf. in der Wärmepumpe vorhandenen </a:t>
            </a:r>
            <a:r>
              <a:rPr lang="de-DE" sz="1100" kern="100" dirty="0" err="1">
                <a:effectLst/>
                <a:latin typeface="Calibri"/>
                <a:ea typeface="Calibri" panose="020F0502020204030204" pitchFamily="34" charset="0"/>
                <a:cs typeface="Calibri"/>
              </a:rPr>
              <a:t>Heizstab</a:t>
            </a:r>
            <a:r>
              <a:rPr lang="de-DE" sz="1100" kern="100" dirty="0">
                <a:effectLst/>
                <a:latin typeface="Calibri"/>
                <a:ea typeface="Calibri" panose="020F0502020204030204" pitchFamily="34" charset="0"/>
                <a:cs typeface="Calibri"/>
              </a:rPr>
              <a:t> bereitgestellte Wärme wird dabei als von der Wärmepumpe erzeugt angesehen.“ </a:t>
            </a:r>
            <a:r>
              <a:rPr lang="de-DE" sz="1100" kern="100" dirty="0">
                <a:effectLst/>
                <a:latin typeface="Calibri"/>
                <a:ea typeface="Calibri" panose="020F0502020204030204" pitchFamily="34" charset="0"/>
                <a:cs typeface="Calibri"/>
                <a:sym typeface="Wingdings" panose="05000000000000000000" pitchFamily="2" charset="2"/>
              </a:rPr>
              <a:t></a:t>
            </a:r>
            <a:r>
              <a:rPr lang="de-DE" sz="1100" kern="100" dirty="0">
                <a:effectLst/>
                <a:latin typeface="Calibri"/>
                <a:ea typeface="Calibri" panose="020F0502020204030204" pitchFamily="34" charset="0"/>
                <a:cs typeface="Calibri"/>
              </a:rPr>
              <a:t> führt erst recht zu Problemen an kalten Tagen und birgt Gefahr, dass 65 % nicht erfüllt werden</a:t>
            </a:r>
            <a:r>
              <a:rPr lang="de-DE" sz="1100" kern="100" dirty="0">
                <a:latin typeface="Calibri"/>
                <a:ea typeface="Calibri" panose="020F0502020204030204" pitchFamily="34" charset="0"/>
                <a:cs typeface="Calibri"/>
              </a:rPr>
              <a:t>. </a:t>
            </a:r>
            <a:r>
              <a:rPr lang="de-DE" kern="100" dirty="0"/>
              <a:t>Der Aufwand, der durch die kleinere Dimensionierung der Wärmepumpe eingespart wird, entsteht dafür womöglich in noch größerem Maße beim Ausbau der Stromspeicher und -</a:t>
            </a:r>
            <a:r>
              <a:rPr lang="de-DE" kern="100" dirty="0" err="1"/>
              <a:t>erzeugungskapazität</a:t>
            </a:r>
            <a:r>
              <a:rPr lang="de-DE" kern="100" dirty="0"/>
              <a:t>, wenn bei Dunkelflaute Millionen von Wärmepumpen mit Heizstäben versorgt werden müssen. </a:t>
            </a:r>
            <a:endParaRPr lang="de-DE" sz="1100" kern="100" dirty="0">
              <a:effectLst/>
              <a:latin typeface="Calibri" panose="020F0502020204030204" pitchFamily="34" charset="0"/>
              <a:ea typeface="Calibri" panose="020F0502020204030204" pitchFamily="34" charset="0"/>
              <a:cs typeface="Calibri"/>
            </a:endParaRPr>
          </a:p>
          <a:p>
            <a:pPr marL="342900" indent="-342900">
              <a:lnSpc>
                <a:spcPct val="107000"/>
              </a:lnSpc>
              <a:buFont typeface="+mj-lt"/>
              <a:buAutoNum type="arabicPeriod"/>
            </a:pPr>
            <a:r>
              <a:rPr lang="de-DE" sz="1100" kern="100" dirty="0">
                <a:effectLst/>
                <a:latin typeface="Calibri"/>
                <a:ea typeface="Calibri" panose="020F0502020204030204" pitchFamily="34" charset="0"/>
                <a:cs typeface="Calibri"/>
              </a:rPr>
              <a:t>§ 71 d </a:t>
            </a:r>
            <a:r>
              <a:rPr lang="de-DE" sz="1100" kern="100" dirty="0">
                <a:latin typeface="Calibri"/>
                <a:ea typeface="Calibri" panose="020F0502020204030204" pitchFamily="34" charset="0"/>
                <a:cs typeface="Calibri"/>
              </a:rPr>
              <a:t>Unklar, wie Gesetzgeber auf</a:t>
            </a:r>
            <a:r>
              <a:rPr lang="de-DE" sz="1100" kern="100" dirty="0">
                <a:effectLst/>
                <a:latin typeface="Calibri"/>
                <a:ea typeface="Calibri" panose="020F0502020204030204" pitchFamily="34" charset="0"/>
                <a:cs typeface="Calibri"/>
              </a:rPr>
              <a:t> die Zahlen</a:t>
            </a:r>
            <a:r>
              <a:rPr lang="de-DE" sz="1100" kern="100" dirty="0">
                <a:latin typeface="Calibri"/>
                <a:ea typeface="Calibri" panose="020F0502020204030204" pitchFamily="34" charset="0"/>
                <a:cs typeface="Calibri"/>
              </a:rPr>
              <a:t> kommt</a:t>
            </a:r>
            <a:r>
              <a:rPr lang="de-DE" sz="1100" kern="100" dirty="0">
                <a:effectLst/>
                <a:latin typeface="Calibri"/>
                <a:ea typeface="Calibri" panose="020F0502020204030204" pitchFamily="34" charset="0"/>
                <a:cs typeface="Calibri"/>
              </a:rPr>
              <a:t> und warum </a:t>
            </a:r>
            <a:r>
              <a:rPr lang="de-DE" sz="1100" kern="100" dirty="0">
                <a:latin typeface="Calibri"/>
                <a:ea typeface="Calibri" panose="020F0502020204030204" pitchFamily="34" charset="0"/>
                <a:cs typeface="Calibri"/>
              </a:rPr>
              <a:t>es Ausnahmen</a:t>
            </a:r>
            <a:r>
              <a:rPr lang="de-DE" sz="1100" kern="100" dirty="0">
                <a:effectLst/>
                <a:latin typeface="Calibri"/>
                <a:ea typeface="Calibri" panose="020F0502020204030204" pitchFamily="34" charset="0"/>
                <a:cs typeface="Calibri"/>
              </a:rPr>
              <a:t> in (3) und (4</a:t>
            </a:r>
            <a:r>
              <a:rPr lang="de-DE" sz="1100" kern="100" dirty="0">
                <a:latin typeface="Calibri"/>
                <a:ea typeface="Calibri" panose="020F0502020204030204" pitchFamily="34" charset="0"/>
                <a:cs typeface="Calibri"/>
              </a:rPr>
              <a:t>) gibt.</a:t>
            </a:r>
            <a:r>
              <a:rPr lang="de-DE" sz="1100" kern="100" dirty="0">
                <a:effectLst/>
                <a:latin typeface="Calibri"/>
                <a:ea typeface="Calibri" panose="020F0502020204030204" pitchFamily="34" charset="0"/>
                <a:cs typeface="Calibri"/>
              </a:rPr>
              <a:t> Absatz 3: Warum wird Austausch von Nachtspeicherheizungen gefördert? Bei nächtlichem Starkwind </a:t>
            </a:r>
            <a:r>
              <a:rPr lang="de-DE" sz="1100" kern="100" dirty="0">
                <a:latin typeface="Calibri"/>
                <a:ea typeface="Calibri" panose="020F0502020204030204" pitchFamily="34" charset="0"/>
                <a:cs typeface="Calibri"/>
              </a:rPr>
              <a:t>könnten</a:t>
            </a:r>
            <a:r>
              <a:rPr lang="de-DE" sz="1100" kern="100" dirty="0">
                <a:effectLst/>
                <a:latin typeface="Calibri"/>
                <a:ea typeface="Calibri" panose="020F0502020204030204" pitchFamily="34" charset="0"/>
                <a:cs typeface="Calibri"/>
              </a:rPr>
              <a:t> sie sinnvoll genutzt werden, um Abschaltungen von Windenergieanlagen zu vermeiden.</a:t>
            </a:r>
          </a:p>
          <a:p>
            <a:pPr marL="342900" lvl="0" indent="-342900">
              <a:lnSpc>
                <a:spcPct val="107000"/>
              </a:lnSpc>
              <a:buFont typeface="+mj-lt"/>
              <a:buAutoNum type="arabicPeriod"/>
            </a:pPr>
            <a:r>
              <a:rPr lang="de-DE" sz="1100" kern="100" dirty="0">
                <a:effectLst/>
                <a:latin typeface="Calibri"/>
                <a:ea typeface="Calibri" panose="020F0502020204030204" pitchFamily="34" charset="0"/>
                <a:cs typeface="Calibri"/>
              </a:rPr>
              <a:t>§ 71 f blauer Wasserstoff ist keine erneuerbare Energie, Anforderungen können zu </a:t>
            </a:r>
            <a:r>
              <a:rPr lang="de-DE" sz="1100" kern="100" dirty="0">
                <a:latin typeface="Calibri"/>
                <a:ea typeface="Calibri" panose="020F0502020204030204" pitchFamily="34" charset="0"/>
                <a:cs typeface="Calibri"/>
              </a:rPr>
              <a:t>verbrauchssteigernden</a:t>
            </a:r>
            <a:r>
              <a:rPr lang="de-DE" sz="1100" kern="100" dirty="0">
                <a:effectLst/>
                <a:latin typeface="Calibri"/>
                <a:ea typeface="Calibri" panose="020F0502020204030204" pitchFamily="34" charset="0"/>
                <a:cs typeface="Calibri"/>
              </a:rPr>
              <a:t> Effekten führen, z.B.: stromproduzierende EE-Anlagen werden zur Wasserstoffproduktion verwendet, der zum Heizen verwendet wird statt deren Strom direkt zu verwenden, obwohl durch letzteres viel mehr Treibhausgasemissionen vermieden werden könnten. Der Anteil an fossil erzeugtem Strom steigt dann in anderen Bereichen, in denen es keine oder niedrigere Anforderungen an den EE-Anteil gibt. Nur sinnvollste Variante sollte gefördert werden, Mieter an Entscheidung beteiligen, Import Wasserstoff Unsinn. Widerspruch zu Ziel, die Importabhängigkeit zu reduzieren; unklar, warum ausgerechnet blauer Wasserstoff erwähnt wird, türkiser aber nicht</a:t>
            </a:r>
            <a:r>
              <a:rPr lang="de-DE" sz="1100" kern="100" dirty="0">
                <a:latin typeface="Calibri"/>
                <a:ea typeface="Calibri" panose="020F0502020204030204" pitchFamily="34" charset="0"/>
                <a:cs typeface="Calibri"/>
              </a:rPr>
              <a:t>.</a:t>
            </a:r>
            <a:endParaRPr lang="de-DE" sz="1100" kern="100" dirty="0">
              <a:effectLst/>
              <a:latin typeface="Calibri"/>
              <a:ea typeface="Calibri" panose="020F0502020204030204" pitchFamily="34" charset="0"/>
              <a:cs typeface="Calibri"/>
            </a:endParaRPr>
          </a:p>
          <a:p>
            <a:pPr marL="342900" lvl="0" indent="-342900">
              <a:lnSpc>
                <a:spcPct val="107000"/>
              </a:lnSpc>
              <a:buFont typeface="+mj-lt"/>
              <a:buAutoNum type="arabicPeriod"/>
            </a:pP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(4) Biomasse führt trotzdem zu Konkurrenz zur Nahrungsmittelproduktion und setzt Ökosysteme unter Verwertungsdruck, sollte überall vermieden werden, wo es möglich ist</a:t>
            </a:r>
          </a:p>
          <a:p>
            <a:pPr marL="342900" lvl="0" indent="-342900">
              <a:lnSpc>
                <a:spcPct val="107000"/>
              </a:lnSpc>
              <a:buFont typeface="+mj-lt"/>
              <a:buAutoNum type="arabicPeriod"/>
            </a:pPr>
            <a:r>
              <a:rPr lang="de-DE" sz="1100" kern="100" dirty="0">
                <a:effectLst/>
                <a:latin typeface="Calibri"/>
                <a:ea typeface="Calibri" panose="020F0502020204030204" pitchFamily="34" charset="0"/>
                <a:cs typeface="Calibri"/>
              </a:rPr>
              <a:t>§ 71 g (1) Pufferspeicher bei Wärmepumpen viel sinnvoller als bei Biomasseheizkesseln, 3. 80 % gegenüber welchem Referenzwert?</a:t>
            </a:r>
          </a:p>
          <a:p>
            <a:pPr marL="342900" lvl="0" indent="-342900">
              <a:lnSpc>
                <a:spcPct val="107000"/>
              </a:lnSpc>
              <a:spcAft>
                <a:spcPts val="800"/>
              </a:spcAft>
              <a:buFont typeface="Calibri Light" panose="020F0302020204030204"/>
              <a:buAutoNum type="arabicPeriod"/>
            </a:pPr>
            <a:endParaRPr lang="de-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 typeface="+mj-lt"/>
              <a:buNone/>
              <a:tabLst/>
              <a:defRPr/>
            </a:pPr>
            <a:r>
              <a:rPr lang="de-DE" sz="1100" b="0" kern="150" dirty="0">
                <a:solidFill>
                  <a:schemeClr val="tx1"/>
                </a:solidFill>
                <a:effectLst/>
                <a:latin typeface="HTWBerlin Office"/>
                <a:ea typeface="+mn-ea"/>
                <a:cs typeface="+mn-cs"/>
              </a:rPr>
              <a:t>Gesetz unprofessionell:</a:t>
            </a:r>
          </a:p>
          <a:p>
            <a:pPr marL="0" marR="0" lvl="0" indent="0" algn="l" defTabSz="1219170" rtl="0" eaLnBrk="1" fontAlgn="auto" latinLnBrk="0" hangingPunct="1">
              <a:lnSpc>
                <a:spcPct val="100000"/>
              </a:lnSpc>
              <a:spcBef>
                <a:spcPts val="0"/>
              </a:spcBef>
              <a:spcAft>
                <a:spcPts val="0"/>
              </a:spcAft>
              <a:buClrTx/>
              <a:buSzTx/>
              <a:buFont typeface="+mj-lt"/>
              <a:buNone/>
              <a:tabLst/>
              <a:defRPr/>
            </a:pPr>
            <a:r>
              <a:rPr lang="de-DE" sz="1100" b="0" kern="150" dirty="0">
                <a:solidFill>
                  <a:schemeClr val="tx1"/>
                </a:solidFill>
                <a:effectLst/>
                <a:latin typeface="HTWBerlin Office"/>
                <a:ea typeface="+mn-ea"/>
                <a:cs typeface="+mn-cs"/>
              </a:rPr>
              <a:t>Widersprüche: Bsp. 1: angeblich werden 1,5-K-Ziel und Klimaneutralität bis 2045 angestrebt, aber </a:t>
            </a:r>
            <a:r>
              <a:rPr lang="de-DE" sz="180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it Ziel, bis 2045 Klimaneutralität zu erreichen, wird 1,5-K-Grenze wahrscheinlich überschritten (s. Hemmnis Nr. 25 „widersprüchliche Klimaziele“)</a:t>
            </a:r>
          </a:p>
          <a:p>
            <a:pPr marL="0" marR="0" lvl="0" indent="0" algn="l" defTabSz="1219170" rtl="0" eaLnBrk="1" fontAlgn="auto" latinLnBrk="0" hangingPunct="1">
              <a:lnSpc>
                <a:spcPct val="100000"/>
              </a:lnSpc>
              <a:spcBef>
                <a:spcPts val="0"/>
              </a:spcBef>
              <a:spcAft>
                <a:spcPts val="0"/>
              </a:spcAft>
              <a:buClrTx/>
              <a:buSzTx/>
              <a:buFont typeface="+mj-lt"/>
              <a:buNone/>
              <a:tabLst/>
              <a:defRPr/>
            </a:pP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Bsp. 2: In „B. Lösung“, S.2 steht korrekt „Um das Ziel der Treibhausgasneutralität zu erreichen, müssen jedoch </a:t>
            </a:r>
            <a:r>
              <a:rPr lang="de-DE" sz="1800" b="1" kern="100" dirty="0">
                <a:effectLst/>
                <a:latin typeface="Calibri" panose="020F0502020204030204" pitchFamily="34" charset="0"/>
                <a:ea typeface="Calibri" panose="020F0502020204030204" pitchFamily="34" charset="0"/>
                <a:cs typeface="Times New Roman" panose="02020603050405020304" pitchFamily="18" charset="0"/>
              </a:rPr>
              <a:t>alle Gebäude</a:t>
            </a:r>
            <a:r>
              <a:rPr lang="de-DE" sz="1800" kern="100" dirty="0">
                <a:effectLst/>
                <a:latin typeface="Calibri" panose="020F0502020204030204" pitchFamily="34" charset="0"/>
                <a:ea typeface="Calibri" panose="020F0502020204030204" pitchFamily="34" charset="0"/>
                <a:cs typeface="Times New Roman" panose="02020603050405020304" pitchFamily="18" charset="0"/>
              </a:rPr>
              <a:t> ihre Wärme künftig klimaneutral erzeugen oder klimaneutral erzeugte Wärme aus einem Wärmenetz beziehen“. Trotzdem wird § 2 des GEG 2020, der zahlreiche Ausnahmen enthält, nicht geändert.</a:t>
            </a:r>
          </a:p>
          <a:p>
            <a:pPr defTabSz="1219170">
              <a:defRPr/>
            </a:pPr>
            <a:r>
              <a:rPr lang="de-DE" sz="1800" b="0" kern="150" dirty="0">
                <a:solidFill>
                  <a:schemeClr val="tx1"/>
                </a:solidFill>
                <a:effectLst/>
                <a:latin typeface="HTWBerlin Office"/>
                <a:ea typeface="+mn-ea"/>
                <a:cs typeface="+mn-cs"/>
              </a:rPr>
              <a:t>Bsp. 3: „C. Alternativen: Keine.</a:t>
            </a:r>
            <a:r>
              <a:rPr lang="de-DE" sz="1800" b="0" i="0" u="none" strike="noStrike" baseline="0" dirty="0">
                <a:solidFill>
                  <a:srgbClr val="000000"/>
                </a:solidFill>
                <a:latin typeface="Times New Roman PSMT"/>
              </a:rPr>
              <a:t> Alternative Lösungen wurden intensiv geprüft.</a:t>
            </a:r>
            <a:r>
              <a:rPr lang="de-DE" sz="1800" b="0" kern="150" dirty="0">
                <a:solidFill>
                  <a:schemeClr val="tx1"/>
                </a:solidFill>
                <a:effectLst/>
                <a:latin typeface="HTWBerlin Office"/>
                <a:ea typeface="+mn-ea"/>
                <a:cs typeface="+mn-cs"/>
              </a:rPr>
              <a:t>“ Logikfehler: Wenn es keine Alternativen</a:t>
            </a:r>
            <a:r>
              <a:rPr lang="de-DE" sz="1800" kern="150" dirty="0">
                <a:latin typeface="HTWBerlin Office"/>
              </a:rPr>
              <a:t> gibt</a:t>
            </a:r>
            <a:r>
              <a:rPr lang="de-DE" sz="1800" b="0" kern="150" dirty="0">
                <a:solidFill>
                  <a:schemeClr val="tx1"/>
                </a:solidFill>
                <a:effectLst/>
                <a:latin typeface="HTWBerlin Office"/>
                <a:ea typeface="+mn-ea"/>
                <a:cs typeface="+mn-cs"/>
              </a:rPr>
              <a:t>, dann kann man sie auch nicht prüfen!</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defTabSz="1219170">
              <a:defRPr/>
            </a:pPr>
            <a:r>
              <a:rPr lang="de-DE" sz="1100" b="0" kern="150" dirty="0">
                <a:solidFill>
                  <a:schemeClr val="tx1"/>
                </a:solidFill>
                <a:effectLst/>
                <a:latin typeface="HTWBerlin Office"/>
                <a:ea typeface="+mn-ea"/>
                <a:cs typeface="+mn-cs"/>
              </a:rPr>
              <a:t>Falschbehauptungen: Bsp. 1: blauer Wasserstoff ist Erfüllungsoption für 65-%-EE, ist aber </a:t>
            </a:r>
            <a:r>
              <a:rPr lang="de-DE" sz="1100" kern="150" dirty="0">
                <a:latin typeface="HTWBerlin Office"/>
              </a:rPr>
              <a:t>fossilen Ursprungs</a:t>
            </a:r>
            <a:r>
              <a:rPr lang="de-DE" sz="1100" b="0" kern="150" dirty="0">
                <a:solidFill>
                  <a:schemeClr val="tx1"/>
                </a:solidFill>
                <a:effectLst/>
                <a:latin typeface="HTWBerlin Office"/>
                <a:ea typeface="+mn-ea"/>
                <a:cs typeface="+mn-cs"/>
              </a:rPr>
              <a:t> und </a:t>
            </a:r>
            <a:r>
              <a:rPr lang="de-DE" sz="1100" kern="150" dirty="0">
                <a:latin typeface="HTWBerlin Office"/>
              </a:rPr>
              <a:t>daher nicht</a:t>
            </a:r>
            <a:r>
              <a:rPr lang="de-DE" sz="1100" b="0" kern="150" dirty="0">
                <a:solidFill>
                  <a:schemeClr val="tx1"/>
                </a:solidFill>
                <a:effectLst/>
                <a:latin typeface="HTWBerlin Office"/>
                <a:ea typeface="+mn-ea"/>
                <a:cs typeface="+mn-cs"/>
              </a:rPr>
              <a:t> erneuerbar</a:t>
            </a:r>
            <a:endParaRPr lang="de-DE" sz="1100" b="0" kern="150" dirty="0">
              <a:solidFill>
                <a:schemeClr val="tx1"/>
              </a:solidFill>
              <a:effectLst/>
              <a:latin typeface="HTWBerlin Office"/>
            </a:endParaRPr>
          </a:p>
          <a:p>
            <a:pPr marL="0" marR="0" lvl="0" indent="0" algn="l" defTabSz="1219170" rtl="0" eaLnBrk="1" fontAlgn="auto" latinLnBrk="0" hangingPunct="1">
              <a:lnSpc>
                <a:spcPct val="100000"/>
              </a:lnSpc>
              <a:spcBef>
                <a:spcPts val="0"/>
              </a:spcBef>
              <a:spcAft>
                <a:spcPts val="0"/>
              </a:spcAft>
              <a:buClrTx/>
              <a:buSzTx/>
              <a:buFont typeface="+mj-lt"/>
              <a:buNone/>
              <a:tabLst/>
              <a:defRPr/>
            </a:pPr>
            <a:endParaRPr lang="de-DE" sz="1100" b="0" kern="150" dirty="0">
              <a:solidFill>
                <a:schemeClr val="tx1"/>
              </a:solidFill>
              <a:effectLst/>
              <a:latin typeface="HTWBerlin Office"/>
              <a:ea typeface="+mn-ea"/>
              <a:cs typeface="+mn-cs"/>
            </a:endParaRPr>
          </a:p>
          <a:p>
            <a:pPr algn="l"/>
            <a:r>
              <a:rPr lang="de-DE" sz="1100" b="0" kern="150" dirty="0">
                <a:solidFill>
                  <a:schemeClr val="tx1"/>
                </a:solidFill>
                <a:effectLst/>
                <a:latin typeface="HTWBerlin Office"/>
                <a:ea typeface="+mn-ea"/>
                <a:cs typeface="+mn-cs"/>
              </a:rPr>
              <a:t>fehlende Quellenangaben: S.1 „</a:t>
            </a:r>
            <a:endParaRPr lang="de-DE" sz="1800" b="0" i="0" u="none" strike="noStrike" baseline="0" dirty="0">
              <a:solidFill>
                <a:srgbClr val="000000"/>
              </a:solidFill>
              <a:latin typeface="Times New Roman PSMT"/>
            </a:endParaRPr>
          </a:p>
          <a:p>
            <a:r>
              <a:rPr lang="de-DE" sz="1800" b="0" i="0" u="none" strike="noStrike" baseline="0" dirty="0">
                <a:solidFill>
                  <a:srgbClr val="000000"/>
                </a:solidFill>
                <a:latin typeface="Times New Roman PSMT"/>
              </a:rPr>
              <a:t> Über 80 Prozent der Wärmenachfrage wird noch durch die Verbrennung von </a:t>
            </a:r>
            <a:r>
              <a:rPr lang="de-DE" sz="1800" b="0" i="0" u="none" strike="noStrike" baseline="0" dirty="0" err="1">
                <a:solidFill>
                  <a:srgbClr val="000000"/>
                </a:solidFill>
                <a:latin typeface="Times New Roman PSMT"/>
              </a:rPr>
              <a:t>fos</a:t>
            </a:r>
            <a:r>
              <a:rPr lang="de-DE" sz="1800" b="0" i="0" u="none" strike="noStrike" baseline="0" dirty="0">
                <a:solidFill>
                  <a:srgbClr val="000000"/>
                </a:solidFill>
                <a:latin typeface="Times New Roman PSMT"/>
              </a:rPr>
              <a:t>-silen Energieträgern gedeckt. Dabei dominiert das Erdgas im </a:t>
            </a:r>
            <a:r>
              <a:rPr lang="de-DE" sz="1800" b="0" i="0" u="none" strike="noStrike" baseline="0" dirty="0" err="1">
                <a:solidFill>
                  <a:srgbClr val="000000"/>
                </a:solidFill>
                <a:latin typeface="Times New Roman PSMT"/>
              </a:rPr>
              <a:t>Gebäudewärmebe</a:t>
            </a:r>
            <a:r>
              <a:rPr lang="de-DE" sz="1800" b="0" i="0" u="none" strike="noStrike" baseline="0" dirty="0">
                <a:solidFill>
                  <a:srgbClr val="000000"/>
                </a:solidFill>
                <a:latin typeface="Times New Roman PSMT"/>
              </a:rPr>
              <a:t>-reich. Über 40 Prozent des in Deutschland verbrauchten Erdgases verbrennen wir jährlich, um unsere Gebäude zu beheizen und mit Warmwasser zu versorgen. Von den rund 41 Millionen Haushalten in Deutschland heizt nahezu jeder zweite mit Erdgas, gefolgt von Heizöl mit knapp 25 Prozent und Fernwärme mit gut 14 Pro-zent. Stromdirektheizungen und Wärmepumpen machen jeweils nicht einmal 3 Prozent aus. Die übrigen 6 Prozent entfallen auf Feuerungsanlagen für feste Brennstoffe wie Holz, Holzpellets, sonstige Biomasse und Kohle. Bei den neu installierten Heizungen betrug der Anteil von Gasheizungen im Jahr 2021 sogar 70 Prozent.“</a:t>
            </a:r>
          </a:p>
          <a:p>
            <a:r>
              <a:rPr lang="de-DE" sz="1800" b="0" i="0" u="none" strike="noStrike" kern="150" baseline="0" dirty="0">
                <a:solidFill>
                  <a:srgbClr val="000000"/>
                </a:solidFill>
                <a:effectLst/>
                <a:latin typeface="Times New Roman PSMT"/>
                <a:ea typeface="+mn-ea"/>
                <a:cs typeface="+mn-cs"/>
              </a:rPr>
              <a:t>Fehlende </a:t>
            </a:r>
            <a:r>
              <a:rPr lang="de-DE" sz="1100" b="0" kern="150" dirty="0">
                <a:solidFill>
                  <a:schemeClr val="tx1"/>
                </a:solidFill>
                <a:effectLst/>
                <a:latin typeface="HTWBerlin Office"/>
                <a:ea typeface="+mn-ea"/>
                <a:cs typeface="+mn-cs"/>
              </a:rPr>
              <a:t>Berechnungen bzw. Nachweise: Wie kommt die Regierung auf 65 %?</a:t>
            </a:r>
          </a:p>
          <a:p>
            <a:r>
              <a:rPr lang="de-DE" sz="1100" b="0" kern="150" dirty="0">
                <a:solidFill>
                  <a:schemeClr val="tx1"/>
                </a:solidFill>
                <a:effectLst/>
                <a:latin typeface="HTWBerlin Office"/>
                <a:ea typeface="+mn-ea"/>
                <a:cs typeface="+mn-cs"/>
              </a:rPr>
              <a:t>Begründungen, z.B. für Ausnahmeregel für </a:t>
            </a:r>
            <a:r>
              <a:rPr lang="de-DE" sz="1100" b="0" kern="150" dirty="0" err="1">
                <a:solidFill>
                  <a:schemeClr val="tx1"/>
                </a:solidFill>
                <a:effectLst/>
                <a:latin typeface="HTWBerlin Office"/>
                <a:ea typeface="+mn-ea"/>
                <a:cs typeface="+mn-cs"/>
              </a:rPr>
              <a:t>Unterglasanlagen</a:t>
            </a:r>
            <a:endParaRPr lang="de-DE" sz="1600" b="1" kern="150" dirty="0">
              <a:effectLst/>
              <a:latin typeface="HTWBerlin Office"/>
              <a:ea typeface="HTWBerlin Office"/>
              <a:cs typeface="HTWBerlin Office"/>
            </a:endParaRPr>
          </a:p>
          <a:p>
            <a:endParaRPr lang="de-DE" sz="1100" kern="150" dirty="0">
              <a:effectLst/>
              <a:latin typeface="HTWBerlin Office"/>
              <a:ea typeface="HTWBerlin Office"/>
              <a:cs typeface="HTWBerlin Office"/>
            </a:endParaRPr>
          </a:p>
          <a:p>
            <a:r>
              <a:rPr lang="de-DE" sz="1100" kern="150" dirty="0">
                <a:latin typeface="HTWBerlin Office"/>
              </a:rPr>
              <a:t>Fazit: Gesetz entkernt, es gibt keinen Fall, in dem 65-%-Regelung erfüllt sein muss, weil es für jeden Fall mindestens eine Ausnahme gibt.</a:t>
            </a:r>
          </a:p>
          <a:p>
            <a:endParaRPr lang="de-DE" sz="1600" b="1" kern="150" dirty="0">
              <a:latin typeface="HTWBerlin Office"/>
            </a:endParaRPr>
          </a:p>
          <a:p>
            <a:r>
              <a:rPr lang="de-DE" sz="1600" b="0" i="0" u="none" strike="noStrike" dirty="0">
                <a:effectLst/>
                <a:latin typeface="Calibri" panose="020F0502020204030204" pitchFamily="34" charset="0"/>
              </a:rPr>
              <a:t>Quellen: </a:t>
            </a:r>
            <a:r>
              <a:rPr lang="de-DE" dirty="0">
                <a:hlinkClick r:id="rId7"/>
              </a:rPr>
              <a:t>Drucksache 20/6875 Gesetzentwurf der Bundesregierung Entwurf eines Gesetzes zur Änderung des Gebäudeenergiegesetzes, zur Änderung der Heizkostenverordnung und zur Änderung der Kehr- und Überprüfungsordnung (bundestag.de)</a:t>
            </a:r>
            <a:endParaRPr lang="de-DE" sz="1600" b="0" i="0" u="none" strike="noStrike" dirty="0">
              <a:effectLst/>
              <a:latin typeface="Calibri" panose="020F0502020204030204" pitchFamily="34" charset="0"/>
            </a:endParaRPr>
          </a:p>
          <a:p>
            <a:r>
              <a:rPr lang="de-DE" dirty="0">
                <a:hlinkClick r:id="rId8"/>
              </a:rPr>
              <a:t>Das Wärmepumpen-Desaster: Verkäufe brechen ein, Milliardenschaden befürchtet (msn.com)</a:t>
            </a:r>
            <a:endParaRPr lang="de-DE" dirty="0"/>
          </a:p>
          <a:p>
            <a:endParaRPr lang="de-DE" sz="1600" dirty="0">
              <a:solidFill>
                <a:srgbClr val="000000"/>
              </a:solidFill>
              <a:latin typeface="Calibri" panose="020F0502020204030204" pitchFamily="34" charset="0"/>
              <a:cs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sz="1600" b="0" kern="150" dirty="0">
                <a:solidFill>
                  <a:schemeClr val="tx1"/>
                </a:solidFill>
                <a:effectLst/>
                <a:latin typeface="HTWBerlin Office"/>
                <a:ea typeface="+mn-ea"/>
                <a:cs typeface="+mn-cs"/>
              </a:rPr>
              <a:t>Gebäudeenergiegesetz</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dirty="0"/>
              <a:t>Begrenzung des gebäudeflächenbezogenen Treibhausgasausstoßes und der eingesetzten Bioenergie (z.B. 100 kg CO2-Äquavalente/m²) statt den Anteil an EE festzulegen </a:t>
            </a:r>
          </a:p>
          <a:p>
            <a:r>
              <a:rPr lang="de-DE" dirty="0"/>
              <a:t>Die fossilen Rohstoffe und der daraus resultierende Ausstoß lässt sich relativ leicht messen bzw. berechnen. Das wäre einfacher, dann entfällt die Diskussion über Erfüllungsoptionen für die EE-Vorgabe und es gibt auch eine Motivation den Energiebedarf zu senken und nicht nur den EE-Anteil zu erhöhen, siehe: </a:t>
            </a:r>
            <a:r>
              <a:rPr lang="de-DE" dirty="0">
                <a:effectLst/>
                <a:hlinkClick r:id="rId9" tooltip="https://www.tga-fachplaner.de/meldungen/standpunkt-vorschlag-fuer-ein-effektiveres-gebaeudeenergiegesetz"/>
              </a:rPr>
              <a:t>Standpunkt - Vorschlag für ein effektiveres Gebäudeenergiegesetz (tga-fachplaner.de)</a:t>
            </a:r>
            <a:r>
              <a:rPr lang="de-DE" dirty="0">
                <a:effectLst/>
              </a:rPr>
              <a:t>: https://www.tga-fachplaner.de/meldungen/standpunkt-vorschlag-fuer-ein-effektiveres-gebaeudeenergiegesetz</a:t>
            </a:r>
          </a:p>
          <a:p>
            <a:r>
              <a:rPr lang="de-DE" b="0" i="0" dirty="0">
                <a:solidFill>
                  <a:srgbClr val="333333"/>
                </a:solidFill>
                <a:effectLst/>
                <a:latin typeface="Open Sans" panose="020B0606030504020204" pitchFamily="34" charset="0"/>
              </a:rPr>
              <a:t>Einbeziehung von gesamter Klimabilanz</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a:p>
            <a:endParaRPr lang="de-DE" dirty="0"/>
          </a:p>
          <a:p>
            <a:endParaRPr lang="de-DE" dirty="0"/>
          </a:p>
        </p:txBody>
      </p:sp>
    </p:spTree>
    <p:extLst>
      <p:ext uri="{BB962C8B-B14F-4D97-AF65-F5344CB8AC3E}">
        <p14:creationId xmlns:p14="http://schemas.microsoft.com/office/powerpoint/2010/main" val="302511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2023-09-15</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Forderungen der Industrie sind überzogen [2]</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[1</a:t>
            </a:r>
            <a:r>
              <a:rPr lang="de-DE" dirty="0"/>
              <a:t>,</a:t>
            </a:r>
            <a:r>
              <a:rPr lang="de-DE" sz="1600" b="0" i="0" u="none" strike="noStrike" dirty="0">
                <a:effectLst/>
                <a:latin typeface="Calibri" panose="020F0502020204030204" pitchFamily="34" charset="0"/>
              </a:rPr>
              <a:t> ] </a:t>
            </a:r>
            <a:r>
              <a:rPr lang="de-DE" dirty="0"/>
              <a:t>SPD-Vorstoß für einen Industriestrompreis von fünf Cent: https://www.tagesschau.de/inland/innenpolitik/industriestrompreis-102.html</a:t>
            </a:r>
          </a:p>
          <a:p>
            <a:r>
              <a:rPr lang="de-DE" dirty="0">
                <a:hlinkClick r:id="rId3"/>
              </a:rPr>
              <a:t>Industriestrompreis: Warum sich die Union über den Klima- und Transformationsfonds empört (wiwo.de)</a:t>
            </a:r>
            <a:r>
              <a:rPr lang="de-DE" dirty="0"/>
              <a:t>: https://www.wiwo.de/politik/deutschland/industriestrompreis-und-ktf-habecks-heuchelei-warum-sich-die-union-ueber-den-zaubertopf-der-ampel-empoert-/29411522.html</a:t>
            </a:r>
          </a:p>
          <a:p>
            <a:r>
              <a:rPr lang="de-DE" dirty="0">
                <a:hlinkClick r:id="rId4"/>
              </a:rPr>
              <a:t>[2] FDP-Vorschlag zur Industriestrompreis-Entlastung ist goldrichtig - Sonnenseite - Ökologische Kommunikation mit Franz Alt</a:t>
            </a:r>
            <a:r>
              <a:rPr lang="de-DE" dirty="0"/>
              <a:t>: </a:t>
            </a:r>
            <a:r>
              <a:rPr lang="de-DE" dirty="0">
                <a:hlinkClick r:id="rId3"/>
              </a:rPr>
              <a:t>https://www.wiwo.de/politik/deutschland/industriestrompreis-und-ktf-habecks-heuchelei-warum-sich-die-union-ueber-den-zaubertopf-der-ampel-empoert-/29411522.html</a:t>
            </a:r>
            <a:endParaRPr lang="de-DE" dirty="0">
              <a:cs typeface="Calibri"/>
              <a:hlinkClick r:id="rId3"/>
            </a:endParaRPr>
          </a:p>
          <a:p>
            <a:endParaRPr lang="de-DE" b="0" i="0" u="none" strike="noStrike" dirty="0">
              <a:effectLst/>
              <a:latin typeface="Calibri" panose="020F0502020204030204" pitchFamily="34" charset="0"/>
              <a:cs typeface="Calibri" panose="020F0502020204030204"/>
            </a:endParaRPr>
          </a:p>
          <a:p>
            <a:r>
              <a:rPr lang="de-DE" dirty="0">
                <a:solidFill>
                  <a:srgbClr val="000000"/>
                </a:solidFill>
                <a:latin typeface="Calibri"/>
                <a:cs typeface="Calibri"/>
              </a:rPr>
              <a:t>Gesetz nicht wie geplant verabschiedet</a:t>
            </a:r>
            <a:endParaRPr lang="de-DE" dirty="0">
              <a:solidFill>
                <a:srgbClr val="000000"/>
              </a:solidFill>
              <a:latin typeface="Calibri" panose="020F0502020204030204" pitchFamily="34" charset="0"/>
              <a:cs typeface="Calibri" panose="020F0502020204030204" pitchFamily="34" charset="0"/>
            </a:endParaRPr>
          </a:p>
          <a:p>
            <a:endParaRPr lang="de-DE" sz="1600" dirty="0">
              <a:solidFill>
                <a:srgbClr val="000000"/>
              </a:solidFill>
              <a:latin typeface="Calibri" panose="020F0502020204030204" pitchFamily="34" charset="0"/>
              <a:cs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96489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Autor: 	</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@dgs-berlin.de</a:t>
            </a:r>
            <a:r>
              <a:rPr lang="de-DE" dirty="0"/>
              <a:t> </a:t>
            </a:r>
          </a:p>
          <a:p>
            <a:r>
              <a:rPr lang="de-DE" dirty="0"/>
              <a:t>Telefonnummer: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2023-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998907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2023-09-28</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pPr algn="l"/>
            <a:r>
              <a:rPr lang="de-DE" sz="2000" b="0" i="0" dirty="0">
                <a:solidFill>
                  <a:srgbClr val="191919"/>
                </a:solidFill>
                <a:effectLst/>
                <a:latin typeface="bundesserifweb"/>
              </a:rPr>
              <a:t>1. Degressive AfA (Absetzung für Abnutzung)</a:t>
            </a:r>
          </a:p>
          <a:p>
            <a:pPr algn="l"/>
            <a:r>
              <a:rPr lang="de-DE" sz="2000" b="0" i="0" dirty="0">
                <a:solidFill>
                  <a:srgbClr val="191919"/>
                </a:solidFill>
                <a:effectLst/>
                <a:latin typeface="bundesserifweb"/>
              </a:rPr>
              <a:t>2. Verankerung von EH 40 als verbindlicher gesetzlicher Neubaustandard wird ausgesetzt</a:t>
            </a:r>
          </a:p>
          <a:p>
            <a:pPr algn="l"/>
            <a:r>
              <a:rPr lang="de-DE" sz="2000" b="0" i="0" dirty="0">
                <a:solidFill>
                  <a:srgbClr val="191919"/>
                </a:solidFill>
                <a:effectLst/>
                <a:latin typeface="bundesserifweb"/>
              </a:rPr>
              <a:t>3. Bau von bezahlbarem Wohnraum für alle vereinfachen und beschleunigen</a:t>
            </a:r>
          </a:p>
          <a:p>
            <a:pPr algn="l"/>
            <a:r>
              <a:rPr lang="de-DE" sz="2000" b="0" i="0" dirty="0">
                <a:solidFill>
                  <a:srgbClr val="191919"/>
                </a:solidFill>
                <a:effectLst/>
                <a:latin typeface="bundesserifweb"/>
              </a:rPr>
              <a:t>4. Finanzmittel für den sozialen Wohnungsbau</a:t>
            </a:r>
          </a:p>
          <a:p>
            <a:pPr algn="l"/>
            <a:r>
              <a:rPr lang="de-DE" sz="2000" b="0" i="0" dirty="0">
                <a:solidFill>
                  <a:srgbClr val="191919"/>
                </a:solidFill>
                <a:effectLst/>
                <a:latin typeface="bundesserifweb"/>
              </a:rPr>
              <a:t>5. KfW-Neubauprogramme "Klimafreundlicher Neubau" (KFN) und "Wohneigentum für Familien" (WEF)</a:t>
            </a:r>
            <a:endParaRPr lang="de-DE" sz="1800" b="0" i="0" u="none" strike="noStrike" kern="1200" dirty="0">
              <a:solidFill>
                <a:schemeClr val="tx1"/>
              </a:solidFill>
              <a:effectLst/>
              <a:latin typeface="Calibri" panose="020F0502020204030204" pitchFamily="34" charset="0"/>
              <a:ea typeface="+mn-ea"/>
              <a:cs typeface="+mn-cs"/>
            </a:endParaRPr>
          </a:p>
          <a:p>
            <a:pPr algn="l"/>
            <a:r>
              <a:rPr lang="de-DE" sz="1800" b="0" i="0" u="none" strike="noStrike" kern="1200" dirty="0">
                <a:solidFill>
                  <a:schemeClr val="tx1"/>
                </a:solidFill>
                <a:effectLst/>
                <a:latin typeface="Calibri" panose="020F0502020204030204" pitchFamily="34" charset="0"/>
                <a:ea typeface="+mn-ea"/>
                <a:cs typeface="+mn-cs"/>
              </a:rPr>
              <a:t>„</a:t>
            </a:r>
            <a:r>
              <a:rPr lang="de-DE" sz="2400" b="0" i="0" dirty="0">
                <a:solidFill>
                  <a:srgbClr val="000000"/>
                </a:solidFill>
                <a:effectLst/>
                <a:latin typeface="BundesSans"/>
              </a:rPr>
              <a:t>Für Wohngebäude wurden konkrete Benchmarks festgelegt. </a:t>
            </a:r>
            <a:br>
              <a:rPr lang="de-DE" sz="2400" dirty="0"/>
            </a:br>
            <a:r>
              <a:rPr lang="de-DE" sz="2400" b="0" i="0" dirty="0">
                <a:solidFill>
                  <a:srgbClr val="000000"/>
                </a:solidFill>
                <a:effectLst/>
                <a:latin typeface="BundesSans"/>
              </a:rPr>
              <a:t> </a:t>
            </a:r>
            <a:br>
              <a:rPr lang="de-DE" sz="2400" dirty="0"/>
            </a:br>
            <a:r>
              <a:rPr lang="de-DE" sz="2400" b="0" i="0" dirty="0">
                <a:solidFill>
                  <a:srgbClr val="000000"/>
                </a:solidFill>
                <a:effectLst/>
                <a:latin typeface="BundesSans"/>
              </a:rPr>
              <a:t>Die Treibhausgasemissionen im Gebäudelebenszyklus dürfen für das QNG-PLUS </a:t>
            </a:r>
            <a:br>
              <a:rPr lang="de-DE" sz="2400" dirty="0"/>
            </a:br>
            <a:r>
              <a:rPr lang="de-DE" sz="2400" b="0" i="0" dirty="0">
                <a:solidFill>
                  <a:srgbClr val="000000"/>
                </a:solidFill>
                <a:effectLst/>
                <a:latin typeface="BundesSans"/>
              </a:rPr>
              <a:t>maximal </a:t>
            </a:r>
            <a:r>
              <a:rPr lang="de-DE" sz="2400" b="1" i="0" dirty="0">
                <a:solidFill>
                  <a:srgbClr val="000000"/>
                </a:solidFill>
                <a:effectLst/>
                <a:latin typeface="BundesSans"/>
              </a:rPr>
              <a:t>24 </a:t>
            </a:r>
            <a:r>
              <a:rPr lang="de-DE" sz="2400" b="0" i="0" dirty="0">
                <a:solidFill>
                  <a:srgbClr val="000000"/>
                </a:solidFill>
                <a:effectLst/>
                <a:latin typeface="BundesSans"/>
              </a:rPr>
              <a:t>kg CO</a:t>
            </a:r>
            <a:r>
              <a:rPr lang="de-DE" sz="2400" b="0" i="0" baseline="-25000" dirty="0">
                <a:solidFill>
                  <a:srgbClr val="000000"/>
                </a:solidFill>
                <a:effectLst/>
                <a:latin typeface="BundesSans"/>
              </a:rPr>
              <a:t>2</a:t>
            </a:r>
            <a:r>
              <a:rPr lang="de-DE" sz="2400" b="0" i="0" dirty="0">
                <a:solidFill>
                  <a:srgbClr val="000000"/>
                </a:solidFill>
                <a:effectLst/>
                <a:latin typeface="BundesSans"/>
              </a:rPr>
              <a:t> </a:t>
            </a:r>
            <a:r>
              <a:rPr lang="de-DE" sz="2400" b="0" i="0" dirty="0" err="1">
                <a:solidFill>
                  <a:srgbClr val="000000"/>
                </a:solidFill>
                <a:effectLst/>
                <a:latin typeface="BundesSans"/>
              </a:rPr>
              <a:t>Äqu</a:t>
            </a:r>
            <a:r>
              <a:rPr lang="de-DE" sz="2400" b="0" i="0" dirty="0">
                <a:solidFill>
                  <a:srgbClr val="000000"/>
                </a:solidFill>
                <a:effectLst/>
                <a:latin typeface="BundesSans"/>
              </a:rPr>
              <a:t>./m² a und der ermittelte Primärenergiebedarf nicht erneuerbar im Gebäudelebenszyklus maximal </a:t>
            </a:r>
            <a:r>
              <a:rPr lang="de-DE" sz="2400" b="1" i="0" dirty="0">
                <a:solidFill>
                  <a:srgbClr val="000000"/>
                </a:solidFill>
                <a:effectLst/>
                <a:latin typeface="BundesSans"/>
              </a:rPr>
              <a:t>96 </a:t>
            </a:r>
            <a:r>
              <a:rPr lang="de-DE" sz="2400" b="0" i="0" dirty="0">
                <a:solidFill>
                  <a:srgbClr val="000000"/>
                </a:solidFill>
                <a:effectLst/>
                <a:latin typeface="BundesSans"/>
              </a:rPr>
              <a:t>kWh/m² a betragen. </a:t>
            </a:r>
            <a:br>
              <a:rPr lang="de-DE" sz="2400" dirty="0"/>
            </a:br>
            <a:r>
              <a:rPr lang="de-DE" sz="2400" b="0" i="0" dirty="0">
                <a:solidFill>
                  <a:srgbClr val="000000"/>
                </a:solidFill>
                <a:effectLst/>
                <a:latin typeface="BundesSans"/>
              </a:rPr>
              <a:t> </a:t>
            </a:r>
            <a:br>
              <a:rPr lang="de-DE" sz="2400" dirty="0"/>
            </a:br>
            <a:r>
              <a:rPr lang="de-DE" sz="2400" b="0" i="0" dirty="0">
                <a:solidFill>
                  <a:srgbClr val="000000"/>
                </a:solidFill>
                <a:effectLst/>
                <a:latin typeface="BundesSans"/>
              </a:rPr>
              <a:t>Die Treibhausgasemissionen im Gebäudelebenszyklus dürfen für das QNG-PREMIUM</a:t>
            </a:r>
            <a:br>
              <a:rPr lang="de-DE" sz="2400" dirty="0"/>
            </a:br>
            <a:r>
              <a:rPr lang="de-DE" sz="2400" b="0" i="0" dirty="0">
                <a:solidFill>
                  <a:srgbClr val="000000"/>
                </a:solidFill>
                <a:effectLst/>
                <a:latin typeface="BundesSans"/>
              </a:rPr>
              <a:t>maximal </a:t>
            </a:r>
            <a:r>
              <a:rPr lang="de-DE" sz="2400" b="1" i="0" dirty="0">
                <a:solidFill>
                  <a:srgbClr val="000000"/>
                </a:solidFill>
                <a:effectLst/>
                <a:latin typeface="BundesSans"/>
              </a:rPr>
              <a:t>20 </a:t>
            </a:r>
            <a:r>
              <a:rPr lang="de-DE" sz="2400" b="0" i="0" dirty="0">
                <a:solidFill>
                  <a:srgbClr val="000000"/>
                </a:solidFill>
                <a:effectLst/>
                <a:latin typeface="BundesSans"/>
              </a:rPr>
              <a:t>kg CO</a:t>
            </a:r>
            <a:r>
              <a:rPr lang="de-DE" sz="2400" b="0" i="0" baseline="-25000" dirty="0">
                <a:solidFill>
                  <a:srgbClr val="000000"/>
                </a:solidFill>
                <a:effectLst/>
                <a:latin typeface="BundesSans"/>
              </a:rPr>
              <a:t>2</a:t>
            </a:r>
            <a:r>
              <a:rPr lang="de-DE" sz="2400" b="0" i="0" dirty="0">
                <a:solidFill>
                  <a:srgbClr val="000000"/>
                </a:solidFill>
                <a:effectLst/>
                <a:latin typeface="BundesSans"/>
              </a:rPr>
              <a:t> </a:t>
            </a:r>
            <a:r>
              <a:rPr lang="de-DE" sz="2400" b="0" i="0" dirty="0" err="1">
                <a:solidFill>
                  <a:srgbClr val="000000"/>
                </a:solidFill>
                <a:effectLst/>
                <a:latin typeface="BundesSans"/>
              </a:rPr>
              <a:t>Äqu</a:t>
            </a:r>
            <a:r>
              <a:rPr lang="de-DE" sz="2400" b="0" i="0" dirty="0">
                <a:solidFill>
                  <a:srgbClr val="000000"/>
                </a:solidFill>
                <a:effectLst/>
                <a:latin typeface="BundesSans"/>
              </a:rPr>
              <a:t>./m² a und </a:t>
            </a:r>
            <a:br>
              <a:rPr lang="de-DE" sz="2400" dirty="0"/>
            </a:br>
            <a:r>
              <a:rPr lang="de-DE" sz="2400" b="0" i="0" dirty="0">
                <a:solidFill>
                  <a:srgbClr val="000000"/>
                </a:solidFill>
                <a:effectLst/>
                <a:latin typeface="BundesSans"/>
              </a:rPr>
              <a:t>der ermittelte Primärenergiebedarf nicht erneuerbar im Gebäudelebenszyklus maximal </a:t>
            </a:r>
            <a:r>
              <a:rPr lang="de-DE" sz="2400" b="1" i="0" dirty="0">
                <a:solidFill>
                  <a:srgbClr val="000000"/>
                </a:solidFill>
                <a:effectLst/>
                <a:latin typeface="BundesSans"/>
              </a:rPr>
              <a:t>64 </a:t>
            </a:r>
            <a:r>
              <a:rPr lang="de-DE" sz="2400" b="0" i="0" dirty="0">
                <a:solidFill>
                  <a:srgbClr val="000000"/>
                </a:solidFill>
                <a:effectLst/>
                <a:latin typeface="BundesSans"/>
              </a:rPr>
              <a:t>kWh/m²a betragen. </a:t>
            </a:r>
            <a:r>
              <a:rPr lang="de-DE" sz="1800" b="0" i="0" u="none" strike="noStrike" kern="1200" dirty="0">
                <a:solidFill>
                  <a:schemeClr val="tx1"/>
                </a:solidFill>
                <a:effectLst/>
                <a:latin typeface="Calibri" panose="020F0502020204030204" pitchFamily="34" charset="0"/>
                <a:ea typeface="+mn-ea"/>
                <a:cs typeface="+mn-cs"/>
              </a:rPr>
              <a:t>“ (Quelle: </a:t>
            </a:r>
            <a:r>
              <a:rPr lang="de-DE" sz="2400" dirty="0">
                <a:hlinkClick r:id="rId3"/>
              </a:rPr>
              <a:t>QNG Anforderungen | QNG</a:t>
            </a:r>
            <a:r>
              <a:rPr lang="de-DE" sz="2400" dirty="0"/>
              <a:t>: </a:t>
            </a:r>
            <a:r>
              <a:rPr lang="de-DE" sz="2000" dirty="0">
                <a:hlinkClick r:id="rId4"/>
              </a:rPr>
              <a:t>beg-leitfaden-fuer-dgnb-zertifizierungsexperten_de.pdf</a:t>
            </a:r>
            <a:r>
              <a:rPr lang="de-DE" sz="2000" dirty="0"/>
              <a:t>: https://www.dgnb.de/filestorages/Downloads_unprotected/dokumente/beg-leitfaden-fuer-dgnb-zertifizierungsexperten_de.pdf</a:t>
            </a:r>
            <a:r>
              <a:rPr lang="de-DE" sz="1800" b="0" i="0" u="none" strike="noStrike" kern="1200" dirty="0">
                <a:solidFill>
                  <a:schemeClr val="tx1"/>
                </a:solidFill>
                <a:effectLst/>
                <a:latin typeface="Calibri" panose="020F0502020204030204" pitchFamily="34" charset="0"/>
                <a:ea typeface="+mn-ea"/>
                <a:cs typeface="+mn-cs"/>
              </a:rPr>
              <a:t>) </a:t>
            </a:r>
          </a:p>
          <a:p>
            <a:pPr algn="l"/>
            <a:r>
              <a:rPr lang="de-DE" sz="2000" b="0" i="0" dirty="0">
                <a:solidFill>
                  <a:srgbClr val="191919"/>
                </a:solidFill>
                <a:effectLst/>
                <a:latin typeface="bundesserifweb"/>
              </a:rPr>
              <a:t>6. Wohneigentumsprogramm "Jung kauft Alt"</a:t>
            </a:r>
          </a:p>
          <a:p>
            <a:pPr algn="l"/>
            <a:r>
              <a:rPr lang="de-DE" sz="2000" b="0" i="0" dirty="0">
                <a:solidFill>
                  <a:srgbClr val="191919"/>
                </a:solidFill>
                <a:effectLst/>
                <a:latin typeface="bundesserifweb"/>
              </a:rPr>
              <a:t>7. Umbau von Gewerbeimmobilien zu Wohneinheiten</a:t>
            </a:r>
          </a:p>
          <a:p>
            <a:pPr algn="l"/>
            <a:r>
              <a:rPr lang="de-DE" sz="2000" b="0" i="0" dirty="0">
                <a:solidFill>
                  <a:srgbClr val="191919"/>
                </a:solidFill>
                <a:effectLst/>
                <a:latin typeface="bundesserifweb"/>
              </a:rPr>
              <a:t>8. Bauen im Sinne des Gebäudetyps E soll befördert werden</a:t>
            </a:r>
          </a:p>
          <a:p>
            <a:pPr algn="l"/>
            <a:r>
              <a:rPr lang="de-DE" sz="2000" b="0" i="0" dirty="0">
                <a:solidFill>
                  <a:srgbClr val="191919"/>
                </a:solidFill>
                <a:effectLst/>
                <a:latin typeface="bundesserifweb"/>
              </a:rPr>
              <a:t>9. Vergünstigte Abgabe BImA-eigener Grundstücke für öffentliche Aufgaben sowie den sozialen Wohnungsbau</a:t>
            </a:r>
          </a:p>
          <a:p>
            <a:pPr algn="l"/>
            <a:r>
              <a:rPr lang="de-DE" sz="2000" b="0" i="0" dirty="0">
                <a:solidFill>
                  <a:srgbClr val="191919"/>
                </a:solidFill>
                <a:effectLst/>
                <a:latin typeface="bundesserifweb"/>
              </a:rPr>
              <a:t>10. Lärmrichtwerte bei heranrückender Wohnbebauung an Gewerbebetriebe</a:t>
            </a:r>
          </a:p>
          <a:p>
            <a:pPr algn="l"/>
            <a:r>
              <a:rPr lang="de-DE" sz="2000" b="0" i="0" dirty="0">
                <a:solidFill>
                  <a:srgbClr val="191919"/>
                </a:solidFill>
                <a:effectLst/>
                <a:latin typeface="bundesserifweb"/>
              </a:rPr>
              <a:t>11. Förderung beim Einbau einer klimafreundlichen Heizungsanlage</a:t>
            </a:r>
          </a:p>
          <a:p>
            <a:pPr algn="l"/>
            <a:r>
              <a:rPr lang="de-DE" sz="2000" b="0" i="0" dirty="0">
                <a:solidFill>
                  <a:srgbClr val="191919"/>
                </a:solidFill>
                <a:effectLst/>
                <a:latin typeface="bundesserifweb"/>
              </a:rPr>
              <a:t>12. Senkung der Erwerbsnebenkosten</a:t>
            </a:r>
          </a:p>
          <a:p>
            <a:pPr algn="l"/>
            <a:r>
              <a:rPr lang="de-DE" sz="2000" b="0" i="0" dirty="0">
                <a:solidFill>
                  <a:srgbClr val="191919"/>
                </a:solidFill>
                <a:effectLst/>
                <a:latin typeface="bundesserifweb"/>
              </a:rPr>
              <a:t>13. Beschleunigung von Planungs- und Genehmigungsverfahren</a:t>
            </a:r>
          </a:p>
          <a:p>
            <a:pPr algn="l"/>
            <a:r>
              <a:rPr lang="de-DE" sz="2000" b="0" i="0" u="sng" dirty="0">
                <a:solidFill>
                  <a:srgbClr val="666666"/>
                </a:solidFill>
                <a:effectLst/>
                <a:latin typeface="bundesserifweb"/>
              </a:rPr>
              <a:t>14. Neue Wohngemeinnützigkeit an den Start gehen lassen</a:t>
            </a:r>
          </a:p>
          <a:p>
            <a:endParaRPr lang="de-DE" sz="1800" b="0" i="0" u="none" strike="noStrike" kern="1200" dirty="0">
              <a:solidFill>
                <a:schemeClr val="tx1"/>
              </a:solidFill>
              <a:effectLst/>
              <a:latin typeface="Calibri" panose="020F0502020204030204" pitchFamily="34" charset="0"/>
              <a:ea typeface="+mn-ea"/>
              <a:cs typeface="+mn-cs"/>
            </a:endParaRPr>
          </a:p>
          <a:p>
            <a:r>
              <a:rPr lang="de-DE" sz="1600" b="0" i="0" u="none" strike="noStrike" dirty="0">
                <a:effectLst/>
                <a:latin typeface="Calibri" panose="020F0502020204030204" pitchFamily="34" charset="0"/>
              </a:rPr>
              <a:t>Quellen: </a:t>
            </a:r>
            <a:br>
              <a:rPr lang="de-DE" sz="1600" b="0" i="0" u="none" strike="noStrike" dirty="0">
                <a:effectLst/>
                <a:latin typeface="Calibri" panose="020F0502020204030204" pitchFamily="34" charset="0"/>
              </a:rPr>
            </a:br>
            <a:r>
              <a:rPr lang="de-DE" dirty="0">
                <a:hlinkClick r:id="rId5"/>
              </a:rPr>
              <a:t>BMWSB - Startseite - Maßnahmenpaket der Bundesregierung</a:t>
            </a:r>
            <a:endParaRPr lang="de-DE" dirty="0"/>
          </a:p>
          <a:p>
            <a:r>
              <a:rPr lang="de-DE" dirty="0" err="1">
                <a:hlinkClick r:id="rId6"/>
              </a:rPr>
              <a:t>massnahmenpaket_bezahlbarer_wohnraum.pdf;jsessionid</a:t>
            </a:r>
            <a:r>
              <a:rPr lang="de-DE" dirty="0">
                <a:hlinkClick r:id="rId6"/>
              </a:rPr>
              <a:t>=EB08780C9B30063A2E1A93D84EF7C074.2_cid387 (bund.de)</a:t>
            </a:r>
            <a:r>
              <a:rPr lang="de-DE" dirty="0"/>
              <a:t>: https://www.bmwsb.bund.de/SharedDocs/topthemen/Webs/BMWSB/DE/Massnahmenpaket-bauen/massnahmenpaket-artikel.html</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hlinkClick r:id="rId7"/>
              </a:rPr>
              <a:t>DUH_10-Punkte-Plan_für_klimagerechtes_und_bezahlbares_Bauen_und_Wohnen.pdf</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r>
              <a:rPr lang="de-DE" dirty="0">
                <a:hlinkClick r:id="rId7"/>
              </a:rPr>
              <a:t>DUH_10-Punkte-Plan_für_klimagerechtes_und_bezahlbares_Bauen_und_Wohnen.pdf</a:t>
            </a:r>
            <a:endParaRPr lang="de-DE" b="0" i="0" dirty="0">
              <a:solidFill>
                <a:srgbClr val="333333"/>
              </a:solidFill>
              <a:effectLst/>
              <a:latin typeface="Open Sans" panose="020B0606030504020204" pitchFamily="34" charset="0"/>
            </a:endParaRPr>
          </a:p>
          <a:p>
            <a:pPr marL="342900" indent="-342900">
              <a:buAutoNum type="arabicPeriod"/>
            </a:pPr>
            <a:r>
              <a:rPr lang="de-DE" dirty="0"/>
              <a:t>Nächste Sanierungswelle auslösen und klimagerechte Modernisierungen voranbringen! </a:t>
            </a:r>
          </a:p>
          <a:p>
            <a:pPr marL="342900" indent="-342900">
              <a:buAutoNum type="arabicPeriod"/>
            </a:pPr>
            <a:r>
              <a:rPr lang="de-DE" dirty="0"/>
              <a:t>Sondervermögen für eine soziale Wohnraumoffensive einsetzen! </a:t>
            </a:r>
          </a:p>
          <a:p>
            <a:pPr marL="342900" indent="-342900">
              <a:buAutoNum type="arabicPeriod"/>
            </a:pPr>
            <a:r>
              <a:rPr lang="de-DE" dirty="0"/>
              <a:t>Potentiale für neuen Wohnraum im Bestand nutzen! </a:t>
            </a:r>
          </a:p>
          <a:p>
            <a:pPr marL="342900" indent="-342900">
              <a:buAutoNum type="arabicPeriod"/>
            </a:pPr>
            <a:r>
              <a:rPr lang="de-DE" dirty="0"/>
              <a:t>Sanierungsförderung ausweiten und verstetigen!</a:t>
            </a:r>
          </a:p>
          <a:p>
            <a:pPr marL="342900" indent="-342900">
              <a:buAutoNum type="arabicPeriod"/>
            </a:pPr>
            <a:r>
              <a:rPr lang="de-DE" dirty="0"/>
              <a:t>Dauerhaft bezahlbaren Wohnraum bereitstellen! </a:t>
            </a:r>
          </a:p>
          <a:p>
            <a:pPr marL="342900" indent="-342900">
              <a:buAutoNum type="arabicPeriod"/>
            </a:pPr>
            <a:r>
              <a:rPr lang="de-DE" dirty="0"/>
              <a:t>Spekulation mit Bauland verbieten und Leerstand verhindern! </a:t>
            </a:r>
          </a:p>
          <a:p>
            <a:pPr marL="342900" indent="-342900">
              <a:buAutoNum type="arabicPeriod"/>
            </a:pPr>
            <a:r>
              <a:rPr lang="de-DE" dirty="0"/>
              <a:t>Kompakt und flächensparend bauen! </a:t>
            </a:r>
          </a:p>
          <a:p>
            <a:pPr marL="342900" indent="-342900">
              <a:buAutoNum type="arabicPeriod"/>
            </a:pPr>
            <a:r>
              <a:rPr lang="de-DE" dirty="0"/>
              <a:t>Nebenkosten durch zukunftsweisende Bau-Standards gering halten! </a:t>
            </a:r>
          </a:p>
          <a:p>
            <a:pPr marL="342900" indent="-342900">
              <a:buAutoNum type="arabicPeriod"/>
            </a:pPr>
            <a:r>
              <a:rPr lang="de-DE" dirty="0"/>
              <a:t>Baumaterialien ökologisch herstellen und sparsam einsetzen! </a:t>
            </a:r>
          </a:p>
          <a:p>
            <a:pPr marL="342900" indent="-342900">
              <a:buAutoNum type="arabicPeriod"/>
            </a:pPr>
            <a:r>
              <a:rPr lang="de-DE" dirty="0" err="1"/>
              <a:t>Mieter:innen</a:t>
            </a:r>
            <a:r>
              <a:rPr lang="de-DE" dirty="0"/>
              <a:t> vor weiterer Preisexplosion schützen!</a:t>
            </a:r>
          </a:p>
          <a:p>
            <a:pPr marL="0" indent="0">
              <a:buNone/>
            </a:pPr>
            <a:r>
              <a:rPr lang="de-DE" sz="1600" b="0" i="0" u="none" strike="noStrike" dirty="0">
                <a:effectLst/>
                <a:latin typeface="Calibri" panose="020F0502020204030204" pitchFamily="34" charset="0"/>
              </a:rPr>
              <a:t>Mietklima: </a:t>
            </a:r>
            <a:r>
              <a:rPr lang="de-DE" dirty="0">
                <a:hlinkClick r:id="rId8"/>
              </a:rPr>
              <a:t>Klimaschutz trifft Mieterschutz – Wege zu einer sozialverträglichen Gebäudesanierung – Deutsche Umwelthilfe e.V. (duh.de)</a:t>
            </a:r>
            <a:endParaRPr lang="de-DE" sz="1600" b="0" i="0" u="none" strike="noStrike" dirty="0">
              <a:effectLst/>
              <a:latin typeface="Calibri" panose="020F0502020204030204" pitchFamily="34" charset="0"/>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385095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dirty="0"/>
              <a:t>Autor: 	Florian Hinze</a:t>
            </a:r>
          </a:p>
          <a:p>
            <a:r>
              <a:rPr lang="de-DE" dirty="0"/>
              <a:t>Organisation:	DGS-BB</a:t>
            </a:r>
          </a:p>
          <a:p>
            <a:r>
              <a:rPr lang="de-DE" dirty="0"/>
              <a:t>Projekt: 	</a:t>
            </a:r>
            <a:r>
              <a:rPr lang="de-DE" sz="1800" b="0" i="0" u="none" strike="noStrike" dirty="0" err="1">
                <a:effectLst/>
                <a:latin typeface="Calibri" panose="020F0502020204030204" pitchFamily="34" charset="0"/>
              </a:rPr>
              <a:t>MonDoWi</a:t>
            </a:r>
            <a:endParaRPr lang="de-DE" sz="1800" b="0" i="0" u="none" strike="noStrike" dirty="0">
              <a:effectLst/>
              <a:latin typeface="Calibri" panose="020F0502020204030204" pitchFamily="34" charset="0"/>
            </a:endParaRPr>
          </a:p>
          <a:p>
            <a:r>
              <a:rPr lang="de-DE" sz="1800" b="0" i="0" u="none" strike="noStrike" dirty="0">
                <a:effectLst/>
                <a:latin typeface="Calibri" panose="020F0502020204030204" pitchFamily="34" charset="0"/>
              </a:rPr>
              <a:t>E-Mail-Adresse: 	fhi@dgs-berlin.de</a:t>
            </a:r>
            <a:r>
              <a:rPr lang="de-DE" dirty="0"/>
              <a:t> </a:t>
            </a:r>
          </a:p>
          <a:p>
            <a:r>
              <a:rPr lang="de-DE" dirty="0"/>
              <a:t>Telefonnummer: 	</a:t>
            </a:r>
            <a:r>
              <a:rPr lang="de-DE" sz="1800" b="0" i="0" u="none" strike="noStrike" dirty="0">
                <a:effectLst/>
                <a:latin typeface="Calibri" panose="020F0502020204030204" pitchFamily="34" charset="0"/>
              </a:rPr>
              <a:t>015904731836</a:t>
            </a:r>
          </a:p>
          <a:p>
            <a:r>
              <a:rPr lang="de-DE" sz="1800" b="0" i="0" u="none" strike="noStrike" dirty="0">
                <a:effectLst/>
                <a:latin typeface="Calibri" panose="020F0502020204030204" pitchFamily="34" charset="0"/>
              </a:rPr>
              <a:t>Erstelldatum: 	2023-03-07</a:t>
            </a:r>
            <a:r>
              <a:rPr lang="de-DE" dirty="0"/>
              <a:t> </a:t>
            </a:r>
          </a:p>
          <a:p>
            <a:r>
              <a:rPr lang="de-DE" dirty="0"/>
              <a:t>gehemmte Technologie bzw. Maßnahme: 	alle</a:t>
            </a:r>
          </a:p>
          <a:p>
            <a:r>
              <a:rPr lang="de-DE" dirty="0"/>
              <a:t>Betroffene Bereiche:		alle</a:t>
            </a:r>
          </a:p>
          <a:p>
            <a:br>
              <a:rPr lang="de-DE" sz="1800" b="0" i="0" u="none" strike="noStrike" dirty="0">
                <a:effectLst/>
                <a:latin typeface="Calibri" panose="020F0502020204030204" pitchFamily="34" charset="0"/>
              </a:rPr>
            </a:br>
            <a:r>
              <a:rPr lang="de-DE" sz="1800" b="1" kern="150" dirty="0">
                <a:effectLst/>
                <a:latin typeface="HTWBerlin Office"/>
                <a:ea typeface="HTWBerlin Office"/>
                <a:cs typeface="HTWBerlin Office"/>
              </a:rPr>
              <a:t>Beschreibung:</a:t>
            </a:r>
          </a:p>
          <a:p>
            <a:r>
              <a:rPr lang="de-DE" sz="1800" b="0" i="0" u="none" strike="noStrike" dirty="0">
                <a:effectLst/>
                <a:latin typeface="Calibri"/>
                <a:ea typeface="Calibri"/>
                <a:cs typeface="Calibri"/>
              </a:rPr>
              <a:t>Emissionshandel</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Mit dem Instrument des Emissionshandel kann Klimaneutralität erreicht werden, wenn für den gesamten Treibhausgasausstoß Emissionszertifikate ersteigert werden müssen und die jedes Jahr versteigerte Menge mit der Zeit gegen null sinkt.</a:t>
            </a:r>
            <a:r>
              <a:rPr lang="de-DE" sz="1800" dirty="0">
                <a:latin typeface="Calibri"/>
                <a:ea typeface="Calibri"/>
                <a:cs typeface="Calibri"/>
              </a:rPr>
              <a:t> Damit können die Klimakosten internalisiert</a:t>
            </a:r>
            <a:r>
              <a:rPr lang="de-DE" sz="1800" b="0" i="0" u="none" strike="noStrike" dirty="0">
                <a:effectLst/>
                <a:latin typeface="Calibri"/>
                <a:ea typeface="Calibri"/>
                <a:cs typeface="Calibri"/>
              </a:rPr>
              <a:t> </a:t>
            </a:r>
            <a:r>
              <a:rPr lang="de-DE" sz="1800" dirty="0">
                <a:latin typeface="Calibri"/>
                <a:ea typeface="Calibri"/>
                <a:cs typeface="Calibri"/>
              </a:rPr>
              <a:t>werden. </a:t>
            </a:r>
            <a:r>
              <a:rPr lang="de-DE" sz="1800" b="0" i="0" u="none" strike="noStrike" dirty="0">
                <a:effectLst/>
                <a:latin typeface="Calibri"/>
                <a:ea typeface="Calibri"/>
                <a:cs typeface="Calibri"/>
              </a:rPr>
              <a:t>Der Emissionshandel ist einfach, wenn nur die Inverkehrbringer von fossilen Rohstoffen die Zertifikate ersteigern müssen und effektiv wenn er weltweit erfolgt. </a:t>
            </a:r>
            <a:r>
              <a:rPr lang="de-DE" sz="1800" dirty="0">
                <a:latin typeface="Calibri"/>
                <a:ea typeface="Calibri"/>
                <a:cs typeface="Calibri"/>
              </a:rPr>
              <a:t>Das Instrument ist bereits vorhanden. Der Emissionshandel ermöglicht die größtmögliche Freiheit innerhalb klarer Grenzen.</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Wegen seiner derzeitigen schlechten Umsetzung ist er aus folgenden Gründen ineffizient, nicht zur Erreichung der Klimaneutralität geeignet und kompliziert:</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1. Ein globaler, alle Emittenten umfassender Emissionshandel existiert nicht. </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2. Der EU-Emissionshandel:</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a. umfasst nur einen Teil der Emissionen (Stand 2021: 36 %) (1), wodurch die Gesamtmenge an Treibhausgasen nicht geregelt werden kann; der Gebäudesektor ist nicht enthalten</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b. ausgegebene Menge an Zertifikaten von 1.859.255.672 (Stand 2020) (2) zu hoch, Reduktion liegt mit 2,2 %/a (3) weit unter der zur Erreichung des 1,5°C-Klimaziels erforderlichen (4)</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c. nur 57 % der Zertifikate versteigert, Rest kostenlos (2)</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3. Der nationale Brennstoffemissionshandel (</a:t>
            </a:r>
            <a:r>
              <a:rPr lang="de-DE" sz="1800" b="0" i="0" u="none" strike="noStrike" dirty="0" err="1">
                <a:effectLst/>
                <a:latin typeface="Calibri"/>
                <a:ea typeface="Calibri"/>
                <a:cs typeface="Calibri"/>
              </a:rPr>
              <a:t>nEHS</a:t>
            </a:r>
            <a:r>
              <a:rPr lang="de-DE" sz="1800" b="0" i="0" u="none" strike="noStrike" dirty="0">
                <a:effectLst/>
                <a:latin typeface="Calibri"/>
                <a:ea typeface="Calibri"/>
                <a:cs typeface="Calibri"/>
              </a:rPr>
              <a:t>) umfasst grundsätzlich alle CO2-Emissionen, die nicht vom europäischen Emissionshandelssystem (EU-ETS) erfasst werden, aber:</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a. Andere </a:t>
            </a:r>
            <a:r>
              <a:rPr lang="de-DE" sz="1800" b="0" i="0" u="none" strike="noStrike" dirty="0" err="1">
                <a:effectLst/>
                <a:latin typeface="Calibri"/>
                <a:ea typeface="Calibri"/>
                <a:cs typeface="Calibri"/>
              </a:rPr>
              <a:t>Treishausgase</a:t>
            </a:r>
            <a:r>
              <a:rPr lang="de-DE" sz="1800" b="0" i="0" u="none" strike="noStrike" dirty="0">
                <a:effectLst/>
                <a:latin typeface="Calibri"/>
                <a:ea typeface="Calibri"/>
                <a:cs typeface="Calibri"/>
              </a:rPr>
              <a:t> wie Methan sind nicht erfasst</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b. 2023 beträgt der Kohlendioxidpreis nur 30 €/t (5) statt der verursachten Umweltschäden von 180 €/t (6)</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c. Eine Mengenregulierung soll erst ab 2027 stattfinden, bis dahin gibt es keine Grenze für Zertifikate (7)</a:t>
            </a: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d. Strafe nur 100 €/t für illegal ohne Zertifikat ausgestoßenes CO2 (8)</a:t>
            </a:r>
            <a:br>
              <a:rPr lang="de-DE" sz="1800" b="0" i="0" u="none" strike="noStrike" dirty="0">
                <a:effectLst/>
                <a:latin typeface="Calibri" panose="020F0502020204030204" pitchFamily="34" charset="0"/>
                <a:cs typeface="Calibri"/>
              </a:rPr>
            </a:b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Durch die schlechte Umsetzung wird auch die Grundidee und der Hauptvorteil des Emissionshandels ausgehebelt; nämlich dass bevorzugt dort Treibhausgase vermieden werden, wo es am wenigsten kostet. Mehrere parallele Systeme sind zudem aufwändiger und auch beide Systeme gemeinsam können die Menge an Treibhausgasen nicht begrenzen.</a:t>
            </a:r>
            <a:r>
              <a:rPr lang="de-DE" sz="1800" dirty="0">
                <a:latin typeface="Calibri"/>
                <a:ea typeface="Calibri"/>
                <a:cs typeface="Calibri"/>
              </a:rPr>
              <a:t> Der EU-ETS2 ist ab dem 1.1.2027 geplant und bezieht den Gebäude- und Verkehrssektor ein. Übergangsweise kann der Preis laut BEHG stärker erhöht werden um einen Übergang zum ETS2 ohne Preissprung zu ermöglichen.</a:t>
            </a:r>
            <a:br>
              <a:rPr lang="de-DE" sz="1800" b="0" i="0" u="none" strike="noStrike" dirty="0">
                <a:effectLst/>
                <a:latin typeface="Calibri" panose="020F0502020204030204" pitchFamily="34" charset="0"/>
                <a:cs typeface="Calibri"/>
              </a:rPr>
            </a:br>
            <a:endParaRPr lang="de-DE" sz="1800" b="0" i="0" u="none" strike="noStrike" dirty="0">
              <a:effectLst/>
              <a:latin typeface="Calibri" panose="020F0502020204030204" pitchFamily="34" charset="0"/>
            </a:endParaRPr>
          </a:p>
          <a:p>
            <a:r>
              <a:rPr lang="de-DE" sz="1800" b="0" i="0" u="none" strike="noStrike" dirty="0">
                <a:effectLst/>
                <a:latin typeface="Calibri" panose="020F0502020204030204" pitchFamily="34" charset="0"/>
              </a:rPr>
              <a:t>Quellen:</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[1] https://eur-lex.europa.eu/legal-content/DE/TXT/?uri=CELEX:52021DC0962, Abschnitt 2, 2. Absatz</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[2] https://eur-lex.europa.eu/legal-content/DE/TXT/?uri=CELEX:52021DC0962, Abschnitt 3.1.1, Tabelle 1, 3.1.2 kostenlose Zuteilung</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[3] https://www.bmwk.de/Redaktion/DE/Artikel/Industrie/klimaschutz-eu-klimaschutzpolitik.html</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[4] https://www.umweltrat.de/SharedDocs/Downloads/DE/01_Umweltgutachten/2016_2020/2020_Umweltgutachten_Kap_02_Pariser_Klimaziele.pdf?__blob=publicationFile&amp;v=22, S.52</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[5] Der ursprünglich geplante viel zu niedrige Preis von 35 €/t wurde noch weiter gesenkt, https://bfu-ag.de/veranstaltung/8-news/496-news-behg-ab-2023</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[6] </a:t>
            </a:r>
            <a:r>
              <a:rPr lang="de-DE" sz="2000" dirty="0">
                <a:hlinkClick r:id="rId3"/>
              </a:rPr>
              <a:t>Gesellschaftliche Kosten von Umweltbelastungen | Umweltbundesamt</a:t>
            </a:r>
            <a:r>
              <a:rPr lang="de-DE" sz="2000" dirty="0"/>
              <a:t>: </a:t>
            </a:r>
            <a:r>
              <a:rPr lang="de-DE" sz="2400" dirty="0"/>
              <a:t>https://www.umweltbundesamt.de/daten/umwelt-wirtschaft/gesellschaftliche-kosten-von-umweltbelastungen#klimakosten-von-treibhausgas-emissionen</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[7] https://foes.de/publikationen/2022/2022-12_FOES_Wirkung_des_nationalen_Emissionshandels.pdf</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[8] https://www.next-kraftwerke.de/wissen/emissionshandel</a:t>
            </a:r>
            <a:r>
              <a:rPr lang="de-DE" dirty="0"/>
              <a:t> </a:t>
            </a:r>
          </a:p>
          <a:p>
            <a:pPr defTabSz="1219170">
              <a:defRPr/>
            </a:pPr>
            <a:r>
              <a:rPr lang="de-DE" dirty="0"/>
              <a:t>[9] Eigene Berechnung auf Basis von https://www.umweltbundesamt.de/daten/klima/treibhausgas-emissionen-in-deutschland#emissionsentwicklung: CO2-Preis * Emissionen (809 €/t * 746 </a:t>
            </a:r>
            <a:r>
              <a:rPr lang="de-DE" dirty="0" err="1"/>
              <a:t>Mt</a:t>
            </a:r>
            <a:r>
              <a:rPr lang="de-DE" dirty="0"/>
              <a:t>), </a:t>
            </a:r>
            <a:r>
              <a:rPr lang="de-DE" sz="1600" b="0" kern="150" dirty="0">
                <a:effectLst/>
                <a:latin typeface="HTWBerlin Office"/>
                <a:ea typeface="HTWBerlin Office"/>
                <a:cs typeface="HTWBerlin Office"/>
              </a:rPr>
              <a:t>Emissionen 746 </a:t>
            </a:r>
            <a:r>
              <a:rPr lang="de-DE" sz="1600" b="0" kern="150" dirty="0" err="1">
                <a:effectLst/>
                <a:latin typeface="HTWBerlin Office"/>
                <a:ea typeface="HTWBerlin Office"/>
                <a:cs typeface="HTWBerlin Office"/>
              </a:rPr>
              <a:t>Mt</a:t>
            </a:r>
            <a:r>
              <a:rPr lang="de-DE" sz="1600" b="0" kern="150" dirty="0">
                <a:effectLst/>
                <a:latin typeface="HTWBerlin Office"/>
                <a:ea typeface="HTWBerlin Office"/>
                <a:cs typeface="HTWBerlin Office"/>
              </a:rPr>
              <a:t> CO2-Äquivalente in Deutschland</a:t>
            </a:r>
            <a:endParaRPr lang="de-DE" dirty="0">
              <a:ea typeface="Calibri"/>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600" b="0" kern="150" dirty="0">
                <a:effectLst/>
                <a:latin typeface="HTWBerlin Office"/>
              </a:rPr>
              <a:t>Davon im Gebäudesektor: 290 Mrd. €/a (40 % der Gesamtemissionen)</a:t>
            </a:r>
            <a:endParaRPr lang="de-DE" dirty="0"/>
          </a:p>
          <a:p>
            <a:r>
              <a:rPr lang="de-DE" sz="1600" kern="150" dirty="0">
                <a:latin typeface="HTWBerlin Office"/>
              </a:rPr>
              <a:t>[10] </a:t>
            </a:r>
            <a:r>
              <a:rPr lang="de-DE" kern="150" dirty="0">
                <a:hlinkClick r:id="rId4"/>
              </a:rPr>
              <a:t>Der CO₂-Preis für Gebäude und Verkehr (agora-energiewende.de)</a:t>
            </a:r>
            <a:r>
              <a:rPr lang="de-DE" kern="150" dirty="0"/>
              <a:t>, </a:t>
            </a:r>
            <a:endParaRPr lang="de-DE" sz="1600" kern="150" dirty="0">
              <a:solidFill>
                <a:srgbClr val="000000"/>
              </a:solidFill>
              <a:latin typeface="HTWBerlin Office"/>
              <a:ea typeface="Calibri" panose="020F0502020204030204"/>
              <a:cs typeface="Calibri" panose="020F0502020204030204"/>
            </a:endParaRPr>
          </a:p>
          <a:p>
            <a:r>
              <a:rPr lang="de-DE" b="0" i="0" dirty="0">
                <a:solidFill>
                  <a:srgbClr val="333333"/>
                </a:solidFill>
                <a:effectLst/>
                <a:latin typeface="Open Sans" panose="020B0606030504020204" pitchFamily="34" charset="0"/>
              </a:rPr>
              <a:t>Zuständigkeiten: WTO, EU, Bund</a:t>
            </a:r>
            <a:endParaRPr lang="de-DE" sz="1600" b="0" i="0" u="none" strike="noStrike" dirty="0">
              <a:solidFill>
                <a:srgbClr val="333333"/>
              </a:solidFill>
              <a:effectLst/>
              <a:latin typeface="Calibri" panose="020F0502020204030204" pitchFamily="34" charset="0"/>
            </a:endParaRPr>
          </a:p>
          <a:p>
            <a:endParaRPr lang="de-DE" b="0" i="0" u="none" strike="noStrike" dirty="0">
              <a:solidFill>
                <a:srgbClr val="333333"/>
              </a:solidFill>
              <a:effectLst/>
              <a:latin typeface="Open Sans"/>
              <a:ea typeface="Open Sans"/>
              <a:cs typeface="Open Sans"/>
            </a:endParaRPr>
          </a:p>
          <a:p>
            <a:pPr defTabSz="1219170">
              <a:defRPr/>
            </a:pPr>
            <a:endParaRPr lang="de-DE" sz="16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europäisch: </a:t>
            </a:r>
            <a:r>
              <a:rPr lang="de-DE" b="0" i="0" dirty="0">
                <a:solidFill>
                  <a:srgbClr val="000000"/>
                </a:solidFill>
                <a:effectLst/>
                <a:latin typeface="Linux Libertine"/>
              </a:rPr>
              <a:t>Richtlinie 2003/87/EG (Emissionshandelsrichtlinie),</a:t>
            </a:r>
            <a:r>
              <a:rPr lang="de-DE" sz="1600" b="0" i="0" u="none" strike="noStrike" dirty="0">
                <a:solidFill>
                  <a:srgbClr val="333333"/>
                </a:solidFill>
                <a:effectLst/>
                <a:latin typeface="Calibri" panose="020F0502020204030204" pitchFamily="34" charset="0"/>
              </a:rPr>
              <a:t> national: </a:t>
            </a:r>
            <a:r>
              <a:rPr lang="de-DE" sz="1600" dirty="0"/>
              <a:t>Brennstoffemissionshandelsgesetz – BEHG</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pPr marL="342900" indent="-342900">
              <a:buAutoNum type="arabicPeriod"/>
            </a:pPr>
            <a:r>
              <a:rPr lang="de-DE" sz="1800" b="0" i="0" u="none" strike="noStrike" dirty="0">
                <a:effectLst/>
                <a:latin typeface="Calibri" panose="020F0502020204030204" pitchFamily="34" charset="0"/>
              </a:rPr>
              <a:t>weltweites Emissionshandelssystem einführen, Anzahl der EHS und der inkludierten Bereiche wächst stetig (bisher: </a:t>
            </a:r>
            <a:r>
              <a:rPr lang="de-DE" sz="2000" dirty="0">
                <a:hlinkClick r:id="rId5"/>
              </a:rPr>
              <a:t>Liste der Emissionshandelssysteme – Wikipedia</a:t>
            </a:r>
            <a:r>
              <a:rPr lang="de-DE" sz="2000" dirty="0"/>
              <a:t>: </a:t>
            </a:r>
            <a:r>
              <a:rPr lang="de-DE" sz="2400" dirty="0">
                <a:hlinkClick r:id="rId5"/>
              </a:rPr>
              <a:t>https://de.wikipedia.org/wiki/Liste_der_Emissionshandelssysteme</a:t>
            </a:r>
            <a:r>
              <a:rPr lang="de-DE" sz="2000" dirty="0"/>
              <a:t>), andere Vorschläge können aber auch unabhängig davon lokal umgesetzt werden</a:t>
            </a:r>
            <a:endParaRPr lang="de-DE" sz="1800" b="0" i="0" u="none" strike="noStrike" dirty="0">
              <a:effectLst/>
              <a:latin typeface="Calibri" panose="020F0502020204030204" pitchFamily="34" charset="0"/>
            </a:endParaRPr>
          </a:p>
          <a:p>
            <a:pPr marL="342900" indent="-342900">
              <a:buAutoNum type="arabicPeriod"/>
            </a:pPr>
            <a:r>
              <a:rPr lang="de-DE" sz="1800" b="0" i="0" u="none" strike="noStrike" dirty="0">
                <a:effectLst/>
                <a:latin typeface="Calibri" panose="020F0502020204030204" pitchFamily="34" charset="0"/>
              </a:rPr>
              <a:t>alle Treibhausgase und alle Emittenten beim Inverkehrbringen erfassen</a:t>
            </a:r>
          </a:p>
          <a:p>
            <a:pPr marL="342900" indent="-342900">
              <a:buAutoNum type="arabicPeriod"/>
            </a:pPr>
            <a:r>
              <a:rPr lang="de-DE" sz="1800" b="0" i="0" u="none" strike="noStrike" dirty="0">
                <a:effectLst/>
                <a:latin typeface="Calibri" panose="020F0502020204030204" pitchFamily="34" charset="0"/>
              </a:rPr>
              <a:t>Zertifikate ausschließlich versteigern</a:t>
            </a:r>
          </a:p>
          <a:p>
            <a:pPr marL="342900" indent="-342900">
              <a:buAutoNum type="arabicPeriod"/>
            </a:pPr>
            <a:r>
              <a:rPr lang="de-DE" sz="1800" b="0" i="0" u="none" strike="noStrike" dirty="0">
                <a:effectLst/>
                <a:latin typeface="Calibri" panose="020F0502020204030204" pitchFamily="34" charset="0"/>
              </a:rPr>
              <a:t>Menge an Zertifikaten an 1,5°C-Klimaziel anpassen</a:t>
            </a:r>
          </a:p>
          <a:p>
            <a:pPr marL="342900" indent="-342900">
              <a:buAutoNum type="arabicPeriod"/>
            </a:pPr>
            <a:r>
              <a:rPr lang="de-DE" sz="1800" b="0" i="0" u="none" strike="noStrike" dirty="0">
                <a:effectLst/>
                <a:latin typeface="Calibri" panose="020F0502020204030204" pitchFamily="34" charset="0"/>
              </a:rPr>
              <a:t>Verstöße härter sanktionieren</a:t>
            </a:r>
            <a:r>
              <a:rPr lang="de-DE" dirty="0"/>
              <a:t> </a:t>
            </a:r>
            <a:endParaRPr lang="de-DE" sz="1600" b="0" kern="1200" dirty="0">
              <a:effectLst/>
              <a:latin typeface="+mn-lt"/>
              <a:ea typeface="+mn-ea"/>
              <a:cs typeface="+mn-cs"/>
            </a:endParaRPr>
          </a:p>
          <a:p>
            <a:pPr marL="342900" indent="-342900">
              <a:buAutoNum type="arabicPeriod"/>
            </a:pPr>
            <a:r>
              <a:rPr lang="de-DE" sz="1600" b="0" kern="150" dirty="0">
                <a:effectLst/>
                <a:latin typeface="HTWBerlin Office"/>
                <a:ea typeface="HTWBerlin Office"/>
                <a:cs typeface="HTWBerlin Office"/>
              </a:rPr>
              <a:t>Großteil der Förderung für Energiewende kann entfallen, weil viele Maßnahmen des ökologischen Umbaus auch ohne Förderung rentabel wären</a:t>
            </a:r>
          </a:p>
          <a:p>
            <a:pPr marL="342900" indent="-342900">
              <a:buAutoNum type="arabicPeriod"/>
            </a:pPr>
            <a:r>
              <a:rPr lang="de-DE" sz="1600" b="0" i="0" kern="150" dirty="0">
                <a:solidFill>
                  <a:srgbClr val="333333"/>
                </a:solidFill>
                <a:effectLst/>
                <a:latin typeface="HTWBerlin Office"/>
              </a:rPr>
              <a:t>Geld aus </a:t>
            </a:r>
            <a:r>
              <a:rPr lang="de-DE" sz="1600" b="0" i="0" kern="150" dirty="0" err="1">
                <a:solidFill>
                  <a:srgbClr val="333333"/>
                </a:solidFill>
                <a:effectLst/>
                <a:latin typeface="HTWBerlin Office"/>
              </a:rPr>
              <a:t>Treibhausgasbepreisung</a:t>
            </a:r>
            <a:r>
              <a:rPr lang="de-DE" sz="1600" b="0" i="0" kern="150" dirty="0">
                <a:solidFill>
                  <a:srgbClr val="333333"/>
                </a:solidFill>
                <a:effectLst/>
                <a:latin typeface="HTWBerlin Office"/>
              </a:rPr>
              <a:t> übersteigt Mittel, die für Sanierung und ökologischen Umbau nötig sind</a:t>
            </a:r>
            <a:endParaRPr lang="de-DE" b="0" i="0" dirty="0">
              <a:solidFill>
                <a:srgbClr val="333333"/>
              </a:solidFill>
              <a:effectLst/>
              <a:latin typeface="Open Sans" panose="020B0606030504020204" pitchFamily="34" charset="0"/>
            </a:endParaRPr>
          </a:p>
          <a:p>
            <a:endParaRPr lang="de-DE" dirty="0"/>
          </a:p>
          <a:p>
            <a:r>
              <a:rPr lang="de-DE" dirty="0"/>
              <a:t>Geschätzter Kohlendioxidausstoß auf Grund des Hemmnisses in </a:t>
            </a:r>
            <a:r>
              <a:rPr lang="de-DE" dirty="0" err="1"/>
              <a:t>Mt</a:t>
            </a:r>
            <a:r>
              <a:rPr lang="de-DE" dirty="0"/>
              <a:t>/a:</a:t>
            </a:r>
          </a:p>
          <a:p>
            <a:r>
              <a:rPr lang="de-DE" sz="1800" dirty="0">
                <a:latin typeface="Calibri"/>
                <a:ea typeface="Calibri"/>
                <a:cs typeface="Calibri"/>
              </a:rPr>
              <a:t>746 </a:t>
            </a:r>
            <a:r>
              <a:rPr lang="de-DE" sz="1800" b="0" i="0" u="none" strike="noStrike" dirty="0">
                <a:effectLst/>
                <a:latin typeface="Calibri"/>
                <a:ea typeface="Calibri"/>
                <a:cs typeface="Calibri"/>
              </a:rPr>
              <a:t>in Deutschland https://www.umweltbundesamt.de/daten/klima/treibhausgas-emissionen-in-deutschland#emissionsentwicklung,</a:t>
            </a:r>
            <a:r>
              <a:rPr lang="de-DE" sz="1800" dirty="0">
                <a:latin typeface="Calibri"/>
                <a:ea typeface="Calibri"/>
                <a:cs typeface="Calibri"/>
              </a:rPr>
              <a:t> </a:t>
            </a:r>
          </a:p>
          <a:p>
            <a:r>
              <a:rPr lang="de-DE" sz="1800" b="0" i="0" u="none" strike="noStrike" dirty="0">
                <a:effectLst/>
                <a:latin typeface="Calibri"/>
                <a:ea typeface="Calibri"/>
                <a:cs typeface="Calibri"/>
              </a:rPr>
              <a:t>38000 </a:t>
            </a:r>
            <a:r>
              <a:rPr lang="de-DE" sz="1800" b="0" i="0" u="none" strike="noStrike" dirty="0" err="1">
                <a:effectLst/>
                <a:latin typeface="Calibri"/>
                <a:ea typeface="Calibri"/>
                <a:cs typeface="Calibri"/>
              </a:rPr>
              <a:t>gobal</a:t>
            </a:r>
            <a:r>
              <a:rPr lang="de-DE" sz="1800" b="0" i="0" u="none" strike="noStrike" dirty="0">
                <a:effectLst/>
                <a:latin typeface="Calibri"/>
                <a:ea typeface="Calibri"/>
                <a:cs typeface="Calibri"/>
              </a:rPr>
              <a:t> https://www.destatis.de/DE/Themen/Laender-Regionen/Internationales/Thema/umwelt-energie/umwelt/G20_CO2.html</a:t>
            </a:r>
            <a:r>
              <a:rPr lang="de-DE" dirty="0"/>
              <a:t> </a:t>
            </a:r>
          </a:p>
          <a:p>
            <a:endParaRPr lang="de-DE" dirty="0"/>
          </a:p>
        </p:txBody>
      </p:sp>
    </p:spTree>
    <p:extLst>
      <p:ext uri="{BB962C8B-B14F-4D97-AF65-F5344CB8AC3E}">
        <p14:creationId xmlns:p14="http://schemas.microsoft.com/office/powerpoint/2010/main" val="4040060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r>
              <a:rPr lang="de-DE" dirty="0">
                <a:hlinkClick r:id="rId3"/>
              </a:rPr>
              <a:t>Rekordbetrieb vor Schiedsgericht (faz.net)</a:t>
            </a:r>
            <a:r>
              <a:rPr lang="de-DE" dirty="0"/>
              <a:t>: https://www.faz.net/aktuell/wirtschaft/rekordbetrieb-vor-schiedsgericht-17470078.html</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768210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dirty="0">
                <a:hlinkClick r:id="rId3"/>
              </a:rPr>
              <a:t>Klimageld für soziale Gerechtigkeit: Soziale Ignoranz - taz.de</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502493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2023-06-15</a:t>
            </a:r>
            <a:endParaRPr lang="de-DE" dirty="0"/>
          </a:p>
          <a:p>
            <a:r>
              <a:rPr lang="de-DE" dirty="0"/>
              <a:t>gehemmte Technologie bzw. Maßnahme: </a:t>
            </a:r>
            <a:r>
              <a:rPr lang="de-DE" sz="1600" b="0" kern="150" dirty="0">
                <a:effectLst/>
                <a:latin typeface="HTWBerlin Office"/>
                <a:ea typeface="HTWBerlin Office"/>
                <a:cs typeface="HTWBerlin Office"/>
              </a:rPr>
              <a:t>Regelung, Nutzung des Flexibilisierungspotenzials</a:t>
            </a:r>
          </a:p>
          <a:p>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Betroffene Bereiche: </a:t>
            </a:r>
            <a:r>
              <a:rPr lang="de-DE" sz="1600" kern="150" dirty="0">
                <a:effectLst/>
                <a:latin typeface="HTWBerlin Office"/>
                <a:ea typeface="HTWBerlin Office"/>
                <a:cs typeface="HTWBerlin Office"/>
              </a:rPr>
              <a:t>Stromsektor</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Energiemarktdesign, Netzengpassbewirtschaftung, Anreizregulierung</a:t>
            </a:r>
          </a:p>
          <a:p>
            <a:endParaRPr lang="de-DE" sz="1600" b="0" kern="150" dirty="0">
              <a:effectLst/>
              <a:latin typeface="HTWBerlin Office"/>
              <a:ea typeface="HTWBerlin Office"/>
              <a:cs typeface="HTWBerlin Office"/>
            </a:endParaRPr>
          </a:p>
          <a:p>
            <a:r>
              <a:rPr lang="de-DE" sz="1600" b="0" kern="150" dirty="0">
                <a:effectLst/>
                <a:latin typeface="HTWBerlin Office"/>
                <a:ea typeface="HTWBerlin Office"/>
                <a:cs typeface="HTWBerlin Office"/>
              </a:rPr>
              <a:t>Der Energiemarkt ist so designt, als gäbe es unbegrenzte Netzkapazitäten (Kupferplattenprinzip). Das führt dazu, dass es für einzelne Akteure keine Anreize gibt, die Erzeugung und den Verbrauch von Strom lokal aufeinander abzustimmen. Dadurch werden Flexibilisierungspotenziale weder erzeuger- noch lastseitig ausgeschöpft. Das führt zu hohen Kosten von </a:t>
            </a:r>
            <a:r>
              <a:rPr lang="de-DE" sz="1600" b="0" kern="150" dirty="0" err="1">
                <a:effectLst/>
                <a:latin typeface="HTWBerlin Office"/>
                <a:ea typeface="HTWBerlin Office"/>
                <a:cs typeface="HTWBerlin Office"/>
              </a:rPr>
              <a:t>Redispatch</a:t>
            </a:r>
            <a:r>
              <a:rPr lang="de-DE" sz="1600" b="0" kern="150" dirty="0">
                <a:effectLst/>
                <a:latin typeface="HTWBerlin Office"/>
                <a:ea typeface="HTWBerlin Office"/>
                <a:cs typeface="HTWBerlin Office"/>
              </a:rPr>
              <a:t>-Maßnahmen (2,2 Mrd. € im Jahr 2022 in Deutschland laut Sonnenenergie Ausgabe 2/2023, S.34, 2. Absatz), die durch einen Ausbau von Solar- und Windenergie, der schneller als der Netzausbau erfolgt, in </a:t>
            </a:r>
            <a:r>
              <a:rPr lang="de-DE" sz="1600" b="0" kern="150" dirty="0" err="1">
                <a:effectLst/>
                <a:latin typeface="HTWBerlin Office"/>
                <a:ea typeface="HTWBerlin Office"/>
                <a:cs typeface="HTWBerlin Office"/>
              </a:rPr>
              <a:t>Zukunkft</a:t>
            </a:r>
            <a:r>
              <a:rPr lang="de-DE" sz="1600" b="0" kern="150" dirty="0">
                <a:effectLst/>
                <a:latin typeface="HTWBerlin Office"/>
                <a:ea typeface="HTWBerlin Office"/>
                <a:cs typeface="HTWBerlin Office"/>
              </a:rPr>
              <a:t> steigen werden. Durch die Abschaltung von Erneuerbare-Energien-Anlagen und das Hochfahren von fossilen Kraftwerken auf Grund von </a:t>
            </a:r>
            <a:r>
              <a:rPr lang="de-DE" sz="1600" b="0" kern="150" dirty="0" err="1">
                <a:effectLst/>
                <a:latin typeface="HTWBerlin Office"/>
                <a:ea typeface="HTWBerlin Office"/>
                <a:cs typeface="HTWBerlin Office"/>
              </a:rPr>
              <a:t>Netzenpässen</a:t>
            </a:r>
            <a:r>
              <a:rPr lang="de-DE" sz="1600" b="0" kern="150" dirty="0">
                <a:effectLst/>
                <a:latin typeface="HTWBerlin Office"/>
                <a:ea typeface="HTWBerlin Office"/>
                <a:cs typeface="HTWBerlin Office"/>
              </a:rPr>
              <a:t> werden mehr Treibhausgase ausgestoßen.</a:t>
            </a:r>
          </a:p>
          <a:p>
            <a:endParaRPr lang="de-DE" sz="1600" b="0" kern="150" dirty="0">
              <a:effectLst/>
              <a:latin typeface="HTWBerlin Office"/>
              <a:ea typeface="HTWBerlin Office"/>
              <a:cs typeface="HTWBerlin Office"/>
            </a:endParaRPr>
          </a:p>
          <a:p>
            <a:r>
              <a:rPr lang="de-DE" sz="1600" b="0" kern="150" dirty="0">
                <a:effectLst/>
                <a:latin typeface="HTWBerlin Office"/>
                <a:ea typeface="HTWBerlin Office"/>
                <a:cs typeface="HTWBerlin Office"/>
              </a:rPr>
              <a:t>Auch umfangreiche gesetzliche Meldefristen verhindern die dynamische Anpassung des Stromverbrauchs an das Angebot in lokalen Märkten mit vielen Teilnehmenden. Lieferantwechsel müssen z. B. mindestens sieben bzw. zehn Werktage vor der tatsächlichen Belieferung beim Netzbetreiber gemeldet werden. Im LEM (lokaler Energiemarkt) können die Lieferanten allerdings viertelstündlich wechseln. Zudem sind die Lieferanten bei einem vortägigen Handel im Rahmen eines Day-</a:t>
            </a:r>
            <a:r>
              <a:rPr lang="de-DE" sz="1600" b="0" kern="150" dirty="0" err="1">
                <a:effectLst/>
                <a:latin typeface="HTWBerlin Office"/>
                <a:ea typeface="HTWBerlin Office"/>
                <a:cs typeface="HTWBerlin Office"/>
              </a:rPr>
              <a:t>Ahead</a:t>
            </a:r>
            <a:r>
              <a:rPr lang="de-DE" sz="1600" b="0" kern="150" dirty="0">
                <a:effectLst/>
                <a:latin typeface="HTWBerlin Office"/>
                <a:ea typeface="HTWBerlin Office"/>
                <a:cs typeface="HTWBerlin Office"/>
              </a:rPr>
              <a:t> Marktmodells frühestens einen Tag vor Lieferung bekannt. Aktuell sind die Vorgaben des Lieferantenwechselprozesses mit dem LEM unvereinbar und verhindern eine Skalierung dieser Technologie.</a:t>
            </a:r>
          </a:p>
          <a:p>
            <a:endParaRPr lang="de-DE" sz="1600" b="0" kern="150" dirty="0">
              <a:effectLst/>
              <a:latin typeface="HTWBerlin Office"/>
              <a:ea typeface="HTWBerlin Office"/>
              <a:cs typeface="HTWBerlin Office"/>
            </a:endParaRPr>
          </a:p>
          <a:p>
            <a:r>
              <a:rPr lang="de-DE" sz="1600" b="0" kern="150" dirty="0">
                <a:effectLst/>
                <a:latin typeface="HTWBerlin Office"/>
                <a:ea typeface="HTWBerlin Office"/>
                <a:cs typeface="HTWBerlin Office"/>
              </a:rPr>
              <a:t>Ähnlich problematisch sind die in § 40 EnWG beschriebenen Vorgaben zum Inhalt einer Rechnung für Letztverbraucher. Nach Absatz 4 muss der Lieferant sicherstellen, dass der Letztverbraucher „spätestens sechs Wochen nach Beendigung des Lieferverhältnisses“ eine Abschlussrechnung erhält. Nicht selten entstehen für einen Teilnehmer eines LEM eine dreistellige Anzahl von Lieferverträgen, um den Strombedarf für einen Tag zu decken. Die Folge wäre eine Masse an kleinteiligen Rechnungen, die Prozesse verkomplizieren und Kosten erhöhen. Mit dem Ziel einer kostenoptimierten Energiewende ist dies weder im Sinne der Verbraucher, noch der Lieferanten.</a:t>
            </a:r>
          </a:p>
          <a:p>
            <a:endParaRPr lang="de-DE" sz="1600" b="0" kern="150" dirty="0">
              <a:effectLst/>
              <a:latin typeface="HTWBerlin Office"/>
              <a:ea typeface="HTWBerlin Office"/>
              <a:cs typeface="HTWBerlin Office"/>
            </a:endParaRPr>
          </a:p>
          <a:p>
            <a:r>
              <a:rPr lang="de-DE" sz="1600" b="0" kern="150" dirty="0">
                <a:effectLst/>
                <a:latin typeface="HTWBerlin Office"/>
                <a:ea typeface="HTWBerlin Office"/>
                <a:cs typeface="HTWBerlin Office"/>
              </a:rPr>
              <a:t>Regulierungssystematik</a:t>
            </a:r>
          </a:p>
          <a:p>
            <a:r>
              <a:rPr lang="de-DE" sz="1600" b="0" kern="150" dirty="0">
                <a:effectLst/>
                <a:latin typeface="HTWBerlin Office"/>
                <a:ea typeface="HTWBerlin Office"/>
                <a:cs typeface="HTWBerlin Office"/>
              </a:rPr>
              <a:t>Die aktuelle Regulierungssystematik sieht vor, Investitionsmaßnahmen (CAPEX) jährlich</a:t>
            </a:r>
          </a:p>
          <a:p>
            <a:r>
              <a:rPr lang="de-DE" sz="1600" b="0" kern="150" dirty="0">
                <a:effectLst/>
                <a:latin typeface="HTWBerlin Office"/>
                <a:ea typeface="HTWBerlin Office"/>
                <a:cs typeface="HTWBerlin Office"/>
              </a:rPr>
              <a:t>aktualisiert in der Erlösobergrenze zu berücksichtigen, gestiegene Aufwendungen (OPEX) sind jedoch für fünf Jahre fixiert. Legt ein Netzbetreiber, im Rahmen von Netzausbau neue Kabel, kann er diese inklusive Verzinsung über die Netzentgelte refinanzieren. Die Folge ist, dass ein starker Anreiz gesetzt wird, kapitalintensiv in Sachanlagen zu investieren, da diese Investitionen ohne Zeitverzug verzinst werden. Entwickelt der Netzbetreiber jedoch über die Ideen der Mitarbeiter einen smarten Prozess zur Vermeidung dieses Netzausbaus, beispielsweise durch Anreize für Kunden zur netzfreundlichen Laststeuerung, wird er hierfür nicht in Form einer Rendite belohnt. Allenfalls die dafür notwendigen Investitionen in Hard- und Software werden regulatorisch mit einer Rendite berücksichtigt. Da diese intelligenten Lösungen doch im Allgemeinen deutlich Personal- und aufwandsintensiver (OPEX) sind, spielen Investitionen (CAPEX) nur eine untergeordnete Rolle. Somit hemmt die aktuelle Regulierungssystematik intelligente Lösungen zur Vermeidung von Netzausbau.</a:t>
            </a:r>
          </a:p>
          <a:p>
            <a:endParaRPr lang="de-DE" sz="1600" b="0" kern="150" dirty="0">
              <a:effectLst/>
              <a:latin typeface="HTWBerlin Office"/>
              <a:ea typeface="HTWBerlin Office"/>
              <a:cs typeface="HTWBerlin Office"/>
            </a:endParaRPr>
          </a:p>
          <a:p>
            <a:r>
              <a:rPr lang="de-DE" sz="1600" b="0" kern="150" dirty="0">
                <a:effectLst/>
                <a:latin typeface="HTWBerlin Office"/>
                <a:ea typeface="HTWBerlin Office"/>
                <a:cs typeface="HTWBerlin Office"/>
              </a:rPr>
              <a:t>Diese Hemmnisse sind nicht gebäudespezifisch, bekommen aber mit steigender Elektrifizierung des Wärmebereichs durch Wärmepumpen und durch den Ausbau von </a:t>
            </a:r>
            <a:r>
              <a:rPr lang="de-DE" sz="1600" b="0" kern="150" dirty="0" err="1">
                <a:effectLst/>
                <a:latin typeface="HTWBerlin Office"/>
                <a:ea typeface="HTWBerlin Office"/>
                <a:cs typeface="HTWBerlin Office"/>
              </a:rPr>
              <a:t>Aufdach</a:t>
            </a:r>
            <a:r>
              <a:rPr lang="de-DE" sz="1600" b="0" kern="150" dirty="0">
                <a:effectLst/>
                <a:latin typeface="HTWBerlin Office"/>
                <a:ea typeface="HTWBerlin Office"/>
                <a:cs typeface="HTWBerlin Office"/>
              </a:rPr>
              <a:t>- und gebäudeintegrierten PV-Anlagen eine steigende Bedeutung im Gebäudebereich. Der Gebäudesektor hat ein großes, bisher kaum genutztes Wärmespeicherpotenzial, das bspw. durch thermische Bauteilaktivierung erschlossen werden kann.</a:t>
            </a:r>
          </a:p>
          <a:p>
            <a:endParaRPr lang="de-DE" sz="1600" b="0" kern="150" dirty="0">
              <a:effectLst/>
              <a:latin typeface="HTWBerlin Office"/>
              <a:ea typeface="HTWBerlin Office"/>
              <a:cs typeface="HTWBerlin Office"/>
            </a:endParaRPr>
          </a:p>
          <a:p>
            <a:r>
              <a:rPr lang="de-DE" sz="1600" kern="150" dirty="0">
                <a:latin typeface="HTWBerlin Office"/>
              </a:rPr>
              <a:t>Ab 2025 werden Anbieter gesetzlich dazu verpflichtet, dynamische Stromtarife und Netzentgelte anzubieten.</a:t>
            </a:r>
          </a:p>
          <a:p>
            <a:endParaRPr lang="de-DE" sz="1600" kern="150" dirty="0">
              <a:latin typeface="HTWBerlin Office"/>
            </a:endParaRPr>
          </a:p>
          <a:p>
            <a:r>
              <a:rPr lang="de-DE" sz="1600" b="0" i="0" u="none" strike="noStrike" dirty="0">
                <a:effectLst/>
                <a:latin typeface="Calibri" panose="020F0502020204030204" pitchFamily="34" charset="0"/>
              </a:rPr>
              <a:t>Quellen:</a:t>
            </a:r>
          </a:p>
          <a:p>
            <a:r>
              <a:rPr lang="de-DE" sz="1600" b="0" i="0" u="none" strike="noStrike" dirty="0">
                <a:effectLst/>
                <a:latin typeface="Calibri"/>
                <a:cs typeface="Calibri"/>
              </a:rPr>
              <a:t>Sonnenenergie, Deutsche Gesellschaft für Sonnenenergie e.V., Ausgabe 2/2023, S.34, "Lokale Strom- und </a:t>
            </a:r>
            <a:r>
              <a:rPr lang="de-DE" sz="1600" dirty="0">
                <a:latin typeface="Calibri"/>
                <a:cs typeface="Calibri"/>
              </a:rPr>
              <a:t>Flexibilitätsmärkte</a:t>
            </a:r>
            <a:r>
              <a:rPr lang="de-DE" sz="1600" b="0" i="0" u="none" strike="noStrike" dirty="0">
                <a:effectLst/>
                <a:latin typeface="Calibri"/>
                <a:cs typeface="Calibri"/>
              </a:rPr>
              <a:t>"</a:t>
            </a:r>
          </a:p>
          <a:p>
            <a:r>
              <a:rPr lang="de-DE" sz="1600" b="0" i="0" u="none" strike="noStrike" dirty="0">
                <a:effectLst/>
                <a:latin typeface="Calibri" panose="020F0502020204030204" pitchFamily="34" charset="0"/>
              </a:rPr>
              <a:t>Policy Paper "Lokale Energiemärkte für eine kostenoptimierte Energiewende", </a:t>
            </a:r>
            <a:r>
              <a:rPr lang="de-DE" sz="1600" b="0" i="0" u="none" strike="noStrike" dirty="0" err="1">
                <a:effectLst/>
                <a:latin typeface="Calibri" panose="020F0502020204030204" pitchFamily="34" charset="0"/>
              </a:rPr>
              <a:t>pebbles</a:t>
            </a:r>
            <a:r>
              <a:rPr lang="de-DE" sz="1600" b="0" i="0" u="none" strike="noStrike" dirty="0">
                <a:effectLst/>
                <a:latin typeface="Calibri" panose="020F0502020204030204" pitchFamily="34" charset="0"/>
              </a:rPr>
              <a:t>-Konsortium, https://pebbles-projekt.de/wp-content/uploads/2021/09/pebbles-Policy-Paper.pdf</a:t>
            </a:r>
          </a:p>
          <a:p>
            <a:r>
              <a:rPr lang="de-DE" sz="1600" b="0" i="0" u="none" strike="noStrike" dirty="0">
                <a:effectLst/>
                <a:latin typeface="Calibri" panose="020F0502020204030204" pitchFamily="34" charset="0"/>
              </a:rPr>
              <a:t>Würzburger Studien zum Umweltenergierecht, "Der Rechtsrahmen für regionale Peer </a:t>
            </a:r>
            <a:r>
              <a:rPr lang="de-DE" sz="1600" b="0" i="0" u="none" strike="noStrike" dirty="0" err="1">
                <a:effectLst/>
                <a:latin typeface="Calibri" panose="020F0502020204030204" pitchFamily="34" charset="0"/>
              </a:rPr>
              <a:t>to</a:t>
            </a:r>
            <a:r>
              <a:rPr lang="de-DE" sz="1600" b="0" i="0" u="none" strike="noStrike" dirty="0">
                <a:effectLst/>
                <a:latin typeface="Calibri" panose="020F0502020204030204" pitchFamily="34" charset="0"/>
              </a:rPr>
              <a:t> Peer‐Energieplattformen unter Einbindung von Blockchains", Ass. </a:t>
            </a:r>
            <a:r>
              <a:rPr lang="de-DE" sz="1600" b="0" i="0" u="none" strike="noStrike" dirty="0" err="1">
                <a:effectLst/>
                <a:latin typeface="Calibri" panose="020F0502020204030204" pitchFamily="34" charset="0"/>
              </a:rPr>
              <a:t>iur</a:t>
            </a:r>
            <a:r>
              <a:rPr lang="de-DE" sz="1600" b="0" i="0" u="none" strike="noStrike" dirty="0">
                <a:effectLst/>
                <a:latin typeface="Calibri" panose="020F0502020204030204" pitchFamily="34" charset="0"/>
              </a:rPr>
              <a:t>. Daniela Fietze, Ass. </a:t>
            </a:r>
            <a:r>
              <a:rPr lang="de-DE" sz="1600" b="0" i="0" u="none" strike="noStrike" dirty="0" err="1">
                <a:effectLst/>
                <a:latin typeface="Calibri" panose="020F0502020204030204" pitchFamily="34" charset="0"/>
              </a:rPr>
              <a:t>iur</a:t>
            </a:r>
            <a:r>
              <a:rPr lang="de-DE" sz="1600" b="0" i="0" u="none" strike="noStrike" dirty="0">
                <a:effectLst/>
                <a:latin typeface="Calibri" panose="020F0502020204030204" pitchFamily="34" charset="0"/>
              </a:rPr>
              <a:t>. Anna Papke, Dr. Maximilian Wimmer, Ass. </a:t>
            </a:r>
            <a:r>
              <a:rPr lang="de-DE" sz="1600" b="0" i="0" u="none" strike="noStrike" dirty="0" err="1">
                <a:effectLst/>
                <a:latin typeface="Calibri" panose="020F0502020204030204" pitchFamily="34" charset="0"/>
              </a:rPr>
              <a:t>iur</a:t>
            </a:r>
            <a:r>
              <a:rPr lang="de-DE" sz="1600" b="0" i="0" u="none" strike="noStrike" dirty="0">
                <a:effectLst/>
                <a:latin typeface="Calibri" panose="020F0502020204030204" pitchFamily="34" charset="0"/>
              </a:rPr>
              <a:t>. Oliver Antoni, LL.M. und Dr. Johannes Hilpert, https://stiftung-umweltenergierecht.de/wp-content/uploads/2020/10/Stiftung_Umweltenergierecht_WueStudien_16_Rechtsrahmen_Energieplattformen_pebbles_2.pdf</a:t>
            </a:r>
          </a:p>
          <a:p>
            <a:r>
              <a:rPr lang="de-DE" sz="1600" b="0" i="0" u="none" strike="noStrike" dirty="0" err="1">
                <a:effectLst/>
                <a:latin typeface="Calibri" panose="020F0502020204030204" pitchFamily="34" charset="0"/>
              </a:rPr>
              <a:t>pebbles</a:t>
            </a:r>
            <a:r>
              <a:rPr lang="de-DE" sz="1600" b="0" i="0" u="none" strike="noStrike" dirty="0">
                <a:effectLst/>
                <a:latin typeface="Calibri" panose="020F0502020204030204" pitchFamily="34" charset="0"/>
              </a:rPr>
              <a:t>, "Ein Plattform-Konzept für eine kostenoptimierte Energiewende mit Hilfe lokaler Energiemärkte", </a:t>
            </a:r>
            <a:r>
              <a:rPr lang="de-DE" sz="1600" b="0" i="0" u="none" strike="noStrike" dirty="0" err="1">
                <a:effectLst/>
                <a:latin typeface="Calibri" panose="020F0502020204030204" pitchFamily="34" charset="0"/>
              </a:rPr>
              <a:t>pebbles</a:t>
            </a:r>
            <a:r>
              <a:rPr lang="de-DE" sz="1600" b="0" i="0" u="none" strike="noStrike" dirty="0">
                <a:effectLst/>
                <a:latin typeface="Calibri" panose="020F0502020204030204" pitchFamily="34" charset="0"/>
              </a:rPr>
              <a:t>-Konsortium, https://pebbles-projekt.de/wp-content/uploads/2021/04/pebbles_Whitepaper.pdf</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sz="1600" b="0" kern="150" dirty="0">
                <a:effectLst/>
                <a:latin typeface="HTWBerlin Office"/>
                <a:ea typeface="HTWBerlin Office"/>
                <a:cs typeface="HTWBerlin Office"/>
              </a:rPr>
              <a:t>Energiewirtschaftsgesetz (v.a. §40 EnWG), Stromnetzentgeltverordnung,  Stromsteuergesetz</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600" b="0" i="0" u="none" strike="noStrike" dirty="0">
                <a:effectLst/>
                <a:latin typeface="Calibri" panose="020F0502020204030204" pitchFamily="34" charset="0"/>
              </a:rPr>
              <a:t>1. Grundvoraussetzungen für Lokale Energiemärkte</a:t>
            </a:r>
          </a:p>
          <a:p>
            <a:r>
              <a:rPr lang="de-DE" sz="1600" b="0" i="0" u="none" strike="noStrike" dirty="0">
                <a:effectLst/>
                <a:latin typeface="Calibri" panose="020F0502020204030204" pitchFamily="34" charset="0"/>
              </a:rPr>
              <a:t>1.1. Lokale Energiemärkte flächendeckend als Ergänzung zum Großhandel</a:t>
            </a:r>
          </a:p>
          <a:p>
            <a:r>
              <a:rPr lang="de-DE" sz="1600" b="0" i="0" u="none" strike="noStrike" dirty="0">
                <a:effectLst/>
                <a:latin typeface="Calibri" panose="020F0502020204030204" pitchFamily="34" charset="0"/>
              </a:rPr>
              <a:t>Lokale Energiemärkte mit Engpassbewirtschaftung sollten als Ergänzung des bestehenden Strom- und </a:t>
            </a:r>
            <a:r>
              <a:rPr lang="de-DE" sz="1600" b="0" i="0" u="none" strike="noStrike" dirty="0" err="1">
                <a:effectLst/>
                <a:latin typeface="Calibri" panose="020F0502020204030204" pitchFamily="34" charset="0"/>
              </a:rPr>
              <a:t>Fle</a:t>
            </a:r>
            <a:r>
              <a:rPr lang="de-DE" sz="1600" b="0" i="0" u="none" strike="noStrike" dirty="0">
                <a:effectLst/>
                <a:latin typeface="Calibri" panose="020F0502020204030204" pitchFamily="34" charset="0"/>
              </a:rPr>
              <a:t>-</a:t>
            </a:r>
          </a:p>
          <a:p>
            <a:r>
              <a:rPr lang="de-DE" sz="1600" b="0" i="0" u="none" strike="noStrike" dirty="0" err="1">
                <a:effectLst/>
                <a:latin typeface="Calibri" panose="020F0502020204030204" pitchFamily="34" charset="0"/>
              </a:rPr>
              <a:t>xibilitätshandelssystems</a:t>
            </a:r>
            <a:r>
              <a:rPr lang="de-DE" sz="1600" b="0" i="0" u="none" strike="noStrike" dirty="0">
                <a:effectLst/>
                <a:latin typeface="Calibri" panose="020F0502020204030204" pitchFamily="34" charset="0"/>
              </a:rPr>
              <a:t> zum Einsatz kommen und die zuvor beschriebenen Mehrwerte durch eine gezielte</a:t>
            </a:r>
          </a:p>
          <a:p>
            <a:r>
              <a:rPr lang="de-DE" sz="1600" b="0" i="0" u="none" strike="noStrike" dirty="0">
                <a:effectLst/>
                <a:latin typeface="Calibri" panose="020F0502020204030204" pitchFamily="34" charset="0"/>
              </a:rPr>
              <a:t>Koordination dezentraler Energiewandlungsanlagen erbringen. Zusätzlich entstehen monetäre Anreize zum</a:t>
            </a:r>
          </a:p>
          <a:p>
            <a:r>
              <a:rPr lang="de-DE" sz="1600" b="0" i="0" u="none" strike="noStrike" dirty="0">
                <a:effectLst/>
                <a:latin typeface="Calibri" panose="020F0502020204030204" pitchFamily="34" charset="0"/>
              </a:rPr>
              <a:t>Ausbau von Erzeugungsanlagen. Hierbei müssen die Umsetzung der lokalen Energiemärkte sowie die An-</a:t>
            </a:r>
          </a:p>
          <a:p>
            <a:r>
              <a:rPr lang="de-DE" sz="1600" b="0" i="0" u="none" strike="noStrike" dirty="0" err="1">
                <a:effectLst/>
                <a:latin typeface="Calibri" panose="020F0502020204030204" pitchFamily="34" charset="0"/>
              </a:rPr>
              <a:t>passungen</a:t>
            </a:r>
            <a:r>
              <a:rPr lang="de-DE" sz="1600" b="0" i="0" u="none" strike="noStrike" dirty="0">
                <a:effectLst/>
                <a:latin typeface="Calibri" panose="020F0502020204030204" pitchFamily="34" charset="0"/>
              </a:rPr>
              <a:t> für den zukünftigen Großhandel aufeinander abgestimmt werden, sodass die Vorteile der hohen</a:t>
            </a:r>
          </a:p>
          <a:p>
            <a:r>
              <a:rPr lang="de-DE" sz="1600" b="0" i="0" u="none" strike="noStrike" dirty="0">
                <a:effectLst/>
                <a:latin typeface="Calibri" panose="020F0502020204030204" pitchFamily="34" charset="0"/>
              </a:rPr>
              <a:t>Liquidität des Großhandels erhalten bleiben. Die Abnahme von Überschüssen und der Ausgleich von Unter-</a:t>
            </a:r>
          </a:p>
          <a:p>
            <a:r>
              <a:rPr lang="de-DE" sz="1600" b="0" i="0" u="none" strike="noStrike" dirty="0" err="1">
                <a:effectLst/>
                <a:latin typeface="Calibri" panose="020F0502020204030204" pitchFamily="34" charset="0"/>
              </a:rPr>
              <a:t>deckungen</a:t>
            </a:r>
            <a:r>
              <a:rPr lang="de-DE" sz="1600" b="0" i="0" u="none" strike="noStrike" dirty="0">
                <a:effectLst/>
                <a:latin typeface="Calibri" panose="020F0502020204030204" pitchFamily="34" charset="0"/>
              </a:rPr>
              <a:t> im lokalen Energiesystem wird durch eine Kopplung des LEM an den Stromgroßhandel über</a:t>
            </a:r>
          </a:p>
          <a:p>
            <a:r>
              <a:rPr lang="de-DE" sz="1600" b="0" i="0" u="none" strike="noStrike" dirty="0">
                <a:effectLst/>
                <a:latin typeface="Calibri" panose="020F0502020204030204" pitchFamily="34" charset="0"/>
              </a:rPr>
              <a:t>Aggregatoren und Backup-Energielieferanten gewährleistet. Hierdurch können auch an aktuellen Strom-</a:t>
            </a:r>
          </a:p>
          <a:p>
            <a:r>
              <a:rPr lang="de-DE" sz="1600" b="0" i="0" u="none" strike="noStrike" dirty="0">
                <a:effectLst/>
                <a:latin typeface="Calibri" panose="020F0502020204030204" pitchFamily="34" charset="0"/>
              </a:rPr>
              <a:t>preisen orientierte Preislimits beim Teilnehmer am LEM eingehalten werden. Zudem wird hierdurch das</a:t>
            </a:r>
          </a:p>
          <a:p>
            <a:r>
              <a:rPr lang="de-DE" sz="1600" b="0" i="0" u="none" strike="noStrike" dirty="0">
                <a:effectLst/>
                <a:latin typeface="Calibri" panose="020F0502020204030204" pitchFamily="34" charset="0"/>
              </a:rPr>
              <a:t>Risiko des Missbrauchs der Ausübung von Marktmacht durch einzelne Marktteilnehmer minimiert.</a:t>
            </a:r>
          </a:p>
          <a:p>
            <a:r>
              <a:rPr lang="de-DE" sz="1600" b="0" i="0" u="none" strike="noStrike" dirty="0">
                <a:effectLst/>
                <a:latin typeface="Calibri" panose="020F0502020204030204" pitchFamily="34" charset="0"/>
              </a:rPr>
              <a:t>1.2. Netzentgelte dynamisieren: abhängig von Netzebene &amp; -auslastung</a:t>
            </a:r>
          </a:p>
          <a:p>
            <a:r>
              <a:rPr lang="de-DE" sz="1600" b="0" i="0" u="none" strike="noStrike" dirty="0">
                <a:effectLst/>
                <a:latin typeface="Calibri" panose="020F0502020204030204" pitchFamily="34" charset="0"/>
              </a:rPr>
              <a:t>Die Stromnetzentgeltverordnung (</a:t>
            </a:r>
            <a:r>
              <a:rPr lang="de-DE" sz="1600" b="0" i="0" u="none" strike="noStrike" dirty="0" err="1">
                <a:effectLst/>
                <a:latin typeface="Calibri" panose="020F0502020204030204" pitchFamily="34" charset="0"/>
              </a:rPr>
              <a:t>StromNEV</a:t>
            </a:r>
            <a:r>
              <a:rPr lang="de-DE" sz="1600" b="0" i="0" u="none" strike="noStrike" dirty="0">
                <a:effectLst/>
                <a:latin typeface="Calibri" panose="020F0502020204030204" pitchFamily="34" charset="0"/>
              </a:rPr>
              <a:t>) bildet die Grundlage der Netzentgeltkalkulation. Es handelt</a:t>
            </a:r>
          </a:p>
          <a:p>
            <a:r>
              <a:rPr lang="de-DE" sz="1600" b="0" i="0" u="none" strike="noStrike" dirty="0">
                <a:effectLst/>
                <a:latin typeface="Calibri" panose="020F0502020204030204" pitchFamily="34" charset="0"/>
              </a:rPr>
              <a:t>sich um einen Verordnungsrahmen, dessen grundlegende Berechnungssystematik aus dem EnWG 2005</a:t>
            </a:r>
          </a:p>
          <a:p>
            <a:r>
              <a:rPr lang="de-DE" sz="1600" b="0" i="0" u="none" strike="noStrike" dirty="0">
                <a:effectLst/>
                <a:latin typeface="Calibri" panose="020F0502020204030204" pitchFamily="34" charset="0"/>
              </a:rPr>
              <a:t>stammt und mehr als 15 Jahr alt ist. Eine grundsätzliche Zielsetzung des Projekts </a:t>
            </a:r>
            <a:r>
              <a:rPr lang="de-DE" sz="1600" b="0" i="0" u="none" strike="noStrike" dirty="0" err="1">
                <a:effectLst/>
                <a:latin typeface="Calibri" panose="020F0502020204030204" pitchFamily="34" charset="0"/>
              </a:rPr>
              <a:t>pebbles</a:t>
            </a:r>
            <a:r>
              <a:rPr lang="de-DE" sz="1600" b="0" i="0" u="none" strike="noStrike" dirty="0">
                <a:effectLst/>
                <a:latin typeface="Calibri" panose="020F0502020204030204" pitchFamily="34" charset="0"/>
              </a:rPr>
              <a:t> (vgl. </a:t>
            </a:r>
            <a:r>
              <a:rPr lang="de-DE" sz="1600" b="0" i="0" u="none" strike="noStrike" dirty="0" err="1">
                <a:effectLst/>
                <a:latin typeface="Calibri" panose="020F0502020204030204" pitchFamily="34" charset="0"/>
              </a:rPr>
              <a:t>Kurzvorstel</a:t>
            </a:r>
            <a:r>
              <a:rPr lang="de-DE" sz="1600" b="0" i="0" u="none" strike="noStrike" dirty="0">
                <a:effectLst/>
                <a:latin typeface="Calibri" panose="020F0502020204030204" pitchFamily="34" charset="0"/>
              </a:rPr>
              <a:t>-</a:t>
            </a:r>
          </a:p>
          <a:p>
            <a:r>
              <a:rPr lang="de-DE" sz="1600" b="0" i="0" u="none" strike="noStrike" dirty="0" err="1">
                <a:effectLst/>
                <a:latin typeface="Calibri" panose="020F0502020204030204" pitchFamily="34" charset="0"/>
              </a:rPr>
              <a:t>lung</a:t>
            </a:r>
            <a:r>
              <a:rPr lang="de-DE" sz="1600" b="0" i="0" u="none" strike="noStrike" dirty="0">
                <a:effectLst/>
                <a:latin typeface="Calibri" panose="020F0502020204030204" pitchFamily="34" charset="0"/>
              </a:rPr>
              <a:t> des Projektes </a:t>
            </a:r>
            <a:r>
              <a:rPr lang="de-DE" sz="1600" b="0" i="0" u="none" strike="noStrike" dirty="0" err="1">
                <a:effectLst/>
                <a:latin typeface="Calibri" panose="020F0502020204030204" pitchFamily="34" charset="0"/>
              </a:rPr>
              <a:t>pebbles</a:t>
            </a:r>
            <a:r>
              <a:rPr lang="de-DE" sz="1600" b="0" i="0" u="none" strike="noStrike" dirty="0">
                <a:effectLst/>
                <a:latin typeface="Calibri" panose="020F0502020204030204" pitchFamily="34" charset="0"/>
              </a:rPr>
              <a:t>, Seite 7) ist es, Marktteilnehmer eines LEM finanziell anzureizen, sich netz-</a:t>
            </a:r>
          </a:p>
          <a:p>
            <a:r>
              <a:rPr lang="de-DE" sz="1600" b="0" i="0" u="none" strike="noStrike" dirty="0">
                <a:effectLst/>
                <a:latin typeface="Calibri" panose="020F0502020204030204" pitchFamily="34" charset="0"/>
              </a:rPr>
              <a:t>freundlich zu verhalten. So würden sie z. B. einen erhöhten Strombezug in Zeiten legen, in denen das Netz</a:t>
            </a:r>
          </a:p>
          <a:p>
            <a:r>
              <a:rPr lang="de-DE" sz="1600" b="0" i="0" u="none" strike="noStrike" dirty="0">
                <a:effectLst/>
                <a:latin typeface="Calibri" panose="020F0502020204030204" pitchFamily="34" charset="0"/>
              </a:rPr>
              <a:t>nicht stark ausgelastet ist oder ein hohes Angebot aus dezentraler Erzeugungsleistung vorliegt. Daher </a:t>
            </a:r>
            <a:r>
              <a:rPr lang="de-DE" sz="1600" b="0" i="0" u="none" strike="noStrike" dirty="0" err="1">
                <a:effectLst/>
                <a:latin typeface="Calibri" panose="020F0502020204030204" pitchFamily="34" charset="0"/>
              </a:rPr>
              <a:t>kom</a:t>
            </a:r>
            <a:r>
              <a:rPr lang="de-DE" sz="1600" b="0" i="0" u="none" strike="noStrike" dirty="0">
                <a:effectLst/>
                <a:latin typeface="Calibri" panose="020F0502020204030204" pitchFamily="34" charset="0"/>
              </a:rPr>
              <a:t>-</a:t>
            </a:r>
          </a:p>
          <a:p>
            <a:r>
              <a:rPr lang="de-DE" sz="1600" b="0" i="0" u="none" strike="noStrike" dirty="0" err="1">
                <a:effectLst/>
                <a:latin typeface="Calibri" panose="020F0502020204030204" pitchFamily="34" charset="0"/>
              </a:rPr>
              <a:t>men</a:t>
            </a:r>
            <a:r>
              <a:rPr lang="de-DE" sz="1600" b="0" i="0" u="none" strike="noStrike" dirty="0">
                <a:effectLst/>
                <a:latin typeface="Calibri" panose="020F0502020204030204" pitchFamily="34" charset="0"/>
              </a:rPr>
              <a:t> in </a:t>
            </a:r>
            <a:r>
              <a:rPr lang="de-DE" sz="1600" b="0" i="0" u="none" strike="noStrike" dirty="0" err="1">
                <a:effectLst/>
                <a:latin typeface="Calibri" panose="020F0502020204030204" pitchFamily="34" charset="0"/>
              </a:rPr>
              <a:t>pebbles</a:t>
            </a:r>
            <a:r>
              <a:rPr lang="de-DE" sz="1600" b="0" i="0" u="none" strike="noStrike" dirty="0">
                <a:effectLst/>
                <a:latin typeface="Calibri" panose="020F0502020204030204" pitchFamily="34" charset="0"/>
              </a:rPr>
              <a:t> dynamische Netzentgelte zum Einsatz, die abhängig von der genutzten Netzebene sowie</a:t>
            </a:r>
          </a:p>
          <a:p>
            <a:r>
              <a:rPr lang="de-DE" sz="1600" b="0" i="0" u="none" strike="noStrike" dirty="0">
                <a:effectLst/>
                <a:latin typeface="Calibri" panose="020F0502020204030204" pitchFamily="34" charset="0"/>
              </a:rPr>
              <a:t>der Netzauslastung variieren. Allerdings ist das gemäß </a:t>
            </a:r>
            <a:r>
              <a:rPr lang="de-DE" sz="1600" b="0" i="0" u="none" strike="noStrike" dirty="0" err="1">
                <a:effectLst/>
                <a:latin typeface="Calibri" panose="020F0502020204030204" pitchFamily="34" charset="0"/>
              </a:rPr>
              <a:t>StromNEV</a:t>
            </a:r>
            <a:r>
              <a:rPr lang="de-DE" sz="1600" b="0" i="0" u="none" strike="noStrike" dirty="0">
                <a:effectLst/>
                <a:latin typeface="Calibri" panose="020F0502020204030204" pitchFamily="34" charset="0"/>
              </a:rPr>
              <a:t> aktuell nicht vorgesehen bzw. konkret</a:t>
            </a:r>
          </a:p>
          <a:p>
            <a:r>
              <a:rPr lang="de-DE" sz="1600" b="0" i="0" u="none" strike="noStrike" dirty="0">
                <a:effectLst/>
                <a:latin typeface="Calibri" panose="020F0502020204030204" pitchFamily="34" charset="0"/>
              </a:rPr>
              <a:t>untersagt (vgl. § 17 Absatz 9 </a:t>
            </a:r>
            <a:r>
              <a:rPr lang="de-DE" sz="1600" b="0" i="0" u="none" strike="noStrike" dirty="0" err="1">
                <a:effectLst/>
                <a:latin typeface="Calibri" panose="020F0502020204030204" pitchFamily="34" charset="0"/>
              </a:rPr>
              <a:t>StromNEV</a:t>
            </a:r>
            <a:r>
              <a:rPr lang="de-DE" sz="1600" b="0" i="0" u="none" strike="noStrike" dirty="0">
                <a:effectLst/>
                <a:latin typeface="Calibri" panose="020F0502020204030204" pitchFamily="34" charset="0"/>
              </a:rPr>
              <a:t>).</a:t>
            </a:r>
          </a:p>
          <a:p>
            <a:r>
              <a:rPr lang="de-DE" sz="1600" b="0" i="0" u="none" strike="noStrike" dirty="0">
                <a:effectLst/>
                <a:latin typeface="Calibri" panose="020F0502020204030204" pitchFamily="34" charset="0"/>
              </a:rPr>
              <a:t>Die Nutzung der genannten Anreize wird derzeit durch die Netzentgeltregulierung verhindert, da </a:t>
            </a:r>
            <a:r>
              <a:rPr lang="de-DE" sz="1600" b="0" i="0" u="none" strike="noStrike" dirty="0" err="1">
                <a:effectLst/>
                <a:latin typeface="Calibri" panose="020F0502020204030204" pitchFamily="34" charset="0"/>
              </a:rPr>
              <a:t>Netzbe</a:t>
            </a:r>
            <a:r>
              <a:rPr lang="de-DE" sz="1600" b="0" i="0" u="none" strike="noStrike" dirty="0">
                <a:effectLst/>
                <a:latin typeface="Calibri" panose="020F0502020204030204" pitchFamily="34" charset="0"/>
              </a:rPr>
              <a:t>-</a:t>
            </a:r>
          </a:p>
          <a:p>
            <a:r>
              <a:rPr lang="de-DE" sz="1600" b="0" i="0" u="none" strike="noStrike" dirty="0" err="1">
                <a:effectLst/>
                <a:latin typeface="Calibri" panose="020F0502020204030204" pitchFamily="34" charset="0"/>
              </a:rPr>
              <a:t>treiber</a:t>
            </a:r>
            <a:r>
              <a:rPr lang="de-DE" sz="1600" b="0" i="0" u="none" strike="noStrike" dirty="0">
                <a:effectLst/>
                <a:latin typeface="Calibri" panose="020F0502020204030204" pitchFamily="34" charset="0"/>
              </a:rPr>
              <a:t> primär Investitionskosten für den Ausbau und Kosten für den Unterhalt der Netze vergütet </a:t>
            </a:r>
            <a:r>
              <a:rPr lang="de-DE" sz="1600" b="0" i="0" u="none" strike="noStrike" dirty="0" err="1">
                <a:effectLst/>
                <a:latin typeface="Calibri" panose="020F0502020204030204" pitchFamily="34" charset="0"/>
              </a:rPr>
              <a:t>bekom</a:t>
            </a:r>
            <a:r>
              <a:rPr lang="de-DE" sz="1600" b="0" i="0" u="none" strike="noStrike" dirty="0">
                <a:effectLst/>
                <a:latin typeface="Calibri" panose="020F0502020204030204" pitchFamily="34" charset="0"/>
              </a:rPr>
              <a:t>-</a:t>
            </a:r>
          </a:p>
          <a:p>
            <a:r>
              <a:rPr lang="de-DE" sz="1600" b="0" i="0" u="none" strike="noStrike" dirty="0" err="1">
                <a:effectLst/>
                <a:latin typeface="Calibri" panose="020F0502020204030204" pitchFamily="34" charset="0"/>
              </a:rPr>
              <a:t>men</a:t>
            </a:r>
            <a:r>
              <a:rPr lang="de-DE" sz="1600" b="0" i="0" u="none" strike="noStrike" dirty="0">
                <a:effectLst/>
                <a:latin typeface="Calibri" panose="020F0502020204030204" pitchFamily="34" charset="0"/>
              </a:rPr>
              <a:t>. Verzichten die Netzbetreiber auf Netzentgelte, um Kosten von Netzengpassmanagement und lang-</a:t>
            </a:r>
          </a:p>
          <a:p>
            <a:r>
              <a:rPr lang="de-DE" sz="1600" b="0" i="0" u="none" strike="noStrike" dirty="0" err="1">
                <a:effectLst/>
                <a:latin typeface="Calibri" panose="020F0502020204030204" pitchFamily="34" charset="0"/>
              </a:rPr>
              <a:t>fristig</a:t>
            </a:r>
            <a:r>
              <a:rPr lang="de-DE" sz="1600" b="0" i="0" u="none" strike="noStrike" dirty="0">
                <a:effectLst/>
                <a:latin typeface="Calibri" panose="020F0502020204030204" pitchFamily="34" charset="0"/>
              </a:rPr>
              <a:t> von Netzausbau zu vermeiden, ist es notwendig ihnen alternative Einnahmemöglichkeiten zu </a:t>
            </a:r>
            <a:r>
              <a:rPr lang="de-DE" sz="1600" b="0" i="0" u="none" strike="noStrike" dirty="0" err="1">
                <a:effectLst/>
                <a:latin typeface="Calibri" panose="020F0502020204030204" pitchFamily="34" charset="0"/>
              </a:rPr>
              <a:t>gewäh</a:t>
            </a:r>
            <a:r>
              <a:rPr lang="de-DE" sz="1600" b="0" i="0" u="none" strike="noStrike" dirty="0">
                <a:effectLst/>
                <a:latin typeface="Calibri" panose="020F0502020204030204" pitchFamily="34" charset="0"/>
              </a:rPr>
              <a:t>-</a:t>
            </a:r>
          </a:p>
          <a:p>
            <a:r>
              <a:rPr lang="de-DE" sz="1600" b="0" i="0" u="none" strike="noStrike" dirty="0" err="1">
                <a:effectLst/>
                <a:latin typeface="Calibri" panose="020F0502020204030204" pitchFamily="34" charset="0"/>
              </a:rPr>
              <a:t>ren</a:t>
            </a:r>
            <a:r>
              <a:rPr lang="de-DE" sz="1600" b="0" i="0" u="none" strike="noStrike" dirty="0">
                <a:effectLst/>
                <a:latin typeface="Calibri" panose="020F0502020204030204" pitchFamily="34" charset="0"/>
              </a:rPr>
              <a:t>, die auch die Implementierung smarter Flexibilisierungskonzepte entlohnen.</a:t>
            </a:r>
          </a:p>
          <a:p>
            <a:r>
              <a:rPr lang="de-DE" sz="1600" b="0" i="0" u="none" strike="noStrike" dirty="0">
                <a:effectLst/>
                <a:latin typeface="Calibri" panose="020F0502020204030204" pitchFamily="34" charset="0"/>
              </a:rPr>
              <a:t>Um das Konzept, wie im </a:t>
            </a:r>
            <a:r>
              <a:rPr lang="de-DE" sz="1600" b="0" i="0" u="none" strike="noStrike" dirty="0" err="1">
                <a:effectLst/>
                <a:latin typeface="Calibri" panose="020F0502020204030204" pitchFamily="34" charset="0"/>
              </a:rPr>
              <a:t>pebbles</a:t>
            </a:r>
            <a:r>
              <a:rPr lang="de-DE" sz="1600" b="0" i="0" u="none" strike="noStrike" dirty="0">
                <a:effectLst/>
                <a:latin typeface="Calibri" panose="020F0502020204030204" pitchFamily="34" charset="0"/>
              </a:rPr>
              <a:t>-Projekt demonstriert, mit seinen volkswirtschaftlichen Vorteilen umsetzen</a:t>
            </a:r>
          </a:p>
          <a:p>
            <a:r>
              <a:rPr lang="de-DE" sz="1600" b="0" i="0" u="none" strike="noStrike" dirty="0">
                <a:effectLst/>
                <a:latin typeface="Calibri" panose="020F0502020204030204" pitchFamily="34" charset="0"/>
              </a:rPr>
              <a:t>zu können, bedarf es der Möglichkeit, differenzierte und dynamische Netzentgelte als </a:t>
            </a:r>
            <a:r>
              <a:rPr lang="de-DE" sz="1600" b="0" i="0" u="none" strike="noStrike" dirty="0" err="1">
                <a:effectLst/>
                <a:latin typeface="Calibri" panose="020F0502020204030204" pitchFamily="34" charset="0"/>
              </a:rPr>
              <a:t>Flexibilisierungsan</a:t>
            </a:r>
            <a:r>
              <a:rPr lang="de-DE" sz="1600" b="0" i="0" u="none" strike="noStrike" dirty="0">
                <a:effectLst/>
                <a:latin typeface="Calibri" panose="020F0502020204030204" pitchFamily="34" charset="0"/>
              </a:rPr>
              <a:t>-</a:t>
            </a:r>
          </a:p>
          <a:p>
            <a:r>
              <a:rPr lang="de-DE" sz="1600" b="0" i="0" u="none" strike="noStrike" dirty="0">
                <a:effectLst/>
                <a:latin typeface="Calibri" panose="020F0502020204030204" pitchFamily="34" charset="0"/>
              </a:rPr>
              <a:t>reiz für Teilnehmer und ihre Assets einzusetzen. Die Problematik verminderter Einnahmen aus den Netzentgelten entschärft sich dadurch, dass die Strommengen durch die Zunahme von elektrischen Verbrau-</a:t>
            </a:r>
          </a:p>
          <a:p>
            <a:r>
              <a:rPr lang="de-DE" sz="1600" b="0" i="0" u="none" strike="noStrike" dirty="0" err="1">
                <a:effectLst/>
                <a:latin typeface="Calibri" panose="020F0502020204030204" pitchFamily="34" charset="0"/>
              </a:rPr>
              <a:t>chern</a:t>
            </a:r>
            <a:r>
              <a:rPr lang="de-DE" sz="1600" b="0" i="0" u="none" strike="noStrike" dirty="0">
                <a:effectLst/>
                <a:latin typeface="Calibri" panose="020F0502020204030204" pitchFamily="34" charset="0"/>
              </a:rPr>
              <a:t>, wie E-Autos und Wärmepumpen sowie die Dekarbonisierung von Industrieprozessen signifikant zu-</a:t>
            </a:r>
          </a:p>
          <a:p>
            <a:r>
              <a:rPr lang="de-DE" sz="1600" b="0" i="0" u="none" strike="noStrike" dirty="0">
                <a:effectLst/>
                <a:latin typeface="Calibri" panose="020F0502020204030204" pitchFamily="34" charset="0"/>
              </a:rPr>
              <a:t>nehmen wird und somit mehr Netzentgelte generiert werden.</a:t>
            </a:r>
          </a:p>
          <a:p>
            <a:r>
              <a:rPr lang="de-DE" sz="1600" b="0" i="0" u="none" strike="noStrike" dirty="0">
                <a:effectLst/>
                <a:latin typeface="Calibri" panose="020F0502020204030204" pitchFamily="34" charset="0"/>
              </a:rPr>
              <a:t>1.3. Rolle der Energieversorgungsunternehmen neu definieren</a:t>
            </a:r>
          </a:p>
          <a:p>
            <a:r>
              <a:rPr lang="de-DE" sz="1600" b="0" i="0" u="none" strike="noStrike" dirty="0">
                <a:effectLst/>
                <a:latin typeface="Calibri" panose="020F0502020204030204" pitchFamily="34" charset="0"/>
              </a:rPr>
              <a:t>Für Energieversorgungsunternehmen bietet das LEM-Konzept die Möglichkeit neue Dienstleistungen auf</a:t>
            </a:r>
          </a:p>
          <a:p>
            <a:r>
              <a:rPr lang="de-DE" sz="1600" b="0" i="0" u="none" strike="noStrike" dirty="0">
                <a:effectLst/>
                <a:latin typeface="Calibri" panose="020F0502020204030204" pitchFamily="34" charset="0"/>
              </a:rPr>
              <a:t>Basis ihrer aktuellen Expertise anzubieten und die Rolle von Aggregatoren und Backup-Energie- und Liquiditätslieferanten zu übernehmen. Zudem können sie die Teilnehmer bei der Umsetzung der Bilanzkreistreue oder durch die Übernahme gesetzlicher Pflichten unterstützen.</a:t>
            </a:r>
          </a:p>
          <a:p>
            <a:r>
              <a:rPr lang="de-DE" sz="1600" b="0" i="0" u="none" strike="noStrike" dirty="0">
                <a:effectLst/>
                <a:latin typeface="Calibri" panose="020F0502020204030204" pitchFamily="34" charset="0"/>
              </a:rPr>
              <a:t>1.4. Beschränkung der ausschließlichen Teilnahme an einem lokalen Energiemarkt</a:t>
            </a:r>
          </a:p>
          <a:p>
            <a:r>
              <a:rPr lang="de-DE" sz="1600" b="0" i="0" u="none" strike="noStrike" dirty="0">
                <a:effectLst/>
                <a:latin typeface="Calibri" panose="020F0502020204030204" pitchFamily="34" charset="0"/>
              </a:rPr>
              <a:t>Grundvoraussetzung für die gesamtsystemdienliche Wirkung von LEM ist die Vorhersage der Netzkapazitäten, die für die am LEM handelnden Teilnehmer zur Verfügung stehen. Hierfür müssen dem Netzbetreiber</a:t>
            </a:r>
          </a:p>
          <a:p>
            <a:r>
              <a:rPr lang="de-DE" sz="1600" b="0" i="0" u="none" strike="noStrike" dirty="0">
                <a:effectLst/>
                <a:latin typeface="Calibri" panose="020F0502020204030204" pitchFamily="34" charset="0"/>
              </a:rPr>
              <a:t>die Teilnehmer bekannt sein, so dass er diese aus seiner eigenen Berechnung der Lastflussvorhersage ausschließt. Eine gleichzeitige Teilnahme von Anschlussnehmern am LEM und anderen Märkten muss daher</a:t>
            </a:r>
          </a:p>
          <a:p>
            <a:r>
              <a:rPr lang="de-DE" sz="1600" b="0" i="0" u="none" strike="noStrike" dirty="0">
                <a:effectLst/>
                <a:latin typeface="Calibri" panose="020F0502020204030204" pitchFamily="34" charset="0"/>
              </a:rPr>
              <a:t>ausgeschlossen sein. Dies gewährleistet, dass strategisches Bieter-Verhalten mit dem Ziel der Manipulation</a:t>
            </a:r>
          </a:p>
          <a:p>
            <a:r>
              <a:rPr lang="de-DE" sz="1600" b="0" i="0" u="none" strike="noStrike" dirty="0">
                <a:effectLst/>
                <a:latin typeface="Calibri" panose="020F0502020204030204" pitchFamily="34" charset="0"/>
              </a:rPr>
              <a:t>von Preisen, dem sogenannten </a:t>
            </a:r>
            <a:r>
              <a:rPr lang="de-DE" sz="1600" b="0" i="0" u="none" strike="noStrike" dirty="0" err="1">
                <a:effectLst/>
                <a:latin typeface="Calibri" panose="020F0502020204030204" pitchFamily="34" charset="0"/>
              </a:rPr>
              <a:t>Inc</a:t>
            </a:r>
            <a:r>
              <a:rPr lang="de-DE" sz="1600" b="0" i="0" u="none" strike="noStrike" dirty="0">
                <a:effectLst/>
                <a:latin typeface="Calibri" panose="020F0502020204030204" pitchFamily="34" charset="0"/>
              </a:rPr>
              <a:t>-</a:t>
            </a:r>
            <a:r>
              <a:rPr lang="de-DE" sz="1600" b="0" i="0" u="none" strike="noStrike" dirty="0" err="1">
                <a:effectLst/>
                <a:latin typeface="Calibri" panose="020F0502020204030204" pitchFamily="34" charset="0"/>
              </a:rPr>
              <a:t>Dec</a:t>
            </a:r>
            <a:r>
              <a:rPr lang="de-DE" sz="1600" b="0" i="0" u="none" strike="noStrike" dirty="0">
                <a:effectLst/>
                <a:latin typeface="Calibri" panose="020F0502020204030204" pitchFamily="34" charset="0"/>
              </a:rPr>
              <a:t>-Gaming, ausgeschlossen ist. Darüber hinaus müssen die Teilnehmer</a:t>
            </a:r>
          </a:p>
          <a:p>
            <a:r>
              <a:rPr lang="de-DE" sz="1600" b="0" i="0" u="none" strike="noStrike" dirty="0">
                <a:effectLst/>
                <a:latin typeface="Calibri" panose="020F0502020204030204" pitchFamily="34" charset="0"/>
              </a:rPr>
              <a:t>am LEM von übergeordneten </a:t>
            </a:r>
            <a:r>
              <a:rPr lang="de-DE" sz="1600" b="0" i="0" u="none" strike="noStrike" dirty="0" err="1">
                <a:effectLst/>
                <a:latin typeface="Calibri" panose="020F0502020204030204" pitchFamily="34" charset="0"/>
              </a:rPr>
              <a:t>Redispatch</a:t>
            </a:r>
            <a:r>
              <a:rPr lang="de-DE" sz="1600" b="0" i="0" u="none" strike="noStrike" dirty="0">
                <a:effectLst/>
                <a:latin typeface="Calibri" panose="020F0502020204030204" pitchFamily="34" charset="0"/>
              </a:rPr>
              <a:t>-Mechanismen ausgenommen werden, da die Teilnehmer bereits</a:t>
            </a:r>
          </a:p>
          <a:p>
            <a:r>
              <a:rPr lang="de-DE" sz="1600" b="0" i="0" u="none" strike="noStrike" dirty="0">
                <a:effectLst/>
                <a:latin typeface="Calibri" panose="020F0502020204030204" pitchFamily="34" charset="0"/>
              </a:rPr>
              <a:t>auf lokaler Ebene zur Bewirtschaftung von Netzengpässen beitragen. Auf die Forderung einer ausschließlichen Teilnahme am LEM kann verzichtet werden, wenn die Handelsagenten der Teilnehmer zertifiziert werden, sodass strategisches Bieterverhalten ausgeschlossen werden kann.</a:t>
            </a:r>
          </a:p>
          <a:p>
            <a:r>
              <a:rPr lang="de-DE" sz="1600" b="0" i="0" u="none" strike="noStrike" dirty="0">
                <a:effectLst/>
                <a:latin typeface="Calibri" panose="020F0502020204030204" pitchFamily="34" charset="0"/>
              </a:rPr>
              <a:t>2. Konkrete Vorschläge für Anreizmechanismen und Änderungen der Regulatorik</a:t>
            </a:r>
          </a:p>
          <a:p>
            <a:r>
              <a:rPr lang="de-DE" sz="1600" b="0" i="0" u="none" strike="noStrike" dirty="0">
                <a:effectLst/>
                <a:latin typeface="Calibri" panose="020F0502020204030204" pitchFamily="34" charset="0"/>
              </a:rPr>
              <a:t>LEM bieten den Teilnehmern sowie allen Endverbrauchern unter der Voraussetzung geänderter Regulatorik</a:t>
            </a:r>
          </a:p>
          <a:p>
            <a:r>
              <a:rPr lang="de-DE" sz="1600" b="0" i="0" u="none" strike="noStrike" dirty="0">
                <a:effectLst/>
                <a:latin typeface="Calibri" panose="020F0502020204030204" pitchFamily="34" charset="0"/>
              </a:rPr>
              <a:t>und Anreizmechanismen verschiedene Vorteile. Im Folgenden werden mehrere Anreizmechanismen dar-</a:t>
            </a:r>
          </a:p>
          <a:p>
            <a:r>
              <a:rPr lang="de-DE" sz="1600" b="0" i="0" u="none" strike="noStrike" dirty="0">
                <a:effectLst/>
                <a:latin typeface="Calibri" panose="020F0502020204030204" pitchFamily="34" charset="0"/>
              </a:rPr>
              <a:t>gelegt, die aufbauend auf den Grundvoraussetzungen zum Einsatz kommen können und mit denen das volle</a:t>
            </a:r>
          </a:p>
          <a:p>
            <a:r>
              <a:rPr lang="de-DE" sz="1600" b="0" i="0" u="none" strike="noStrike" dirty="0">
                <a:effectLst/>
                <a:latin typeface="Calibri" panose="020F0502020204030204" pitchFamily="34" charset="0"/>
              </a:rPr>
              <a:t>Potenzial von LEM ausgeschöpft werden kann. Der parallele Einsatz aller aufgeführten Mechanismen ist</a:t>
            </a:r>
          </a:p>
          <a:p>
            <a:r>
              <a:rPr lang="de-DE" sz="1600" b="0" i="0" u="none" strike="noStrike" dirty="0">
                <a:effectLst/>
                <a:latin typeface="Calibri" panose="020F0502020204030204" pitchFamily="34" charset="0"/>
              </a:rPr>
              <a:t>nicht zwingend erforderlich, zielführend ist vielmehr eine sinnvolle Kombination.</a:t>
            </a:r>
          </a:p>
          <a:p>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Abbau regulatorischer Hemmnisse für </a:t>
            </a:r>
            <a:r>
              <a:rPr lang="de-DE" sz="1600" b="0" i="0" u="none" strike="noStrike" dirty="0" err="1">
                <a:effectLst/>
                <a:latin typeface="Calibri" panose="020F0502020204030204" pitchFamily="34" charset="0"/>
              </a:rPr>
              <a:t>Prosumer</a:t>
            </a:r>
            <a:r>
              <a:rPr lang="de-DE" sz="1600" b="0" i="0" u="none" strike="noStrike" dirty="0">
                <a:effectLst/>
                <a:latin typeface="Calibri" panose="020F0502020204030204" pitchFamily="34" charset="0"/>
              </a:rPr>
              <a:t> und aktive Verbraucher</a:t>
            </a:r>
          </a:p>
          <a:p>
            <a:r>
              <a:rPr lang="de-DE" sz="1600" b="0" i="0" u="none" strike="noStrike" dirty="0">
                <a:effectLst/>
                <a:latin typeface="Calibri" panose="020F0502020204030204" pitchFamily="34" charset="0"/>
              </a:rPr>
              <a:t>Die Teilnahme am LEM sollte niederschwellig möglich sein. Mit dem Verkauf von Energie an Letztverbraucher gehen verschiedene gesetzliche Aufgaben und Pflichten einher, die derzeit auch von den Teilnehmern</a:t>
            </a:r>
          </a:p>
          <a:p>
            <a:r>
              <a:rPr lang="de-DE" sz="1600" b="0" i="0" u="none" strike="noStrike" dirty="0">
                <a:effectLst/>
                <a:latin typeface="Calibri" panose="020F0502020204030204" pitchFamily="34" charset="0"/>
              </a:rPr>
              <a:t>eines LEM erfüllt werden müssen. Dazu gehören z. B. die Meldepflicht nach dem EEG und die Bilanzkreisverantwortung, die für die Teilnehmer aber durch Dienstleister erbracht werden könnten.</a:t>
            </a:r>
          </a:p>
          <a:p>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Ermäßigte Umsatzsteuer</a:t>
            </a:r>
          </a:p>
          <a:p>
            <a:r>
              <a:rPr lang="de-DE" sz="1600" b="0" i="0" u="none" strike="noStrike" dirty="0">
                <a:effectLst/>
                <a:latin typeface="Calibri" panose="020F0502020204030204" pitchFamily="34" charset="0"/>
              </a:rPr>
              <a:t>Analog zum ermäßigten Umsatzsteuersatz in Höhe von 7 %, der für den Grundbedarf wie z. B. Grundnah-</a:t>
            </a:r>
          </a:p>
          <a:p>
            <a:r>
              <a:rPr lang="de-DE" sz="1600" b="0" i="0" u="none" strike="noStrike" dirty="0" err="1">
                <a:effectLst/>
                <a:latin typeface="Calibri" panose="020F0502020204030204" pitchFamily="34" charset="0"/>
              </a:rPr>
              <a:t>rungsmittel</a:t>
            </a:r>
            <a:r>
              <a:rPr lang="de-DE" sz="1600" b="0" i="0" u="none" strike="noStrike" dirty="0">
                <a:effectLst/>
                <a:latin typeface="Calibri" panose="020F0502020204030204" pitchFamily="34" charset="0"/>
              </a:rPr>
              <a:t>, Eintrittskarten für Kino oder Theater oder Bücher gilt, könnte der geltende Regelsteuersatz in</a:t>
            </a:r>
          </a:p>
          <a:p>
            <a:r>
              <a:rPr lang="de-DE" sz="1600" b="0" i="0" u="none" strike="noStrike" dirty="0">
                <a:effectLst/>
                <a:latin typeface="Calibri" panose="020F0502020204030204" pitchFamily="34" charset="0"/>
              </a:rPr>
              <a:t>Höhe von 19 % für lokal CO2-frei erzeugten und verbrauchten Strom reduziert werden. Bei Anwendung des</a:t>
            </a:r>
          </a:p>
          <a:p>
            <a:r>
              <a:rPr lang="de-DE" sz="1600" b="0" i="0" u="none" strike="noStrike" dirty="0">
                <a:effectLst/>
                <a:latin typeface="Calibri" panose="020F0502020204030204" pitchFamily="34" charset="0"/>
              </a:rPr>
              <a:t>ermäßigten Mehrwertsteuersatzes von 7 % würde sich der Strompreis für einen Haushaltskunden bezogen</a:t>
            </a:r>
          </a:p>
          <a:p>
            <a:r>
              <a:rPr lang="de-DE" sz="1600" b="0" i="0" u="none" strike="noStrike" dirty="0">
                <a:effectLst/>
                <a:latin typeface="Calibri" panose="020F0502020204030204" pitchFamily="34" charset="0"/>
              </a:rPr>
              <a:t>auf einen Bruttostrompreis von 31 Cent/kWh um 3,13 Cent/kWh reduzieren.</a:t>
            </a:r>
          </a:p>
          <a:p>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Anreiz von verbrauchs- und lastnahem Ausbau</a:t>
            </a:r>
          </a:p>
          <a:p>
            <a:r>
              <a:rPr lang="de-DE" sz="1600" b="0" i="0" u="none" strike="noStrike" dirty="0">
                <a:effectLst/>
                <a:latin typeface="Calibri" panose="020F0502020204030204" pitchFamily="34" charset="0"/>
              </a:rPr>
              <a:t>Z. B. durch niedrigere Netzentgelte bei Belieferung von Endverbrauchern aus Erzeugungsanlagen, die sich</a:t>
            </a:r>
          </a:p>
          <a:p>
            <a:r>
              <a:rPr lang="de-DE" sz="1600" b="0" i="0" u="none" strike="noStrike" dirty="0">
                <a:effectLst/>
                <a:latin typeface="Calibri" panose="020F0502020204030204" pitchFamily="34" charset="0"/>
              </a:rPr>
              <a:t>im selben Verteilnetz befinden, ergeben sich Anreize für den verbrauchs- und lastnahen Zubau neuer Er-</a:t>
            </a:r>
          </a:p>
          <a:p>
            <a:r>
              <a:rPr lang="de-DE" sz="1600" b="0" i="0" u="none" strike="noStrike" dirty="0">
                <a:effectLst/>
                <a:latin typeface="Calibri" panose="020F0502020204030204" pitchFamily="34" charset="0"/>
              </a:rPr>
              <a:t>zeugungsanlagen.</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29349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2023-09-27</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Urteil </a:t>
            </a:r>
            <a:r>
              <a:rPr lang="de-DE" b="0" i="0" dirty="0">
                <a:solidFill>
                  <a:srgbClr val="202122"/>
                </a:solidFill>
                <a:effectLst/>
                <a:latin typeface="Arial" panose="020B0604020202020204" pitchFamily="34" charset="0"/>
              </a:rPr>
              <a:t>Bundesverwaltungsgericht in Leipzig am 14. September 2017: </a:t>
            </a:r>
            <a:r>
              <a:rPr lang="de-DE" dirty="0">
                <a:hlinkClick r:id="rId3"/>
              </a:rPr>
              <a:t>Im Bebauungsplan gibt es keine Kohlendioxid-Grenzen (experten-branchenbuch.de)</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914816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b="0" i="0" dirty="0">
                <a:solidFill>
                  <a:srgbClr val="000000"/>
                </a:solidFill>
                <a:effectLst/>
                <a:latin typeface="FaktPro"/>
              </a:rPr>
              <a:t>Klimaschutz zählt jedoch nach wie vor zu den freiwilligen Aufgaben der Kommunen. Die Wahrnehmung dieser Aufgabe ist somit in hohem Maße abhängig von den personellen und finanziellen Kapazitäten in der jeweiligen Stadt oder Gemeinde. Dies stellt insbesondere finanzschwache Kommunen vor Herausforderungen, da sie oft nicht einmal in der Lage sind, ihren jährlichen Haushalt aus Eigenmitteln auszugleichen. In Deutschland muss etwa ein Viertel aller Landkreise, Städte und Gemeinden unter den Bedingungen eines Haushaltssicherungskonzepts arbeiten und unterliegt damit gravierenden Einschränkungen bei der Wahrnehmung sowohl von pflichtigen als auch freiwilligen Aufgaben</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r>
              <a:rPr lang="de-DE" dirty="0">
                <a:hlinkClick r:id="rId3"/>
              </a:rPr>
              <a:t>Klimaschutz in finanzschwachen Kommunen | Deutsches Institut für Urbanistik (difu.de)</a:t>
            </a:r>
            <a:r>
              <a:rPr lang="de-DE" dirty="0"/>
              <a:t>: https://difu.de/publikationen/2020/klimaschutz-in-finanzschwachen-kommunen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650273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2023-09-29</a:t>
            </a: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gehemmte Technologie bzw. Maßnahme: </a:t>
            </a:r>
            <a:r>
              <a:rPr lang="de-DE" sz="1600" b="0" kern="150" dirty="0">
                <a:effectLst/>
                <a:latin typeface="HTWBerlin Office"/>
                <a:ea typeface="HTWBerlin Office"/>
                <a:cs typeface="HTWBerlin Office"/>
              </a:rPr>
              <a:t>Photovoltaik</a:t>
            </a: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Betroffene Bereiche: </a:t>
            </a:r>
            <a:r>
              <a:rPr lang="de-DE" sz="1600" kern="150" dirty="0">
                <a:effectLst/>
                <a:latin typeface="HTWBerlin Office"/>
                <a:ea typeface="HTWBerlin Office"/>
                <a:cs typeface="HTWBerlin Office"/>
              </a:rPr>
              <a:t>Garten-PV</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Aus unserer [HTW] Sicht ist es unglücklich eine neue Leistungsgrenze von 20 kW</a:t>
            </a:r>
          </a:p>
          <a:p>
            <a:r>
              <a:rPr lang="de-DE" sz="1600" b="0" kern="150" dirty="0">
                <a:effectLst/>
                <a:latin typeface="HTWBerlin Office"/>
                <a:ea typeface="HTWBerlin Office"/>
                <a:cs typeface="HTWBerlin Office"/>
              </a:rPr>
              <a:t>einzuführen. Wie bei Fassaden- und Aufdachanlagen erscheint es zielführend, eine einheitliche</a:t>
            </a:r>
          </a:p>
          <a:p>
            <a:r>
              <a:rPr lang="de-DE" sz="1600" b="0" kern="150" dirty="0">
                <a:effectLst/>
                <a:latin typeface="HTWBerlin Office"/>
                <a:ea typeface="HTWBerlin Office"/>
                <a:cs typeface="HTWBerlin Office"/>
              </a:rPr>
              <a:t>Grenze bei 30 kW zu ziehen.</a:t>
            </a:r>
          </a:p>
          <a:p>
            <a:endParaRPr lang="de-DE" sz="1600" b="1" kern="150" dirty="0">
              <a:effectLst/>
              <a:latin typeface="HTWBerlin Office"/>
              <a:ea typeface="HTWBerlin Office"/>
              <a:cs typeface="HTWBerlin Office"/>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600" b="0" i="0" u="none" strike="noStrike" dirty="0">
                <a:effectLst/>
                <a:latin typeface="Calibri" panose="020F0502020204030204" pitchFamily="34" charset="0"/>
              </a:rPr>
              <a:t>Quellen: Hochschule für Technik und Wirtschaft Berlin, Stellungnahme zur Photovoltaik-Strategie, Berlin, 23. März 2023, </a:t>
            </a:r>
            <a:r>
              <a:rPr lang="de-DE" dirty="0">
                <a:hlinkClick r:id="rId3"/>
              </a:rPr>
              <a:t>Stellungnahme zur Photovoltaik-Strategie | HTW Berlin (htw-berlin.de)</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EEG 2023 § 48 Solare Strahlungsenergie</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EEG 2023 § 48 Solare Strahlungsenergie</a:t>
            </a:r>
          </a:p>
          <a:p>
            <a:r>
              <a:rPr lang="de-DE" b="0" i="0" dirty="0">
                <a:solidFill>
                  <a:srgbClr val="333333"/>
                </a:solidFill>
                <a:effectLst/>
                <a:latin typeface="Open Sans" panose="020B0606030504020204" pitchFamily="34" charset="0"/>
              </a:rPr>
              <a:t>(1a) [...] die Grundfläche der Anlage die Grundfläche dieses Wohngebäudes nicht überschreitet</a:t>
            </a:r>
          </a:p>
          <a:p>
            <a:r>
              <a:rPr lang="de-DE" b="0" i="0" dirty="0">
                <a:solidFill>
                  <a:srgbClr val="333333"/>
                </a:solidFill>
                <a:effectLst/>
                <a:latin typeface="Open Sans" panose="020B0606030504020204" pitchFamily="34" charset="0"/>
              </a:rPr>
              <a:t>und die Anlage eine installierte Leistung von nicht mehr als 30 Kilowatt</a:t>
            </a:r>
          </a:p>
          <a:p>
            <a:r>
              <a:rPr lang="de-DE" b="0" i="0" dirty="0">
                <a:solidFill>
                  <a:srgbClr val="333333"/>
                </a:solidFill>
                <a:effectLst/>
                <a:latin typeface="Open Sans" panose="020B0606030504020204" pitchFamily="34" charset="0"/>
              </a:rPr>
              <a:t>hat,…</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38295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dirty="0"/>
              <a:t>Das deutsche Gas-Fernleitungsnetz transportiert Gas über weite Strecken von den Grenzpunkten bis zu den Verteilnetzen, die die </a:t>
            </a:r>
            <a:r>
              <a:rPr lang="de-DE" dirty="0" err="1"/>
              <a:t>Endkund:innen</a:t>
            </a:r>
            <a:r>
              <a:rPr lang="de-DE" dirty="0"/>
              <a:t> – private Haushalte und Industrie –, aber auch die Gasspeicher versorgen.123 Das Fernleitungsnetz wird von privaten Unternehmen, den sogenannten Fernleitungsnetzbetreibern betrieben. Da die Netze auch für die Grundversorgung in Deutschland zentral sind, wird ihr Betrieb von der Bundesnetzagentur als Regulierungsbehörde beaufsichtigt. Den notwendigen Investitionsbedarf steuern die Netzbetreiber allerdings weitgehend selbst. Die starke Rolle der Netzbetreiber dabei ist problematisch: </a:t>
            </a:r>
            <a:r>
              <a:rPr lang="de-DE" dirty="0" err="1"/>
              <a:t>Wissenschaftler:innen</a:t>
            </a:r>
            <a:r>
              <a:rPr lang="de-DE" dirty="0"/>
              <a:t> prognostizieren einen abnehmenden Erdgasbedarf und halten Einsparungen auch aus Klimaperspektive für dringend erforderlich – entsprechend bräuchte es keinen weiteren Ausbau der Netze, sondern eher einen Umbau. Die Netzbetreiber profitieren dagegen von einem Ausbau. Die Kosten für den Bau neuer Fernleitungen übernehmen dabei die Gasverbraucher über ihre Gasrechnung. </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dirty="0">
                <a:hlinkClick r:id="rId3"/>
              </a:rPr>
              <a:t>gaslobby-studie-lobbycontrol.pdf</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860507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2023-09-29</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PV-Anlagen bis 100 kW erhalten eine feste Einspeisevergütung und ab 100 kW ist die Direktvermarktung</a:t>
            </a:r>
          </a:p>
          <a:p>
            <a:r>
              <a:rPr lang="de-DE" sz="1600" b="0" kern="150" dirty="0">
                <a:effectLst/>
                <a:latin typeface="HTWBerlin Office"/>
                <a:ea typeface="HTWBerlin Office"/>
                <a:cs typeface="HTWBerlin Office"/>
              </a:rPr>
              <a:t>verpflichtend. Damit verbunden sind höhere Anforderungen an die verbaute</a:t>
            </a:r>
          </a:p>
          <a:p>
            <a:r>
              <a:rPr lang="de-DE" sz="1600" b="0" kern="150" dirty="0">
                <a:effectLst/>
                <a:latin typeface="HTWBerlin Office"/>
                <a:ea typeface="HTWBerlin Office"/>
                <a:cs typeface="HTWBerlin Office"/>
              </a:rPr>
              <a:t>Messtechnik, die Regelbarkeit der PV-Anlagen und höhere Betriebskosten aufgrund des erforderlichen</a:t>
            </a:r>
          </a:p>
          <a:p>
            <a:r>
              <a:rPr lang="de-DE" sz="1600" b="0" kern="150" dirty="0">
                <a:effectLst/>
                <a:latin typeface="HTWBerlin Office"/>
                <a:ea typeface="HTWBerlin Office"/>
                <a:cs typeface="HTWBerlin Office"/>
              </a:rPr>
              <a:t>Direktvermarkters. Insbesondere die höheren Betriebskosten machen PV-Anlagen</a:t>
            </a:r>
          </a:p>
          <a:p>
            <a:r>
              <a:rPr lang="de-DE" sz="1600" b="0" kern="150" dirty="0">
                <a:effectLst/>
                <a:latin typeface="HTWBerlin Office"/>
                <a:ea typeface="HTWBerlin Office"/>
                <a:cs typeface="HTWBerlin Office"/>
              </a:rPr>
              <a:t>mit Leistungen zwischen 100 kW und 120 kW momentan wirtschaftlich unattraktiv.</a:t>
            </a:r>
          </a:p>
          <a:p>
            <a:r>
              <a:rPr lang="de-DE" sz="1600" b="0" kern="150" dirty="0">
                <a:effectLst/>
                <a:latin typeface="HTWBerlin Office"/>
                <a:ea typeface="HTWBerlin Office"/>
                <a:cs typeface="HTWBerlin Office"/>
              </a:rPr>
              <a:t>Aus Sicht der Direktvermarktung sind PV-Anlagen mit Überschusseinspeisung</a:t>
            </a:r>
          </a:p>
          <a:p>
            <a:r>
              <a:rPr lang="de-DE" sz="1600" b="0" kern="150" dirty="0">
                <a:effectLst/>
                <a:latin typeface="HTWBerlin Office"/>
                <a:ea typeface="HTWBerlin Office"/>
                <a:cs typeface="HTWBerlin Office"/>
              </a:rPr>
              <a:t>derzeit besonders unattraktiv, insbesondere wenn das Lastprofil nicht bekannt und die</a:t>
            </a:r>
          </a:p>
          <a:p>
            <a:r>
              <a:rPr lang="de-DE" sz="1600" b="0" kern="150" dirty="0">
                <a:effectLst/>
                <a:latin typeface="HTWBerlin Office"/>
                <a:ea typeface="HTWBerlin Office"/>
                <a:cs typeface="HTWBerlin Office"/>
              </a:rPr>
              <a:t>zu vermarktende Energiemenge gering ist.</a:t>
            </a:r>
          </a:p>
          <a:p>
            <a:endParaRPr lang="de-DE" sz="1600" b="1" kern="150" dirty="0">
              <a:effectLst/>
              <a:latin typeface="HTWBerlin Office"/>
              <a:ea typeface="HTWBerlin Office"/>
              <a:cs typeface="HTWBerlin Office"/>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600" b="0" i="0" u="none" strike="noStrike" dirty="0">
                <a:effectLst/>
                <a:latin typeface="Calibri"/>
                <a:cs typeface="Calibri"/>
              </a:rPr>
              <a:t>Quellen: Hochschule für Technik und Wirtschaft Berlin, Stellungnahme zur Photovoltaik-Strategie, Berlin, 23. März 2023, </a:t>
            </a:r>
            <a:r>
              <a:rPr lang="de-DE" dirty="0">
                <a:hlinkClick r:id="rId3"/>
              </a:rPr>
              <a:t>Stellungnahme zur Photovoltaik-Strategie | HTW Berlin (htw-berlin.de)</a:t>
            </a:r>
            <a:endParaRPr lang="de-DE" sz="1600" b="0" i="0" u="none" strike="noStrike" dirty="0">
              <a:effectLst/>
              <a:latin typeface="Calibri" panose="020F0502020204030204" pitchFamily="34" charset="0"/>
            </a:endParaRPr>
          </a:p>
          <a:p>
            <a:endParaRPr lang="de-DE" b="0" i="0" u="none" strike="noStrike" dirty="0">
              <a:effectLst/>
              <a:latin typeface="Calibri" panose="020F0502020204030204" pitchFamily="34" charset="0"/>
              <a:cs typeface="Calibri"/>
            </a:endParaRPr>
          </a:p>
          <a:p>
            <a:r>
              <a:rPr lang="de-DE" dirty="0" err="1">
                <a:solidFill>
                  <a:srgbClr val="000000"/>
                </a:solidFill>
                <a:latin typeface="Calibri"/>
                <a:cs typeface="Calibri"/>
              </a:rPr>
              <a:t>Enfällt</a:t>
            </a:r>
            <a:r>
              <a:rPr lang="de-DE" dirty="0">
                <a:solidFill>
                  <a:srgbClr val="000000"/>
                </a:solidFill>
                <a:latin typeface="Calibri"/>
                <a:cs typeface="Calibri"/>
              </a:rPr>
              <a:t> durch Solarpaket 1, Strom kann kostenlos ins Netz eingespeist werden.</a:t>
            </a:r>
            <a:endParaRPr lang="de-DE" dirty="0">
              <a:solidFill>
                <a:srgbClr val="000000"/>
              </a:solidFill>
              <a:latin typeface="Calibri" panose="020F0502020204030204" pitchFamily="34" charset="0"/>
              <a:cs typeface="Calibri" panose="020F0502020204030204" pitchFamily="34" charset="0"/>
            </a:endParaRPr>
          </a:p>
          <a:p>
            <a:endParaRPr lang="de-DE" sz="1600" dirty="0">
              <a:solidFill>
                <a:srgbClr val="000000"/>
              </a:solidFill>
              <a:latin typeface="Calibri" panose="020F0502020204030204" pitchFamily="34" charset="0"/>
              <a:cs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600" b="0" kern="150" dirty="0">
                <a:effectLst/>
                <a:latin typeface="HTWBerlin Office"/>
                <a:ea typeface="HTWBerlin Office"/>
                <a:cs typeface="HTWBerlin Office"/>
              </a:rPr>
              <a:t>Anpassung der Pflicht zur Direktvermarktung bei PV-Anlagen mit Überschuss- und</a:t>
            </a:r>
          </a:p>
          <a:p>
            <a:r>
              <a:rPr lang="de-DE" sz="1600" b="0" kern="150" dirty="0">
                <a:effectLst/>
                <a:latin typeface="HTWBerlin Office"/>
                <a:ea typeface="HTWBerlin Office"/>
                <a:cs typeface="HTWBerlin Office"/>
              </a:rPr>
              <a:t>Volleinspeisung:</a:t>
            </a:r>
          </a:p>
          <a:p>
            <a:r>
              <a:rPr lang="de-DE" sz="1600" b="0" kern="150" dirty="0">
                <a:effectLst/>
                <a:latin typeface="HTWBerlin Office"/>
                <a:ea typeface="HTWBerlin Office"/>
                <a:cs typeface="HTWBerlin Office"/>
              </a:rPr>
              <a:t>• PV-Anlagen mit Überschusseinspeisung: Direktvermarktung ab 100 MWh/a</a:t>
            </a:r>
          </a:p>
          <a:p>
            <a:r>
              <a:rPr lang="de-DE" sz="1600" b="0" kern="150" dirty="0">
                <a:effectLst/>
                <a:latin typeface="HTWBerlin Office"/>
                <a:ea typeface="HTWBerlin Office"/>
                <a:cs typeface="HTWBerlin Office"/>
              </a:rPr>
              <a:t>eingespeister Energie (relevant ist der Wert des Vorjahres).</a:t>
            </a:r>
          </a:p>
          <a:p>
            <a:r>
              <a:rPr lang="de-DE" sz="1600" b="0" kern="150" dirty="0">
                <a:effectLst/>
                <a:latin typeface="HTWBerlin Office"/>
                <a:ea typeface="HTWBerlin Office"/>
                <a:cs typeface="HTWBerlin Office"/>
              </a:rPr>
              <a:t>• PV-Anlagen mit Volleinspeisung: Direktvermarktung ab 100 kW.</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75655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2023-09-29</a:t>
            </a: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gehemmte Technologie bzw. Maßnahme: </a:t>
            </a:r>
            <a:r>
              <a:rPr lang="de-DE" sz="1600" b="0" kern="150" dirty="0">
                <a:effectLst/>
                <a:latin typeface="HTWBerlin Office"/>
                <a:ea typeface="HTWBerlin Office"/>
                <a:cs typeface="HTWBerlin Office"/>
              </a:rPr>
              <a:t>Photovoltaik</a:t>
            </a: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Betroffene Bereiche: </a:t>
            </a:r>
            <a:r>
              <a:rPr lang="de-DE" sz="1600" kern="150" dirty="0">
                <a:effectLst/>
                <a:latin typeface="HTWBerlin Office"/>
                <a:ea typeface="HTWBerlin Office"/>
                <a:cs typeface="HTWBerlin Office"/>
              </a:rPr>
              <a:t>für PV geeignete Gebäude</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Die häufige Limitierung der PV-Anlagenleistung auf 10 kW liegt vermutlich daran, dass der</a:t>
            </a:r>
          </a:p>
          <a:p>
            <a:r>
              <a:rPr lang="de-DE" sz="1600" b="0" kern="150" dirty="0">
                <a:effectLst/>
                <a:latin typeface="HTWBerlin Office"/>
                <a:ea typeface="HTWBerlin Office"/>
                <a:cs typeface="HTWBerlin Office"/>
              </a:rPr>
              <a:t>Mechanismus zur Berechnung der Einspeisevergütung bei PV-Anlagen über 10 kW missverstanden</a:t>
            </a:r>
          </a:p>
          <a:p>
            <a:r>
              <a:rPr lang="de-DE" sz="1600" b="0" kern="150" dirty="0">
                <a:effectLst/>
                <a:latin typeface="HTWBerlin Office"/>
                <a:ea typeface="HTWBerlin Office"/>
                <a:cs typeface="HTWBerlin Office"/>
              </a:rPr>
              <a:t>wird. Anstelle von einer gleitenden Anpassung wird vermutlich häufig von einem</a:t>
            </a:r>
          </a:p>
          <a:p>
            <a:r>
              <a:rPr lang="de-DE" sz="1600" b="0" kern="150" dirty="0">
                <a:effectLst/>
                <a:latin typeface="HTWBerlin Office"/>
                <a:ea typeface="HTWBerlin Office"/>
                <a:cs typeface="HTWBerlin Office"/>
              </a:rPr>
              <a:t>Schwellenwert ausgegangen (siehe EEG 2023 § 48). Oder anders formuliert: Eine 15-kW-PVAnlage</a:t>
            </a:r>
          </a:p>
          <a:p>
            <a:r>
              <a:rPr lang="de-DE" sz="1600" b="0" kern="150" dirty="0">
                <a:effectLst/>
                <a:latin typeface="HTWBerlin Office"/>
                <a:ea typeface="HTWBerlin Office"/>
                <a:cs typeface="HTWBerlin Office"/>
              </a:rPr>
              <a:t>erhält lediglich für ein Drittel der eingespeisten Solarstromüberschüsse (Anlagenteil</a:t>
            </a:r>
          </a:p>
          <a:p>
            <a:r>
              <a:rPr lang="de-DE" sz="1600" b="0" kern="150" dirty="0">
                <a:effectLst/>
                <a:latin typeface="HTWBerlin Office"/>
                <a:ea typeface="HTWBerlin Office"/>
                <a:cs typeface="HTWBerlin Office"/>
              </a:rPr>
              <a:t>über 10 kW) 7,1 ct/kWh und für den verbleibenden Anteil (Anlagenteil unter 10 kW) 8,2 ct/kWh.</a:t>
            </a:r>
          </a:p>
          <a:p>
            <a:r>
              <a:rPr lang="de-DE" sz="1600" b="0" kern="150" dirty="0">
                <a:effectLst/>
                <a:latin typeface="HTWBerlin Office"/>
                <a:ea typeface="HTWBerlin Office"/>
                <a:cs typeface="HTWBerlin Office"/>
              </a:rPr>
              <a:t>Die resultierende Einspeisevergütung einer 15-kW-PV-Anlage beträgt demnach nicht</a:t>
            </a:r>
          </a:p>
          <a:p>
            <a:r>
              <a:rPr lang="de-DE" sz="1600" b="0" kern="150" dirty="0">
                <a:effectLst/>
                <a:latin typeface="HTWBerlin Office"/>
                <a:ea typeface="HTWBerlin Office"/>
                <a:cs typeface="HTWBerlin Office"/>
              </a:rPr>
              <a:t>7,1 ct/kWh, sondern 7,8 ct/kWh.</a:t>
            </a:r>
          </a:p>
          <a:p>
            <a:endParaRPr lang="de-DE" sz="1600" b="0" kern="150" dirty="0">
              <a:effectLst/>
              <a:latin typeface="HTWBerlin Office"/>
              <a:ea typeface="HTWBerlin Office"/>
              <a:cs typeface="HTWBerlin Office"/>
            </a:endParaRP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Hochschule für Technik und Wirtschaft Berlin, Stellungnahme zur Photovoltaik-Strategie, Berlin, 23. März 2023, </a:t>
            </a:r>
            <a:r>
              <a:rPr lang="de-DE" dirty="0">
                <a:hlinkClick r:id="rId3"/>
              </a:rPr>
              <a:t>Stellungnahme zur Photovoltaik-Strategie | HTW Berlin (htw-berlin.de)</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a:t>
            </a:r>
            <a:r>
              <a:rPr lang="de-DE" sz="1800" b="0" i="0" u="none" strike="noStrike" dirty="0">
                <a:effectLst/>
                <a:latin typeface="Calibri" panose="020F0502020204030204" pitchFamily="34" charset="0"/>
              </a:rPr>
              <a:t>Bund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229592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62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a:t>
            </a:r>
            <a:r>
              <a:rPr lang="de-DE" sz="1800" b="0" i="0" u="none" strike="noStrike" dirty="0">
                <a:effectLst/>
                <a:latin typeface="Calibri" panose="020F0502020204030204" pitchFamily="34" charset="0"/>
              </a:rPr>
              <a:t>2023-01-20</a:t>
            </a:r>
            <a:r>
              <a:rPr lang="de-DE" dirty="0"/>
              <a:t> </a:t>
            </a:r>
          </a:p>
          <a:p>
            <a:r>
              <a:rPr lang="de-DE" dirty="0"/>
              <a:t>gehemmte Technologie bzw. Maßnahme: 	Speicher</a:t>
            </a:r>
          </a:p>
          <a:p>
            <a:r>
              <a:rPr lang="de-DE" dirty="0"/>
              <a:t>Betroffene Bereiche:		</a:t>
            </a:r>
            <a:r>
              <a:rPr lang="de-DE" sz="1800" b="0" i="0" u="none" strike="noStrike" dirty="0">
                <a:effectLst/>
                <a:latin typeface="Calibri" panose="020F0502020204030204" pitchFamily="34" charset="0"/>
              </a:rPr>
              <a:t>Das Hemmnis wirkt sich auf Speicher aus, die elektrischen Strom abgeben.</a:t>
            </a:r>
            <a:r>
              <a:rPr lang="de-DE" dirty="0"/>
              <a:t> </a:t>
            </a:r>
          </a:p>
          <a:p>
            <a:endParaRPr lang="de-DE" dirty="0"/>
          </a:p>
          <a:p>
            <a:r>
              <a:rPr lang="de-DE" sz="1600" b="1" kern="150" dirty="0">
                <a:effectLst/>
                <a:latin typeface="HTWBerlin Office"/>
                <a:ea typeface="HTWBerlin Office"/>
                <a:cs typeface="HTWBerlin Office"/>
              </a:rPr>
              <a:t>Beschreibung:</a:t>
            </a:r>
            <a:endParaRPr lang="de-DE" dirty="0"/>
          </a:p>
          <a:p>
            <a:r>
              <a:rPr lang="de-DE" sz="1800" b="0" i="0" u="none" strike="noStrike" dirty="0">
                <a:effectLst/>
                <a:latin typeface="Calibri" panose="020F0502020204030204" pitchFamily="34" charset="0"/>
              </a:rPr>
              <a:t>"Das grundlegende Problem, dass die Einspeicherung von Strom nach der derzeit geltenden Lage des Energierechts als Letztverbrauch qualifiziert wird und bei späterem „echtem“ Verbrauch des Stroms eine Doppelbelastung mit Abgaben und Umlagen droht, besteht nach wie vor."</a:t>
            </a:r>
            <a:r>
              <a:rPr lang="de-DE" dirty="0"/>
              <a:t> </a:t>
            </a:r>
          </a:p>
          <a:p>
            <a:endParaRPr lang="de-DE" dirty="0"/>
          </a:p>
          <a:p>
            <a:r>
              <a:rPr lang="de-DE" dirty="0"/>
              <a:t>Quellen:</a:t>
            </a:r>
          </a:p>
          <a:p>
            <a:r>
              <a:rPr lang="de-DE" sz="1800" b="0" i="0" u="none" strike="noStrike" dirty="0" err="1">
                <a:effectLst/>
                <a:latin typeface="Calibri" panose="020F0502020204030204" pitchFamily="34" charset="0"/>
              </a:rPr>
              <a:t>vBVH-Sondernewletter</a:t>
            </a:r>
            <a:r>
              <a:rPr lang="de-DE" sz="1800" b="0" i="0" u="none" strike="noStrike" dirty="0">
                <a:effectLst/>
                <a:latin typeface="Calibri" panose="020F0502020204030204" pitchFamily="34" charset="0"/>
              </a:rPr>
              <a:t> zum EEG 2023.pdf, S.53</a:t>
            </a:r>
            <a:r>
              <a:rPr lang="de-DE" dirty="0"/>
              <a:t> </a:t>
            </a:r>
          </a:p>
          <a:p>
            <a:r>
              <a:rPr lang="de-DE" dirty="0"/>
              <a:t>https://www.windindustrie-in-deutschland.de/fachartikel/aenderungen-im-eeg-und-im-enwg-startschuss-fuer-energiespeicher</a:t>
            </a:r>
          </a:p>
          <a:p>
            <a:endParaRPr lang="de-DE" dirty="0"/>
          </a:p>
          <a:p>
            <a:r>
              <a:rPr lang="de-DE" b="0" i="0" dirty="0">
                <a:solidFill>
                  <a:srgbClr val="333333"/>
                </a:solidFill>
                <a:effectLst/>
                <a:latin typeface="Open Sans" panose="020B0606030504020204" pitchFamily="34" charset="0"/>
              </a:rPr>
              <a:t>Zuständigkeiten:		</a:t>
            </a:r>
            <a:r>
              <a:rPr lang="de-DE" sz="1800" b="0" i="0" u="none" strike="noStrike" dirty="0">
                <a:effectLst/>
                <a:latin typeface="Calibri" panose="020F0502020204030204" pitchFamily="34" charset="0"/>
              </a:rPr>
              <a:t>Bund</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sz="1600" dirty="0"/>
              <a:t>EEG 2023</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r>
              <a:rPr lang="de-DE" sz="1800" b="0" i="0" u="none" strike="noStrike" dirty="0">
                <a:effectLst/>
                <a:latin typeface="Calibri" panose="020F0502020204030204" pitchFamily="34" charset="0"/>
              </a:rPr>
              <a:t>Speicher dürfen nicht als Letztverbraucher deklariert und mit zusätzlichen Abgaben und Umlagen 			belastet werden. Sie sind nur ein Element um Erzeugung und Verbrauch zeitlich voneinander zu 			entkoppeln.</a:t>
            </a:r>
            <a:r>
              <a:rPr lang="de-DE" dirty="0"/>
              <a:t> </a:t>
            </a:r>
            <a:endParaRPr lang="de-DE" b="0" i="0" dirty="0">
              <a:solidFill>
                <a:srgbClr val="333333"/>
              </a:solidFill>
              <a:effectLst/>
              <a:latin typeface="Open Sans" panose="020B0606030504020204" pitchFamily="34" charset="0"/>
            </a:endParaRPr>
          </a:p>
          <a:p>
            <a:endParaRPr lang="de-DE" dirty="0"/>
          </a:p>
        </p:txBody>
      </p:sp>
    </p:spTree>
    <p:extLst>
      <p:ext uri="{BB962C8B-B14F-4D97-AF65-F5344CB8AC3E}">
        <p14:creationId xmlns:p14="http://schemas.microsoft.com/office/powerpoint/2010/main" val="278138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alle</a:t>
            </a:r>
          </a:p>
          <a:p>
            <a:r>
              <a:rPr lang="de-DE" dirty="0"/>
              <a:t>Betroffene Bereiche: alle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endParaRPr lang="de-DE" sz="1600" b="0"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Für die Beschreibung siehe Quelle 1. Die einzelnen Hemmnisse sind detailliert auf den folgenden Seiten beschrieben. Betreffend den Gebäudesektor ist hinzuzufügen: Der Boom bei fossilen Heizungen im Jahr 2022/2023 wurde auch durch die fossilen Subventionen und die Externalisierung von Klima- und Umweltschäden ausgelöst. Selbst wenn manche Hemmnisse in Zukunft entfallen, haben diese durch die Investitionsentscheidungen zugunsten von fossilen Technologien noch Auswirkungen auf die Emissionen während der gesamten Lebensdauer dieser Technologien, also über Jahrzehnte hinweg.</a:t>
            </a:r>
          </a:p>
          <a:p>
            <a:r>
              <a:rPr lang="de-DE" sz="1600" b="0" i="0" u="none" strike="noStrike" dirty="0">
                <a:effectLst/>
                <a:latin typeface="Calibri" panose="020F0502020204030204" pitchFamily="34" charset="0"/>
              </a:rPr>
              <a:t>Förderungen für erneuerbare Energien lösen das Problem nicht, weil </a:t>
            </a:r>
          </a:p>
          <a:p>
            <a:pPr marL="342900" indent="-342900">
              <a:buFont typeface="+mj-lt"/>
              <a:buAutoNum type="arabicPeriod"/>
            </a:pPr>
            <a:r>
              <a:rPr lang="de-DE" sz="1600" b="0" i="0" u="none" strike="noStrike" dirty="0">
                <a:effectLst/>
                <a:latin typeface="Calibri" panose="020F0502020204030204" pitchFamily="34" charset="0"/>
              </a:rPr>
              <a:t>sehr hohe Förderungen nötig wären, um die hoch subventionierten fossilen Rohstoffe im Preis zu unterbieten. So viel Geld zu besorgen, dürfte schwierig werden.</a:t>
            </a:r>
          </a:p>
          <a:p>
            <a:pPr marL="342900" indent="-342900">
              <a:buFont typeface="+mj-lt"/>
              <a:buAutoNum type="arabicPeriod"/>
            </a:pPr>
            <a:r>
              <a:rPr lang="de-DE" sz="1600" b="0" i="0" u="none" strike="noStrike" dirty="0">
                <a:effectLst/>
                <a:latin typeface="Calibri" panose="020F0502020204030204" pitchFamily="34" charset="0"/>
              </a:rPr>
              <a:t>der Sparanreiz zu gering ist. Schon jetzt gibt es zahlreiche ökonomisch sinnvolle Maßnahmen, die trotzdem nicht umgesetzt werden, weil eine geringe Kostenersparnis alleine nicht als Motivation ausreicht.</a:t>
            </a:r>
          </a:p>
          <a:p>
            <a:r>
              <a:rPr lang="de-DE" sz="1600" b="0" kern="150" dirty="0">
                <a:effectLst/>
                <a:latin typeface="HTWBerlin Office"/>
                <a:ea typeface="HTWBerlin Office"/>
                <a:cs typeface="HTWBerlin Office"/>
              </a:rPr>
              <a:t>Emissionen Deutschland 2022: 746 </a:t>
            </a:r>
            <a:r>
              <a:rPr lang="de-DE" sz="1600" b="0" kern="150" dirty="0" err="1">
                <a:effectLst/>
                <a:latin typeface="HTWBerlin Office"/>
                <a:ea typeface="HTWBerlin Office"/>
                <a:cs typeface="HTWBerlin Office"/>
              </a:rPr>
              <a:t>Mt</a:t>
            </a:r>
            <a:r>
              <a:rPr lang="de-DE" sz="1600" b="0" kern="150" dirty="0">
                <a:effectLst/>
                <a:latin typeface="HTWBerlin Office"/>
                <a:ea typeface="HTWBerlin Office"/>
                <a:cs typeface="HTWBerlin Office"/>
              </a:rPr>
              <a:t> CO2-Äquivalente </a:t>
            </a:r>
          </a:p>
          <a:p>
            <a:r>
              <a:rPr lang="de-DE" sz="1600" b="0" kern="150" dirty="0">
                <a:effectLst/>
                <a:latin typeface="HTWBerlin Office"/>
                <a:ea typeface="HTWBerlin Office"/>
                <a:cs typeface="HTWBerlin Office"/>
              </a:rPr>
              <a:t>Ursachen: s. Hemmnis 26, 50</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r>
              <a:rPr lang="de-DE" sz="1600" b="0" i="0" u="none" strike="noStrike" dirty="0">
                <a:effectLst/>
                <a:latin typeface="Calibri" panose="020F0502020204030204" pitchFamily="34" charset="0"/>
              </a:rPr>
              <a:t>[1] </a:t>
            </a:r>
            <a:r>
              <a:rPr lang="de-DE" dirty="0">
                <a:hlinkClick r:id="rId3"/>
              </a:rPr>
              <a:t>Deutschland gibt jährlich 70 Milliarden Euro an Steuergeldern aus, um fossile statt erneuerbare Energien zu fördern - Sonnenseite - Ökologische Kommunikation mit Franz Alt</a:t>
            </a:r>
            <a:r>
              <a:rPr lang="de-DE" dirty="0"/>
              <a:t>: https://www.sonnenseite.com/de/wirtschaft/deutschland-gibt-jaehrlich-70-milliarden-euro-an-steuergeldern-aus-um-fossile-statt-erneuerbare-energien-zu-foerdern/</a:t>
            </a:r>
            <a:endParaRPr lang="de-DE" sz="1600" b="0" i="0" u="none" strike="noStrike" dirty="0">
              <a:effectLst/>
              <a:latin typeface="Calibri" panose="020F0502020204030204" pitchFamily="34" charset="0"/>
            </a:endParaRPr>
          </a:p>
          <a:p>
            <a:r>
              <a:rPr lang="de-DE" dirty="0">
                <a:hlinkClick r:id="rId4"/>
              </a:rPr>
              <a:t>[2] So viel Geld kostet die Rettung der Gaskonzerne den Steuerzahler - Business Insider</a:t>
            </a:r>
            <a:r>
              <a:rPr lang="de-DE" dirty="0"/>
              <a:t>: https://www.businessinsider.de/wirtschaft/so-viel-geld-kostet-die-rettung-angeschlagener-gaskonzerne-bislang-den-steuerzahler/</a:t>
            </a:r>
            <a:endParaRPr lang="de-DE" sz="1600" b="0" i="0" u="none" strike="noStrike" dirty="0">
              <a:effectLst/>
              <a:latin typeface="Calibri" panose="020F0502020204030204" pitchFamily="34" charset="0"/>
            </a:endParaRPr>
          </a:p>
          <a:p>
            <a:r>
              <a:rPr lang="de-DE" dirty="0">
                <a:hlinkClick r:id="rId5"/>
              </a:rPr>
              <a:t>Uniper hofft auf Zustimmung zum Rettungsplan | tagesschau.de</a:t>
            </a:r>
            <a:endParaRPr lang="de-DE" dirty="0"/>
          </a:p>
          <a:p>
            <a:r>
              <a:rPr lang="de-DE" dirty="0">
                <a:hlinkClick r:id="rId6"/>
              </a:rPr>
              <a:t>[3] Fossile Staatshilfen bremsen Klimaschutz: Wo bleibt die Energiewende? - taz.de</a:t>
            </a:r>
            <a:r>
              <a:rPr lang="de-DE" dirty="0"/>
              <a:t>: https://taz.de/Fossile-Staatshilfen-bremsen-Klimaschutz/!5957517/</a:t>
            </a:r>
          </a:p>
          <a:p>
            <a:r>
              <a:rPr lang="de-DE" sz="1600" b="0" i="0" u="none" strike="noStrike" dirty="0">
                <a:effectLst/>
                <a:latin typeface="Calibri" panose="020F0502020204030204" pitchFamily="34" charset="0"/>
              </a:rPr>
              <a:t>[4] </a:t>
            </a:r>
            <a:r>
              <a:rPr lang="de-DE" dirty="0">
                <a:hlinkClick r:id="rId7"/>
              </a:rPr>
              <a:t>Milliarden-Subventionen gegen die Klimaziele | </a:t>
            </a:r>
            <a:r>
              <a:rPr lang="de-DE" dirty="0" err="1">
                <a:hlinkClick r:id="rId7"/>
              </a:rPr>
              <a:t>Investigate</a:t>
            </a:r>
            <a:r>
              <a:rPr lang="de-DE" dirty="0">
                <a:hlinkClick r:id="rId7"/>
              </a:rPr>
              <a:t> Europe (investigate-europe.eu)</a:t>
            </a:r>
            <a:endParaRPr lang="de-DE" dirty="0"/>
          </a:p>
          <a:p>
            <a:r>
              <a:rPr lang="de-DE" dirty="0">
                <a:hlinkClick r:id="rId8"/>
              </a:rPr>
              <a:t>[5] DIW Berlin: Schluss mit den gigantischen Subventionen für Kohle, Öl und Gas</a:t>
            </a:r>
            <a:r>
              <a:rPr lang="de-DE" dirty="0"/>
              <a:t>: https://www.diw.de/de/diw_01.c.827737.de/nachrichten/schluss_mit_den_gigantischen_subventionen_fuer_kohle__oel_und_gas.html</a:t>
            </a:r>
          </a:p>
          <a:p>
            <a:r>
              <a:rPr lang="de-DE" dirty="0">
                <a:hlinkClick r:id="rId9"/>
              </a:rPr>
              <a:t>[6] Milliarden-Subventionen für Braunkohle | WECF</a:t>
            </a:r>
            <a:r>
              <a:rPr lang="de-DE" dirty="0"/>
              <a:t>: https://www.wecf.org/de/milliarden-subventionen-fuer-braunkohle/</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s. folgende Hemmnisse</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p>
          <a:p>
            <a:pPr marL="342900" indent="-342900">
              <a:buFont typeface="+mj-lt"/>
              <a:buAutoNum type="arabicPeriod"/>
            </a:pPr>
            <a:r>
              <a:rPr lang="de-DE" sz="1600" b="0" kern="150" dirty="0">
                <a:effectLst/>
                <a:latin typeface="HTWBerlin Office"/>
                <a:ea typeface="HTWBerlin Office"/>
                <a:cs typeface="HTWBerlin Office"/>
              </a:rPr>
              <a:t>Alle klimaschädlichen Subventionen streichen</a:t>
            </a:r>
          </a:p>
          <a:p>
            <a:pPr marL="342900" indent="-342900">
              <a:buFont typeface="+mj-lt"/>
              <a:buAutoNum type="arabicPeriod"/>
            </a:pPr>
            <a:r>
              <a:rPr lang="de-DE" sz="1600" b="0" kern="150" dirty="0">
                <a:effectLst/>
                <a:latin typeface="HTWBerlin Office"/>
                <a:ea typeface="HTWBerlin Office"/>
                <a:cs typeface="HTWBerlin Office"/>
              </a:rPr>
              <a:t>Keine Investitionen in klimaschädliche Infrastruktur</a:t>
            </a:r>
          </a:p>
          <a:p>
            <a:pPr marL="342900" indent="-342900">
              <a:buFont typeface="+mj-lt"/>
              <a:buAutoNum type="arabicPeriod"/>
            </a:pPr>
            <a:r>
              <a:rPr lang="de-DE" sz="1600" b="0" kern="150" dirty="0">
                <a:effectLst/>
                <a:latin typeface="HTWBerlin Office"/>
                <a:ea typeface="HTWBerlin Office"/>
                <a:cs typeface="HTWBerlin Office"/>
              </a:rPr>
              <a:t>Entschädigungslose Enteignung von fossilen Konzernen</a:t>
            </a:r>
          </a:p>
          <a:p>
            <a:pPr marL="342900" indent="-342900">
              <a:buFont typeface="+mj-lt"/>
              <a:buAutoNum type="arabicPeriod"/>
            </a:pPr>
            <a:r>
              <a:rPr lang="de-DE" sz="1600" b="0" kern="150" dirty="0" err="1">
                <a:effectLst/>
                <a:latin typeface="HTWBerlin Office"/>
                <a:ea typeface="HTWBerlin Office"/>
                <a:cs typeface="HTWBerlin Office"/>
              </a:rPr>
              <a:t>Treibhausgasbepreisung</a:t>
            </a:r>
            <a:r>
              <a:rPr lang="de-DE" sz="1600" b="0" kern="150" dirty="0">
                <a:effectLst/>
                <a:latin typeface="HTWBerlin Office"/>
                <a:ea typeface="HTWBerlin Office"/>
                <a:cs typeface="HTWBerlin Office"/>
              </a:rPr>
              <a:t> (s. H. </a:t>
            </a:r>
            <a:r>
              <a:rPr lang="de-DE" sz="1600" b="0" kern="150" dirty="0">
                <a:effectLst/>
                <a:latin typeface="HTWBerlin Office"/>
                <a:ea typeface="HTWBerlin Office"/>
                <a:cs typeface="HTWBerlin Office"/>
                <a:hlinkClick r:id="rId10" action="ppaction://hlinksldjump"/>
              </a:rPr>
              <a:t>1</a:t>
            </a:r>
            <a:r>
              <a:rPr lang="de-DE" sz="1600" b="0" kern="150" dirty="0">
                <a:effectLst/>
                <a:latin typeface="HTWBerlin Office"/>
                <a:ea typeface="HTWBerlin Office"/>
                <a:cs typeface="HTWBerlin Office"/>
              </a:rPr>
              <a:t>)</a:t>
            </a:r>
          </a:p>
          <a:p>
            <a:pPr marL="342900" indent="-342900">
              <a:buFont typeface="+mj-lt"/>
              <a:buAutoNum type="arabicPeriod"/>
            </a:pPr>
            <a:r>
              <a:rPr lang="de-DE" sz="1600" b="0" kern="150" dirty="0">
                <a:effectLst/>
                <a:latin typeface="HTWBerlin Office"/>
                <a:ea typeface="HTWBerlin Office"/>
                <a:cs typeface="HTWBerlin Office"/>
              </a:rPr>
              <a:t>Zurückzahlung der Subventionen an Steuerzahler</a:t>
            </a:r>
          </a:p>
          <a:p>
            <a:pPr marL="342900" indent="-342900">
              <a:buFont typeface="+mj-lt"/>
              <a:buAutoNum type="arabicPeriod"/>
            </a:pPr>
            <a:r>
              <a:rPr lang="de-DE" sz="1600" b="0" kern="150" dirty="0">
                <a:effectLst/>
                <a:latin typeface="HTWBerlin Office"/>
                <a:ea typeface="HTWBerlin Office"/>
                <a:cs typeface="HTWBerlin Office"/>
              </a:rPr>
              <a:t>Bestrafung der politisch Verantwortlichen</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endParaRPr lang="de-DE" dirty="0"/>
          </a:p>
        </p:txBody>
      </p:sp>
    </p:spTree>
    <p:extLst>
      <p:ext uri="{BB962C8B-B14F-4D97-AF65-F5344CB8AC3E}">
        <p14:creationId xmlns:p14="http://schemas.microsoft.com/office/powerpoint/2010/main" val="36253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dirty="0"/>
              <a:t>Autor: 	</a:t>
            </a:r>
            <a:r>
              <a:rPr lang="de-DE" sz="1800" b="0" i="0" u="none" strike="noStrike" dirty="0">
                <a:effectLst/>
                <a:latin typeface="Calibri" panose="020F0502020204030204" pitchFamily="34" charset="0"/>
              </a:rPr>
              <a:t>Dr. Christian Wilke</a:t>
            </a:r>
            <a:r>
              <a:rPr lang="de-DE" dirty="0"/>
              <a:t> </a:t>
            </a:r>
          </a:p>
          <a:p>
            <a:r>
              <a:rPr lang="de-DE" dirty="0"/>
              <a:t>Organisation:	</a:t>
            </a:r>
            <a:r>
              <a:rPr lang="de-DE" sz="1800" b="0" i="0" u="none" strike="noStrike" dirty="0">
                <a:effectLst/>
                <a:latin typeface="Calibri" panose="020F0502020204030204" pitchFamily="34" charset="0"/>
              </a:rPr>
              <a:t>E.ON Energy Solutions GmbH</a:t>
            </a:r>
            <a:r>
              <a:rPr lang="de-DE" dirty="0"/>
              <a:t> </a:t>
            </a:r>
          </a:p>
          <a:p>
            <a:r>
              <a:rPr lang="de-DE" dirty="0"/>
              <a:t>Projekt: 	</a:t>
            </a:r>
            <a:r>
              <a:rPr lang="de-DE" sz="1800" b="0" i="0" u="none" strike="noStrike" dirty="0" err="1">
                <a:effectLst/>
                <a:latin typeface="Calibri" panose="020F0502020204030204" pitchFamily="34" charset="0"/>
              </a:rPr>
              <a:t>TransUrban.NRW</a:t>
            </a:r>
            <a:r>
              <a:rPr lang="de-DE" dirty="0"/>
              <a:t> </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a:t>
            </a:r>
            <a:r>
              <a:rPr lang="de-DE" sz="1800" b="0" i="0" u="none" strike="noStrike" dirty="0">
                <a:effectLst/>
                <a:latin typeface="Calibri" panose="020F0502020204030204" pitchFamily="34" charset="0"/>
              </a:rPr>
              <a:t>christian.wilke@eon.com</a:t>
            </a:r>
            <a:r>
              <a:rPr lang="de-DE" dirty="0"/>
              <a:t> </a:t>
            </a:r>
          </a:p>
          <a:p>
            <a:r>
              <a:rPr lang="de-DE" dirty="0"/>
              <a:t>Telefonnummer: 	</a:t>
            </a:r>
            <a:r>
              <a:rPr lang="de-DE" sz="1800" b="0" i="0" u="none" strike="noStrike" dirty="0">
                <a:effectLst/>
                <a:latin typeface="Calibri" panose="020F0502020204030204" pitchFamily="34" charset="0"/>
              </a:rPr>
              <a:t>0170 5581749</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Erstelldatum: 	2023-05-09</a:t>
            </a:r>
            <a:endParaRPr lang="de-DE" dirty="0"/>
          </a:p>
          <a:p>
            <a:r>
              <a:rPr lang="de-DE" dirty="0"/>
              <a:t>gehemmte Technologie bzw. Maßnahme: alle	</a:t>
            </a:r>
          </a:p>
          <a:p>
            <a:r>
              <a:rPr lang="de-DE" dirty="0"/>
              <a:t>Betroffene Bereiche: </a:t>
            </a:r>
            <a:r>
              <a:rPr lang="de-DE" sz="1800" b="0" i="0" u="none" strike="noStrike" dirty="0">
                <a:effectLst/>
                <a:latin typeface="Calibri" panose="020F0502020204030204" pitchFamily="34" charset="0"/>
              </a:rPr>
              <a:t>Neubau und Bestand von Wohngebäuden und Nichtwohn-Gebäuden</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600" b="0" kern="150" dirty="0">
                <a:effectLst/>
                <a:latin typeface="HTWBerlin Office"/>
                <a:ea typeface="HTWBerlin Office"/>
                <a:cs typeface="HTWBerlin Office"/>
              </a:rPr>
              <a:t>Vorgaben für die Berechnung von CO2-Emissionen: Methodik für Primärenergiefaktor, Emissionen aus KWK, Biomasse: alle diese Annahmen sind irreführend und begünstigen die Verbrennung von Kohlenstoffverbindungen, durch die CO2 entsteht und zum Klimawandel beiträgt. Fernwärme in Berlin wird aus Steinkohle und Erdgas hergestellt und hat nur 0,06 Gramm CO2 pro kWh. Das ist hanebüchen und grob irreführend. </a:t>
            </a:r>
          </a:p>
          <a:p>
            <a:r>
              <a:rPr lang="de-DE" sz="1600" b="0" kern="150" dirty="0">
                <a:effectLst/>
                <a:latin typeface="HTWBerlin Office"/>
                <a:ea typeface="HTWBerlin Office"/>
                <a:cs typeface="HTWBerlin Office"/>
              </a:rPr>
              <a:t>Außerdem ist auch die Methodik für die Berechnung der Energieeinsparung durch energetische Sanierung ungeeignet (DIN 18599) weil sie im großen Umfang zu falschen Ergebnissen führen, was die Akzeptanz der Maßnahmen mindert. Das gesamte Regelwerk der Fernwärme ist auf fossile Energieträger zugeschnitten und für die Energiewende ungeeignet. Hier muss der Gesetzgeber dringend die alten Zöpfe abschneiden.</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Projekt </a:t>
            </a:r>
            <a:r>
              <a:rPr lang="de-DE" sz="1600" b="0" i="0" u="none" strike="noStrike" dirty="0" err="1">
                <a:effectLst/>
                <a:latin typeface="Calibri" panose="020F0502020204030204" pitchFamily="34" charset="0"/>
              </a:rPr>
              <a:t>Mobasy</a:t>
            </a:r>
            <a:r>
              <a:rPr lang="de-DE" sz="1600" b="0" i="0" u="none" strike="noStrike" dirty="0">
                <a:effectLst/>
                <a:latin typeface="Calibri" panose="020F0502020204030204" pitchFamily="34" charset="0"/>
              </a:rPr>
              <a:t>, IWU, diverse vom BMWK geförderte Forschungsprojekte, Positionspapier PEF aus dem Projekt </a:t>
            </a:r>
            <a:r>
              <a:rPr lang="de-DE" sz="1600" b="0" i="0" u="none" strike="noStrike" dirty="0" err="1">
                <a:effectLst/>
                <a:latin typeface="Calibri" panose="020F0502020204030204" pitchFamily="34" charset="0"/>
              </a:rPr>
              <a:t>TransUrban.NRW</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a:t>
            </a:r>
            <a:r>
              <a:rPr lang="de-DE" sz="1800" b="0" i="0" u="none" strike="noStrike" dirty="0">
                <a:effectLst/>
                <a:latin typeface="Calibri" panose="020F0502020204030204" pitchFamily="34" charset="0"/>
              </a:rPr>
              <a:t>Verbände der Fossilwirtschaft</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endParaRPr lang="de-DE" sz="1600" b="1" kern="150" dirty="0">
              <a:effectLst/>
              <a:latin typeface="HTWBerlin Office"/>
              <a:ea typeface="HTWBerlin Office"/>
              <a:cs typeface="HTWBerlin Office"/>
            </a:endParaRPr>
          </a:p>
          <a:p>
            <a:r>
              <a:rPr lang="de-DE" sz="1600" kern="150" dirty="0">
                <a:effectLst/>
                <a:latin typeface="HTWBerlin Office"/>
                <a:ea typeface="HTWBerlin Office"/>
                <a:cs typeface="HTWBerlin Office"/>
              </a:rPr>
              <a:t>GEG, BauGB - Anforderungen in Bauantrag zum PEF und entsprechende untergesetzliche Vorschriften...</a:t>
            </a:r>
          </a:p>
          <a:p>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p>
          <a:p>
            <a:r>
              <a:rPr lang="de-DE" b="0" i="0" dirty="0">
                <a:solidFill>
                  <a:srgbClr val="333333"/>
                </a:solidFill>
                <a:effectLst/>
                <a:latin typeface="Open Sans" panose="020B0606030504020204" pitchFamily="34" charset="0"/>
              </a:rPr>
              <a:t>Ob eine Energieerzeugung (Wärme, Strom etc.) klimafreundlich ist oder nicht, hängt allein davon ab, ob zur Erzeugung Kohlenstoffverbindungen verbrannt werden. Wenn Verbrennung, dann CO2-Emissionen, dann klimaschädlich und somit nicht förderungswürdig. Alle anderen Berechnungsansätze wie PEF, FW309 etc. sind Augenwischerei und irreführend und führen zu Investitionen in die falschen Technologien. Dies ist ein notwendiger Schritt um ein ganz wesentliches Hemmnis für die Wärmewende zu beseitigen. Ansonsten ist auch die Verbrennung von Steinkohle in Fernwärmekraftwerken klimaneutral. Das bestehende Regelwerk befördert Greenwashing und gehört abgeschafft.</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 Alle Emissionen aus dem Energiebereich! also mehrere Millionen Tonnen</a:t>
            </a:r>
          </a:p>
          <a:p>
            <a:endParaRPr lang="de-DE" dirty="0"/>
          </a:p>
        </p:txBody>
      </p:sp>
    </p:spTree>
    <p:extLst>
      <p:ext uri="{BB962C8B-B14F-4D97-AF65-F5344CB8AC3E}">
        <p14:creationId xmlns:p14="http://schemas.microsoft.com/office/powerpoint/2010/main" val="3642338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2023-01-26</a:t>
            </a:r>
            <a:endParaRPr lang="de-DE" dirty="0"/>
          </a:p>
          <a:p>
            <a:r>
              <a:rPr lang="de-DE" dirty="0"/>
              <a:t>gehemmte Technologie bzw. Maßnahme: 	kleine </a:t>
            </a:r>
            <a:r>
              <a:rPr lang="de-DE" sz="1800" b="0" i="0" u="none" strike="noStrike" dirty="0">
                <a:effectLst/>
                <a:latin typeface="Calibri" panose="020F0502020204030204" pitchFamily="34" charset="0"/>
              </a:rPr>
              <a:t>Wärmeerzeuger</a:t>
            </a:r>
            <a:r>
              <a:rPr lang="de-DE" dirty="0"/>
              <a:t> </a:t>
            </a:r>
          </a:p>
          <a:p>
            <a:r>
              <a:rPr lang="de-DE" dirty="0"/>
              <a:t>Betroffene Bereiche:		</a:t>
            </a:r>
            <a:r>
              <a:rPr lang="de-DE" sz="1800" b="0" i="0" u="none" strike="noStrike" dirty="0">
                <a:effectLst/>
                <a:latin typeface="Calibri" panose="020F0502020204030204" pitchFamily="34" charset="0"/>
              </a:rPr>
              <a:t>Gebäude mit Wärmeerzeuger</a:t>
            </a:r>
            <a:r>
              <a:rPr lang="de-DE" dirty="0"/>
              <a:t>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sz="1800" b="0" i="0" u="none" strike="noStrike" dirty="0">
                <a:effectLst/>
                <a:latin typeface="Calibri" panose="020F0502020204030204" pitchFamily="34" charset="0"/>
              </a:rPr>
              <a:t>Überdimensionierung des Wärmeerzeugers</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Das Gebäudeenergiegesetz zwingt durch den Verweis auf Normen zur Überdimensionierung des Wärmeerzeugers. Wenn die </a:t>
            </a:r>
            <a:r>
              <a:rPr lang="de-DE" sz="1800" b="0" i="0" u="none" strike="noStrike" dirty="0" err="1">
                <a:effectLst/>
                <a:latin typeface="Calibri" panose="020F0502020204030204" pitchFamily="34" charset="0"/>
              </a:rPr>
              <a:t>Eigentümer_innen</a:t>
            </a:r>
            <a:r>
              <a:rPr lang="de-DE" sz="1800" b="0" i="0" u="none" strike="noStrike" dirty="0">
                <a:effectLst/>
                <a:latin typeface="Calibri" panose="020F0502020204030204" pitchFamily="34" charset="0"/>
              </a:rPr>
              <a:t> oder Nutzenden weniger Wärme brauchen, müssen Sie ggf. trotzdem den für ihre Bedürfnisse zu großen Wärmeerzeuger bezahlen. Zudem sinkt der Anreiz, Energie zu sparen, wenn die Heizung leistungsstark genug für verschwenderische Verhaltensweisen ist. So bezieht bspw. die DIN SPEC 12831-1 die Wärmegewinne nicht mit ein wohl aber die Lüftungswärmeverluste. Wenn sich jedoch keine Menschen im Raum aufhalten, ist kein großer Luftaustausch nötig. Wenn sich Menschen darin aufhalten, dann sind mit diesen Menschen auch Wärmequellen im Raum. Die Norminnentemperaturen sind mit 20 °C für Wohnräume und 24 °C für Badezimmer so hoch angegeben und derart extreme Randbedingungen so unwahrscheinlich, dass es viele Menschen gibt, die einen weniger leistungsstarken, billigeren Wärmeerzeuger bevorzugen würden.</a:t>
            </a:r>
            <a:r>
              <a:rPr lang="de-DE" dirty="0"/>
              <a:t> </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sz="1800" b="0" i="0" u="none" strike="noStrike" dirty="0">
                <a:effectLst/>
                <a:latin typeface="Calibri" panose="020F0502020204030204" pitchFamily="34" charset="0"/>
              </a:rPr>
              <a:t>https://www.linear.eu/de/blog/heizlastberechnung-nach-din-en-12831/</a:t>
            </a:r>
            <a:r>
              <a:rPr lang="de-DE" dirty="0"/>
              <a:t> </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sz="1800" b="0" i="0" u="none" strike="noStrike" dirty="0">
                <a:effectLst/>
                <a:latin typeface="Calibri" panose="020F0502020204030204" pitchFamily="34" charset="0"/>
              </a:rPr>
              <a:t>Gebäudeenergiegesetz und DIN EN 12831</a:t>
            </a:r>
            <a:r>
              <a:rPr lang="de-DE" dirty="0"/>
              <a:t>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sz="1800" b="0" i="0" u="none" strike="noStrike" dirty="0">
                <a:effectLst/>
                <a:latin typeface="Calibri" panose="020F0502020204030204" pitchFamily="34" charset="0"/>
              </a:rPr>
              <a:t>Änderung des GEG oder den Normen, auf die es verweist: Die Wärmeleistung mindestens der anwesenden Person(en) sollte bei der Berechnung berücksichtigt werden. In einem leeren Wohnraum muss die Luft nicht so schnell wie bei einem mit anwesenden Personen ausgetauscht werden. Die Leistung, die für den energieaufwändigeren dieser beiden Fälle nötig ist, kann für die Dimensionierung verwendet werden. Zudem kann die Wärmespeicherfähigkeit des Gebäudes oder eines separaten Speichers zur Überbrückung der kältesten Tage verwendet werden. Das stationäre Verfahren zur Heizlastberechnung kann also durch ein dynamisches ersetzt werden, was dann auch die Verwendung von Speichern und die Sektorenkopplung anreizt.</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Ein leistungsschwächerer Wärmeerzeuger sollte auf Wunsch der Nutzenden möglich sein. Bspw. kann die Unterschreitung der Norminnentemperatur für eine bestimmte Zeit und um eine bestimmte Temperatur erlaubt werden.</a:t>
            </a:r>
            <a:r>
              <a:rPr lang="de-DE" dirty="0"/>
              <a:t> </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752476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a:ea typeface="Calibri"/>
                <a:cs typeface="Calibri"/>
              </a:rPr>
              <a:t>Erstelldatum: 	</a:t>
            </a:r>
            <a:r>
              <a:rPr lang="de-DE" sz="1600" dirty="0">
                <a:latin typeface="Calibri"/>
                <a:ea typeface="Calibri"/>
                <a:cs typeface="Calibri"/>
              </a:rPr>
              <a:t>2023-11-16</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342161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2023-09-29</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https://dserver.bundestag.de/btd/20/086/2008654.pdf</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969904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62500" lnSpcReduction="20000"/>
          </a:bodyPr>
          <a:lstStyle/>
          <a:p>
            <a:r>
              <a:rPr lang="de-DE" dirty="0"/>
              <a:t>Autor: Dipl.-Ing. Karl Walther</a:t>
            </a:r>
          </a:p>
          <a:p>
            <a:r>
              <a:rPr lang="de-DE" dirty="0"/>
              <a:t>Organisation:	Bergische Universität Wuppertal</a:t>
            </a:r>
            <a:endParaRPr lang="de-DE" dirty="0">
              <a:cs typeface="Calibri"/>
            </a:endParaRPr>
          </a:p>
          <a:p>
            <a:r>
              <a:rPr lang="de-DE" dirty="0"/>
              <a:t>Projekt: 	</a:t>
            </a:r>
            <a:r>
              <a:rPr lang="de-DE" dirty="0" err="1"/>
              <a:t>VEProB</a:t>
            </a:r>
            <a:endParaRPr lang="de-DE" sz="1600" b="0" i="0" u="none" strike="noStrike" dirty="0" err="1">
              <a:effectLst/>
              <a:latin typeface="Calibri" panose="020F0502020204030204" pitchFamily="34" charset="0"/>
            </a:endParaRPr>
          </a:p>
          <a:p>
            <a:r>
              <a:rPr lang="de-DE" sz="1600" b="0" i="0" u="none" strike="noStrike" dirty="0">
                <a:effectLst/>
                <a:latin typeface="Calibri"/>
                <a:cs typeface="Calibri"/>
              </a:rPr>
              <a:t>E-Mail-Adresse: 	</a:t>
            </a:r>
            <a:r>
              <a:rPr lang="de-DE" dirty="0"/>
              <a:t>kwalther@uni-wuppertal.de</a:t>
            </a:r>
            <a:endParaRPr lang="de-DE" dirty="0">
              <a:latin typeface="Calibri"/>
              <a:cs typeface="Calibri"/>
            </a:endParaRPr>
          </a:p>
          <a:p>
            <a:r>
              <a:rPr lang="de-DE" dirty="0"/>
              <a:t>Telefonnummer: 	02024394292</a:t>
            </a:r>
            <a:endParaRPr lang="de-DE" sz="1600" b="0" i="0" u="none" strike="noStrike" dirty="0">
              <a:effectLst/>
              <a:latin typeface="Calibri" panose="020F0502020204030204" pitchFamily="34" charset="0"/>
              <a:cs typeface="Calibri"/>
            </a:endParaRPr>
          </a:p>
          <a:p>
            <a:r>
              <a:rPr lang="de-DE" sz="1600" b="0" i="0" u="none" strike="noStrike" dirty="0">
                <a:effectLst/>
                <a:latin typeface="Calibri"/>
                <a:cs typeface="Calibri"/>
              </a:rPr>
              <a:t>Erstelldatum: 	</a:t>
            </a:r>
            <a:r>
              <a:rPr lang="de-DE" sz="1600" dirty="0">
                <a:latin typeface="Calibri"/>
                <a:cs typeface="Calibri"/>
              </a:rPr>
              <a:t>2023-</a:t>
            </a:r>
            <a:r>
              <a:rPr lang="de-DE" dirty="0"/>
              <a:t>11-20</a:t>
            </a:r>
          </a:p>
          <a:p>
            <a:r>
              <a:rPr lang="de-DE" dirty="0"/>
              <a:t>gehemmte Technologie bzw. Maßnahme: 	Regelung</a:t>
            </a:r>
          </a:p>
          <a:p>
            <a:r>
              <a:rPr lang="de-DE" dirty="0"/>
              <a:t>Betroffene Bereiche: Alle Gebäude (Neubau, Bestand, Wohngebäude, NWG) mit technischer Gebäudeausrüstung. Wärmenetze für Quartiere</a:t>
            </a:r>
            <a:endParaRPr lang="de-DE" dirty="0">
              <a:cs typeface="Calibri" panose="020F0502020204030204"/>
            </a:endParaRP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kern="150" dirty="0"/>
              <a:t>1. GEG-Vorschrift für monatliches Bilanzverfahren nach DIN V 18599 mit standardisierter, stark vereinfachter Berücksichtigung von Regelungen z.B. für RLT-Anlagen. Dadurch keine Prüfung realer Regler im Rahmen der energetischen Bewertung von Gebäuden und keine Etablierung von Gebäude-/Anlagensimulationen als Standardwerkzeug für Planung von TGA und Regelungen und den normativen energetischen Nachweis. 2. Trennung von Planungsleistung (HOAI) und Ausführungsleistung (VOB) und Gefahrenübergang von TGA/Regelungs-Leistungen. Dadurch keine volle Verantwortung des HOAI-Planers für den Betrieb von TGA-Systemen.</a:t>
            </a:r>
            <a:endParaRPr lang="de-DE" dirty="0"/>
          </a:p>
          <a:p>
            <a:endParaRPr lang="de-DE" sz="1600" b="1" kern="150" dirty="0">
              <a:latin typeface="HTWBerlin Office"/>
            </a:endParaRPr>
          </a:p>
          <a:p>
            <a:r>
              <a:rPr lang="de-DE" sz="1600" b="0" i="0" u="none" strike="noStrike">
                <a:effectLst/>
                <a:latin typeface="Calibri"/>
                <a:cs typeface="Calibri"/>
              </a:rPr>
              <a:t>Quellen:</a:t>
            </a:r>
            <a:r>
              <a:rPr lang="de-DE" sz="1600">
                <a:latin typeface="Calibri"/>
                <a:cs typeface="Calibri"/>
              </a:rPr>
              <a:t> </a:t>
            </a:r>
            <a:r>
              <a:rPr lang="de-DE"/>
              <a:t>Gebäudeenergiegesetz (GEG), NAMUR Arbeitsblatt NA 180</a:t>
            </a:r>
            <a:endParaRPr lang="de-DE" sz="1600" b="0" i="0" u="none" strike="noStrike">
              <a:effectLst/>
              <a:latin typeface="Calibri" panose="020F0502020204030204" pitchFamily="34" charset="0"/>
              <a:cs typeface="Calibri"/>
            </a:endParaRPr>
          </a:p>
          <a:p>
            <a:endParaRPr lang="de-DE" sz="1600" b="0" i="0" u="none" strike="noStrike" dirty="0">
              <a:effectLst/>
              <a:latin typeface="Calibri" panose="020F0502020204030204" pitchFamily="34" charset="0"/>
            </a:endParaRPr>
          </a:p>
          <a:p>
            <a:r>
              <a:rPr lang="de-DE" b="0" i="0">
                <a:solidFill>
                  <a:srgbClr val="333333"/>
                </a:solidFill>
                <a:effectLst/>
                <a:latin typeface="Open Sans"/>
                <a:ea typeface="Open Sans"/>
                <a:cs typeface="Open Sans"/>
              </a:rPr>
              <a:t>Zuständigkeiten:</a:t>
            </a:r>
            <a:r>
              <a:rPr lang="de-DE">
                <a:solidFill>
                  <a:srgbClr val="333333"/>
                </a:solidFill>
                <a:latin typeface="Open Sans"/>
                <a:ea typeface="Open Sans"/>
                <a:cs typeface="Open Sans"/>
              </a:rPr>
              <a:t>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r>
              <a:rPr lang="de-DE">
                <a:solidFill>
                  <a:srgbClr val="333333"/>
                </a:solidFill>
              </a:rPr>
              <a:t>Gebäudeenergiegesetz (GEG), Honorarordnung für Architekten und Ingenieure (HOAI), Vergabe- und Vertragsordnung für Bauleistungen (VOB)</a:t>
            </a:r>
            <a:endParaRPr lang="de-DE"/>
          </a:p>
          <a:p>
            <a:endParaRPr lang="de-DE" sz="1600" dirty="0">
              <a:solidFill>
                <a:srgbClr val="333333"/>
              </a:solidFill>
              <a:latin typeface="Calibri" panose="020F0502020204030204" pitchFamily="34" charset="0"/>
              <a:cs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dirty="0">
                <a:solidFill>
                  <a:srgbClr val="333333"/>
                </a:solidFill>
              </a:rPr>
              <a:t>Vorschrift von </a:t>
            </a:r>
            <a:r>
              <a:rPr lang="de-DE" dirty="0" err="1">
                <a:solidFill>
                  <a:srgbClr val="333333"/>
                </a:solidFill>
              </a:rPr>
              <a:t>dynamsichen</a:t>
            </a:r>
            <a:r>
              <a:rPr lang="de-DE" dirty="0">
                <a:solidFill>
                  <a:srgbClr val="333333"/>
                </a:solidFill>
              </a:rPr>
              <a:t> Gebäudesimulationen als Standardwerkzeug für den energetischen Nachweis (Nichtwohngebäude). Anpassung HOAI-Planungsleistungen und VOB-Werkvertrag so, dass Planer von TGA und Regelung für die Performance im Betrieb verantwortlich sind.</a:t>
            </a:r>
            <a:endParaRPr lang="de-DE" dirty="0"/>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3348600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a:cs typeface="Calibri"/>
              </a:rPr>
              <a:t>Erstelldatum: 	</a:t>
            </a:r>
            <a:r>
              <a:rPr lang="de-DE" sz="1600" dirty="0">
                <a:latin typeface="Calibri"/>
                <a:cs typeface="Calibri"/>
              </a:rPr>
              <a:t>2023-12-18</a:t>
            </a:r>
            <a:endParaRPr lang="de-DE" dirty="0"/>
          </a:p>
          <a:p>
            <a:r>
              <a:rPr lang="de-DE" dirty="0"/>
              <a:t>gehemmte Technologie bzw. Maßnahme: Investive Maßnahmen</a:t>
            </a:r>
            <a:endParaRPr lang="de-DE" dirty="0">
              <a:cs typeface="Calibri"/>
            </a:endParaRPr>
          </a:p>
          <a:p>
            <a:r>
              <a:rPr lang="de-DE" dirty="0"/>
              <a:t>Betroffene Bereiche: Alle</a:t>
            </a:r>
            <a:endParaRPr lang="de-DE" dirty="0">
              <a:cs typeface="Calibri" panose="020F0502020204030204"/>
            </a:endParaRP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kern="150" dirty="0"/>
              <a:t>Wenn politische Änderungen erwartet werden oder erarbeitet werden, dann warten die Käufer sie erst ab bevor sie eine Investitionsentscheidung treffen.</a:t>
            </a:r>
            <a:endParaRPr lang="en-US" kern="150" dirty="0"/>
          </a:p>
          <a:p>
            <a:endParaRPr lang="de-DE" kern="150" dirty="0"/>
          </a:p>
          <a:p>
            <a:r>
              <a:rPr lang="de-DE" kern="150" dirty="0"/>
              <a:t>Bsp.: Eine Förderrichtlinie für Wärmepumpen wird angekündigt. Bis sie veröffentlicht wird, warten die potenziellen Käufer mit ihrer Entscheidung.</a:t>
            </a:r>
            <a:endParaRPr lang="de-DE" dirty="0"/>
          </a:p>
          <a:p>
            <a:endParaRPr lang="de-DE" kern="150" dirty="0"/>
          </a:p>
          <a:p>
            <a:r>
              <a:rPr lang="de-DE" sz="1600" b="0" i="0" u="none" strike="noStrike" dirty="0">
                <a:effectLst/>
                <a:latin typeface="Calibri"/>
                <a:cs typeface="Calibri"/>
              </a:rPr>
              <a:t>Quellen:</a:t>
            </a:r>
            <a:r>
              <a:rPr lang="de-DE" sz="1600" dirty="0">
                <a:latin typeface="Calibri"/>
                <a:cs typeface="Calibri"/>
              </a:rPr>
              <a:t> </a:t>
            </a:r>
            <a:r>
              <a:rPr lang="de-DE" dirty="0">
                <a:hlinkClick r:id="rId3"/>
              </a:rPr>
              <a:t>Das Wärmepumpen-Desaster: Verkäufe brechen ein, Milliardenschaden befürchtet (msn.com)</a:t>
            </a:r>
            <a:r>
              <a:rPr lang="de-DE" dirty="0"/>
              <a:t>, </a:t>
            </a:r>
            <a:endParaRPr lang="de-DE" sz="1600" b="0" i="0" u="none" strike="noStrike" dirty="0">
              <a:effectLst/>
              <a:latin typeface="Calibri" panose="020F0502020204030204" pitchFamily="34" charset="0"/>
              <a:cs typeface="Calibri"/>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a:ea typeface="Open Sans"/>
                <a:cs typeface="Open Sans"/>
              </a:rPr>
              <a:t>Zuständigkeiten:</a:t>
            </a:r>
            <a:r>
              <a:rPr lang="de-DE" dirty="0">
                <a:solidFill>
                  <a:srgbClr val="333333"/>
                </a:solidFill>
                <a:latin typeface="Open Sans"/>
                <a:ea typeface="Open Sans"/>
                <a:cs typeface="Open Sans"/>
              </a:rPr>
              <a:t> Bund, Länder</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r>
              <a:rPr lang="de-DE" dirty="0"/>
              <a:t>Maßnahmen, bei denen die Wirtschaftlichkeit wenig von Zeitpunkt des Inkrafttretens abhängt.</a:t>
            </a:r>
            <a:endParaRPr lang="en-US" dirty="0"/>
          </a:p>
          <a:p>
            <a:r>
              <a:rPr lang="de-DE" dirty="0"/>
              <a:t>Bsp.: </a:t>
            </a:r>
            <a:r>
              <a:rPr lang="de-DE" dirty="0" err="1"/>
              <a:t>Treibhausgasbespreisung</a:t>
            </a:r>
            <a:r>
              <a:rPr lang="de-DE" dirty="0"/>
              <a:t> statt Förderung</a:t>
            </a:r>
            <a:endParaRPr lang="de-DE" dirty="0" err="1">
              <a:cs typeface="Calibri"/>
            </a:endParaRPr>
          </a:p>
          <a:p>
            <a:r>
              <a:rPr lang="de-DE" dirty="0">
                <a:latin typeface="Calibri"/>
                <a:cs typeface="Calibri"/>
              </a:rPr>
              <a:t>Wenn eine Erhöhung des Treibhausgaspreises angekündigt wird, kann ich sofort eine Wärmepumpe einbauen und ab der Erhöhung davon profitieren, dass meine Wärmepumpe weniger CO2 verursacht als eine fossile Heizung. Der Zeitpunkt der Erhöhung betrifft nur die Betriebskosten des Zeitfensters, in dem die Erhöhung erwartet wird und verändert die Wirtschaftlichkeit nur geringfügig.</a:t>
            </a:r>
            <a:endParaRPr lang="de-DE" dirty="0">
              <a:latin typeface="Calibri" panose="020F0502020204030204" pitchFamily="34" charset="0"/>
              <a:cs typeface="Calibri"/>
            </a:endParaRPr>
          </a:p>
          <a:p>
            <a:endParaRPr lang="de-DE" dirty="0">
              <a:latin typeface="Calibri" panose="020F0502020204030204" pitchFamily="34" charset="0"/>
              <a:cs typeface="Calibri"/>
            </a:endParaRPr>
          </a:p>
          <a:p>
            <a:r>
              <a:rPr lang="de-DE" dirty="0">
                <a:latin typeface="Calibri"/>
                <a:cs typeface="Calibri"/>
              </a:rPr>
              <a:t>Bei einer Förderung der Investition in eine Wärmepumpe hingegen ist der Stichtag entscheidend. Ob der Kaufzeitpunkt davor oder danach liegt, kann einen großen Unterschied ausmachen und über die Wirtschaftlichkeit der Investition entscheiden.</a:t>
            </a:r>
            <a:endParaRPr lang="de-DE" dirty="0">
              <a:latin typeface="Calibri" panose="020F0502020204030204" pitchFamily="34" charset="0"/>
              <a:cs typeface="Calibri"/>
            </a:endParaRPr>
          </a:p>
          <a:p>
            <a:br>
              <a:rPr lang="de-DE" sz="1600" b="0" i="0" u="none" strike="noStrike" dirty="0">
                <a:effectLst/>
                <a:latin typeface="Calibri" panose="020F0502020204030204" pitchFamily="34" charset="0"/>
                <a:cs typeface="Calibri"/>
              </a:rPr>
            </a:br>
            <a:r>
              <a:rPr lang="de-DE" dirty="0"/>
              <a:t>Geschätzter Kohlendioxidausstoß auf Grund des Hemmnisses in </a:t>
            </a:r>
            <a:r>
              <a:rPr lang="de-DE" dirty="0" err="1"/>
              <a:t>Mt</a:t>
            </a:r>
            <a:r>
              <a:rPr lang="de-DE" dirty="0"/>
              <a:t>/a:</a:t>
            </a:r>
            <a:endParaRPr lang="de-DE" dirty="0">
              <a:cs typeface="Calibri"/>
            </a:endParaRPr>
          </a:p>
          <a:p>
            <a:endParaRPr lang="de-DE" dirty="0"/>
          </a:p>
        </p:txBody>
      </p:sp>
    </p:spTree>
    <p:extLst>
      <p:ext uri="{BB962C8B-B14F-4D97-AF65-F5344CB8AC3E}">
        <p14:creationId xmlns:p14="http://schemas.microsoft.com/office/powerpoint/2010/main" val="8511758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34EE-1C99-0760-4CEE-A4DE97986F9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6D93E9-7034-542B-2201-DDA6F33099F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6273F8-6038-5FE6-B383-E19018FE4CBD}"/>
              </a:ext>
            </a:extLst>
          </p:cNvPr>
          <p:cNvSpPr>
            <a:spLocks noGrp="1"/>
          </p:cNvSpPr>
          <p:nvPr>
            <p:ph type="body" idx="1"/>
          </p:nvPr>
        </p:nvSpPr>
        <p:spPr/>
        <p:txBody>
          <a:bodyPr>
            <a:normAutofit fontScale="92500" lnSpcReduction="20000"/>
          </a:bodyPr>
          <a:lstStyle/>
          <a:p>
            <a:r>
              <a:rPr lang="de-DE" dirty="0"/>
              <a:t>Autor: Florian Hinze</a:t>
            </a:r>
            <a:endParaRPr lang="en-US" dirty="0"/>
          </a:p>
          <a:p>
            <a:r>
              <a:rPr lang="de-DE" dirty="0"/>
              <a:t>Organisation: DGS-BB</a:t>
            </a:r>
            <a:endParaRPr lang="en-US" dirty="0"/>
          </a:p>
          <a:p>
            <a:r>
              <a:rPr lang="de-DE" dirty="0"/>
              <a:t>Projekt: </a:t>
            </a:r>
            <a:r>
              <a:rPr lang="de-DE" dirty="0" err="1"/>
              <a:t>MonDoWi</a:t>
            </a:r>
            <a:endParaRPr lang="de-DE" b="0" i="0" u="none" strike="noStrike" dirty="0" err="1">
              <a:effectLst/>
              <a:cs typeface="Calibri"/>
            </a:endParaRPr>
          </a:p>
          <a:p>
            <a:r>
              <a:rPr lang="de-DE" b="0" i="0" u="none" strike="noStrike" dirty="0">
                <a:effectLst/>
              </a:rPr>
              <a:t>E-Mail-Adresse: </a:t>
            </a:r>
            <a:r>
              <a:rPr lang="de-DE" dirty="0">
                <a:hlinkClick r:id="rId3"/>
              </a:rPr>
              <a:t>fhi@dgs-berlin.de</a:t>
            </a:r>
            <a:r>
              <a:rPr lang="de-DE" dirty="0"/>
              <a:t> </a:t>
            </a:r>
            <a:endParaRPr lang="en-US" dirty="0"/>
          </a:p>
          <a:p>
            <a:r>
              <a:rPr lang="de-DE" dirty="0"/>
              <a:t>Telefonnummer: 015904731836</a:t>
            </a:r>
            <a:endParaRPr lang="en-US" dirty="0"/>
          </a:p>
          <a:p>
            <a:r>
              <a:rPr lang="de-DE" sz="1600" b="0" i="0" u="none" strike="noStrike" dirty="0">
                <a:effectLst/>
                <a:latin typeface="Calibri"/>
                <a:cs typeface="Calibri"/>
              </a:rPr>
              <a:t>Erstelldatum: 	</a:t>
            </a:r>
            <a:r>
              <a:rPr lang="de-DE" sz="1600" dirty="0">
                <a:latin typeface="Calibri"/>
                <a:cs typeface="Calibri"/>
              </a:rPr>
              <a:t>2024-01-29</a:t>
            </a:r>
            <a:endParaRPr lang="de-DE" dirty="0"/>
          </a:p>
          <a:p>
            <a:r>
              <a:rPr lang="de-DE" dirty="0"/>
              <a:t>gehemmte Technologie bzw. Maßnahme: Speicher</a:t>
            </a:r>
            <a:endParaRPr lang="de-DE" dirty="0">
              <a:cs typeface="Calibri"/>
            </a:endParaRPr>
          </a:p>
          <a:p>
            <a:r>
              <a:rPr lang="de-DE" dirty="0"/>
              <a:t>Betroffene Bereiche: erneuerbare Energien</a:t>
            </a:r>
            <a:endParaRPr lang="de-DE" dirty="0">
              <a:cs typeface="Calibri" panose="020F0502020204030204"/>
            </a:endParaRP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endParaRPr lang="de-DE" sz="1600" b="1" kern="150" dirty="0">
              <a:latin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98115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92824-93ED-A55B-70D3-C96F4807EF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EAE6A1A-7347-EC8C-E155-39CFAEDAE95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AD1C9A9-898A-D652-77AE-5D0DE9835EED}"/>
              </a:ext>
            </a:extLst>
          </p:cNvPr>
          <p:cNvSpPr>
            <a:spLocks noGrp="1"/>
          </p:cNvSpPr>
          <p:nvPr>
            <p:ph type="body" idx="1"/>
          </p:nvPr>
        </p:nvSpPr>
        <p:spPr/>
        <p:txBody>
          <a:bodyPr>
            <a:normAutofit fontScale="92500" lnSpcReduction="20000"/>
          </a:bodyPr>
          <a:lstStyle/>
          <a:p>
            <a:r>
              <a:rPr lang="de-DE" dirty="0"/>
              <a:t>Autor: Florian Hinze</a:t>
            </a:r>
            <a:endParaRPr lang="en-US" dirty="0"/>
          </a:p>
          <a:p>
            <a:r>
              <a:rPr lang="de-DE" dirty="0"/>
              <a:t>Organisation: DGS-BB</a:t>
            </a:r>
            <a:endParaRPr lang="en-US" dirty="0"/>
          </a:p>
          <a:p>
            <a:r>
              <a:rPr lang="de-DE" dirty="0"/>
              <a:t>Projekt: </a:t>
            </a:r>
            <a:r>
              <a:rPr lang="de-DE" dirty="0" err="1"/>
              <a:t>MonDoWi</a:t>
            </a:r>
            <a:endParaRPr lang="de-DE" b="0" i="0" u="none" strike="noStrike" dirty="0" err="1">
              <a:effectLst/>
              <a:cs typeface="Calibri"/>
            </a:endParaRPr>
          </a:p>
          <a:p>
            <a:r>
              <a:rPr lang="de-DE" b="0" i="0" u="none" strike="noStrike" dirty="0">
                <a:effectLst/>
              </a:rPr>
              <a:t>E-Mail-Adresse: </a:t>
            </a:r>
            <a:r>
              <a:rPr lang="de-DE" dirty="0">
                <a:hlinkClick r:id="rId3"/>
              </a:rPr>
              <a:t>fhi@dgs-berlin.de</a:t>
            </a:r>
            <a:r>
              <a:rPr lang="de-DE" dirty="0"/>
              <a:t> </a:t>
            </a:r>
            <a:endParaRPr lang="en-US" dirty="0"/>
          </a:p>
          <a:p>
            <a:r>
              <a:rPr lang="de-DE" dirty="0"/>
              <a:t>Telefonnummer: 015904731836</a:t>
            </a:r>
            <a:endParaRPr lang="en-US" dirty="0"/>
          </a:p>
          <a:p>
            <a:r>
              <a:rPr lang="de-DE" sz="1600" b="0" i="0" u="none" strike="noStrike" dirty="0">
                <a:effectLst/>
                <a:latin typeface="Calibri"/>
                <a:cs typeface="Calibri"/>
              </a:rPr>
              <a:t>Erstelldatum: 	</a:t>
            </a:r>
            <a:r>
              <a:rPr lang="de-DE" sz="1600" dirty="0">
                <a:latin typeface="Calibri"/>
                <a:cs typeface="Calibri"/>
              </a:rPr>
              <a:t>2023-</a:t>
            </a:r>
            <a:endParaRPr lang="de-DE" dirty="0"/>
          </a:p>
          <a:p>
            <a:r>
              <a:rPr lang="de-DE" dirty="0"/>
              <a:t>gehemmte Technologie bzw. Maßnahme: 	</a:t>
            </a:r>
          </a:p>
          <a:p>
            <a:r>
              <a:rPr lang="de-DE"/>
              <a:t>Betroffene Bereiche: 7 % der Gasimporte sind LNG, </a:t>
            </a:r>
            <a:r>
              <a:rPr lang="de-DE" dirty="0">
                <a:hlinkClick r:id="rId4"/>
              </a:rPr>
              <a:t>Bundesnetzagentur - Presse - Bundesnetzagentur veröffentlicht Zahlen zur Gasversorgung 2023</a:t>
            </a:r>
            <a:endParaRPr lang="de-DE">
              <a:cs typeface="Calibri"/>
            </a:endParaRP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14695936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A2F2-D8B9-4ADB-B782-648E479C89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8FBC87-C0A3-B330-A887-117A97D39C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9C65DD-64AA-F428-43C4-F94BF0CCD348}"/>
              </a:ext>
            </a:extLst>
          </p:cNvPr>
          <p:cNvSpPr>
            <a:spLocks noGrp="1"/>
          </p:cNvSpPr>
          <p:nvPr>
            <p:ph type="body" idx="1"/>
          </p:nvPr>
        </p:nvSpPr>
        <p:spPr/>
        <p:txBody>
          <a:bodyPr>
            <a:normAutofit fontScale="92500" lnSpcReduction="20000"/>
          </a:bodyPr>
          <a:lstStyle/>
          <a:p>
            <a:r>
              <a:rPr lang="de-DE" dirty="0"/>
              <a:t>Autor: Florian Hinze</a:t>
            </a:r>
            <a:endParaRPr lang="en-US" dirty="0"/>
          </a:p>
          <a:p>
            <a:r>
              <a:rPr lang="de-DE" dirty="0"/>
              <a:t>Organisation: DGS-BB</a:t>
            </a:r>
            <a:endParaRPr lang="en-US" dirty="0"/>
          </a:p>
          <a:p>
            <a:r>
              <a:rPr lang="de-DE" dirty="0"/>
              <a:t>Projekt: </a:t>
            </a:r>
            <a:r>
              <a:rPr lang="de-DE" dirty="0" err="1"/>
              <a:t>MonDoWi</a:t>
            </a:r>
            <a:endParaRPr lang="de-DE" b="0" i="0" u="none" strike="noStrike" dirty="0">
              <a:effectLst/>
              <a:cs typeface="Calibri"/>
            </a:endParaRPr>
          </a:p>
          <a:p>
            <a:r>
              <a:rPr lang="de-DE" b="0" i="0" u="none" strike="noStrike" dirty="0">
                <a:effectLst/>
              </a:rPr>
              <a:t>E-Mail-Adresse:</a:t>
            </a:r>
            <a:r>
              <a:rPr lang="de-DE" dirty="0"/>
              <a:t> </a:t>
            </a:r>
            <a:r>
              <a:rPr lang="de-DE" dirty="0">
                <a:hlinkClick r:id="rId3"/>
              </a:rPr>
              <a:t>fhi@dgs-berlin.de</a:t>
            </a:r>
            <a:r>
              <a:rPr lang="de-DE" dirty="0"/>
              <a:t> </a:t>
            </a:r>
            <a:endParaRPr lang="en-US" dirty="0"/>
          </a:p>
          <a:p>
            <a:r>
              <a:rPr lang="de-DE" dirty="0"/>
              <a:t>Telefonnummer: 015904731836</a:t>
            </a:r>
            <a:endParaRPr lang="en-US" dirty="0"/>
          </a:p>
          <a:p>
            <a:r>
              <a:rPr lang="de-DE" sz="1600" b="0" i="0" u="none" strike="noStrike" dirty="0">
                <a:effectLst/>
                <a:latin typeface="Calibri"/>
                <a:cs typeface="Calibri"/>
              </a:rPr>
              <a:t>Erstelldatum: 	</a:t>
            </a:r>
            <a:r>
              <a:rPr lang="de-DE" sz="1600" dirty="0">
                <a:latin typeface="Calibri"/>
                <a:cs typeface="Calibri"/>
              </a:rPr>
              <a:t>2023-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a:cs typeface="Calibri"/>
              </a:rPr>
              <a:t>Quellen:</a:t>
            </a:r>
            <a:r>
              <a:rPr lang="de-DE" sz="1600" dirty="0">
                <a:latin typeface="Calibri"/>
                <a:cs typeface="Calibri"/>
              </a:rPr>
              <a:t> </a:t>
            </a:r>
            <a:r>
              <a:rPr lang="de-DE" dirty="0">
                <a:hlinkClick r:id="rId4"/>
              </a:rPr>
              <a:t>Projektbericht (solarlago.de)</a:t>
            </a:r>
            <a:endParaRPr lang="de-DE" b="0" i="0" u="none" strike="noStrike" dirty="0">
              <a:effectLst/>
              <a:hlinkClick r:id="rId4"/>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3269800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A2F2-D8B9-4ADB-B782-648E479C89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8FBC87-C0A3-B330-A887-117A97D39C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9C65DD-64AA-F428-43C4-F94BF0CCD348}"/>
              </a:ext>
            </a:extLst>
          </p:cNvPr>
          <p:cNvSpPr>
            <a:spLocks noGrp="1"/>
          </p:cNvSpPr>
          <p:nvPr>
            <p:ph type="body" idx="1"/>
          </p:nvPr>
        </p:nvSpPr>
        <p:spPr/>
        <p:txBody>
          <a:bodyPr>
            <a:normAutofit fontScale="92500" lnSpcReduction="20000"/>
          </a:bodyPr>
          <a:lstStyle/>
          <a:p>
            <a:r>
              <a:rPr lang="de-DE" dirty="0"/>
              <a:t>Autor: Florian Hinze</a:t>
            </a:r>
            <a:endParaRPr lang="en-US" dirty="0"/>
          </a:p>
          <a:p>
            <a:r>
              <a:rPr lang="de-DE" dirty="0"/>
              <a:t>Organisation: DGS-BB</a:t>
            </a:r>
            <a:endParaRPr lang="en-US" dirty="0"/>
          </a:p>
          <a:p>
            <a:r>
              <a:rPr lang="de-DE" dirty="0"/>
              <a:t>Projekt: </a:t>
            </a:r>
            <a:r>
              <a:rPr lang="de-DE" dirty="0" err="1"/>
              <a:t>MonDoWi</a:t>
            </a:r>
            <a:endParaRPr lang="de-DE" b="0" i="0" u="none" strike="noStrike" dirty="0" err="1">
              <a:effectLst/>
              <a:cs typeface="Calibri"/>
            </a:endParaRPr>
          </a:p>
          <a:p>
            <a:r>
              <a:rPr lang="de-DE" b="0" i="0" u="none" strike="noStrike" dirty="0">
                <a:effectLst/>
              </a:rPr>
              <a:t>E-Mail-Adresse:</a:t>
            </a:r>
            <a:r>
              <a:rPr lang="de-DE" dirty="0"/>
              <a:t> </a:t>
            </a:r>
            <a:r>
              <a:rPr lang="de-DE" dirty="0">
                <a:hlinkClick r:id="rId3"/>
              </a:rPr>
              <a:t>fhi@dgs-berlin.de</a:t>
            </a:r>
            <a:r>
              <a:rPr lang="de-DE" dirty="0"/>
              <a:t> </a:t>
            </a:r>
            <a:endParaRPr lang="en-US" dirty="0"/>
          </a:p>
          <a:p>
            <a:r>
              <a:rPr lang="de-DE" dirty="0"/>
              <a:t>Telefonnummer: 015904731836</a:t>
            </a:r>
            <a:endParaRPr lang="en-US" dirty="0"/>
          </a:p>
          <a:p>
            <a:r>
              <a:rPr lang="de-DE" sz="1600" b="0" i="0" u="none" strike="noStrike" dirty="0">
                <a:effectLst/>
                <a:latin typeface="Calibri"/>
                <a:cs typeface="Calibri"/>
              </a:rPr>
              <a:t>Erstelldatum: 	</a:t>
            </a:r>
            <a:r>
              <a:rPr lang="de-DE" sz="1600" dirty="0">
                <a:latin typeface="Calibri"/>
                <a:cs typeface="Calibri"/>
              </a:rPr>
              <a:t>2023-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a:effectLst/>
                <a:latin typeface="Calibri"/>
                <a:cs typeface="Calibri"/>
              </a:rPr>
              <a:t>Quellen:</a:t>
            </a:r>
            <a:r>
              <a:rPr lang="de-DE" sz="1600">
                <a:latin typeface="Calibri"/>
                <a:cs typeface="Calibri"/>
              </a:rPr>
              <a:t> </a:t>
            </a:r>
            <a:r>
              <a:rPr lang="de-DE" dirty="0">
                <a:hlinkClick r:id="rId4"/>
              </a:rPr>
              <a:t>pv magazine Podcast: Warum gibt es so wenige Balkonkraftwerke? – pv magazine Deutschland (pv-magazine.de)</a:t>
            </a:r>
            <a:endParaRPr lang="de-DE" sz="1600" b="0" i="0" u="none" strike="noStrike">
              <a:effectLst/>
              <a:latin typeface="Calibri" panose="020F0502020204030204" pitchFamily="34" charset="0"/>
              <a:cs typeface="Calibri"/>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51771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25000" lnSpcReduction="20000"/>
          </a:bodyPr>
          <a:lstStyle/>
          <a:p>
            <a:r>
              <a:rPr lang="de-DE" dirty="0"/>
              <a:t>Autor: 	Florian Hinze</a:t>
            </a:r>
          </a:p>
          <a:p>
            <a:r>
              <a:rPr lang="de-DE" dirty="0"/>
              <a:t>Organisation:	DGS-BB</a:t>
            </a:r>
          </a:p>
          <a:p>
            <a:r>
              <a:rPr lang="de-DE" dirty="0"/>
              <a:t>Projekt: 	</a:t>
            </a:r>
            <a:r>
              <a:rPr lang="de-DE" sz="1800" b="0" i="0" u="none" strike="noStrike" dirty="0" err="1">
                <a:effectLst/>
                <a:latin typeface="Calibri" panose="020F0502020204030204" pitchFamily="34" charset="0"/>
              </a:rPr>
              <a:t>MonDoWi</a:t>
            </a:r>
            <a:endParaRPr lang="de-DE" sz="1800" b="0" i="0" u="none" strike="noStrike" dirty="0">
              <a:effectLst/>
              <a:latin typeface="Calibri" panose="020F0502020204030204" pitchFamily="34" charset="0"/>
            </a:endParaRPr>
          </a:p>
          <a:p>
            <a:r>
              <a:rPr lang="de-DE" sz="1800" b="0" i="0" u="none" strike="noStrike" dirty="0">
                <a:effectLst/>
                <a:latin typeface="Calibri" panose="020F0502020204030204" pitchFamily="34" charset="0"/>
              </a:rPr>
              <a:t>E-Mail-Adresse: 	fhi@dgs-berlin.de</a:t>
            </a:r>
            <a:r>
              <a:rPr lang="de-DE" dirty="0"/>
              <a:t> </a:t>
            </a:r>
          </a:p>
          <a:p>
            <a:r>
              <a:rPr lang="de-DE" dirty="0"/>
              <a:t>Telefonnummer: 	</a:t>
            </a:r>
            <a:r>
              <a:rPr lang="de-DE" sz="1800" b="0" i="0" u="none" strike="noStrike" dirty="0">
                <a:effectLst/>
                <a:latin typeface="Calibri" panose="020F0502020204030204" pitchFamily="34" charset="0"/>
              </a:rPr>
              <a:t>015904731836</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0" i="0" u="none" strike="noStrike" dirty="0">
                <a:effectLst/>
                <a:latin typeface="Calibri" panose="020F0502020204030204" pitchFamily="34" charset="0"/>
              </a:rPr>
              <a:t>Erstelldatum: 	2023-03-02</a:t>
            </a:r>
            <a:r>
              <a:rPr lang="de-DE" dirty="0"/>
              <a:t> </a:t>
            </a:r>
          </a:p>
          <a:p>
            <a:r>
              <a:rPr lang="de-DE" dirty="0"/>
              <a:t>gehemmte Technologie bzw. Maßnahme: 	alle</a:t>
            </a:r>
          </a:p>
          <a:p>
            <a:r>
              <a:rPr lang="de-DE" dirty="0"/>
              <a:t>Betroffene Bereiche:		</a:t>
            </a:r>
            <a:r>
              <a:rPr lang="de-DE" sz="1800" b="0" i="0" u="none" strike="noStrike" dirty="0">
                <a:effectLst/>
                <a:latin typeface="Calibri" panose="020F0502020204030204" pitchFamily="34" charset="0"/>
              </a:rPr>
              <a:t>Alle Gebäude, die Gas verbrauchen</a:t>
            </a:r>
            <a:r>
              <a:rPr lang="de-DE" dirty="0"/>
              <a:t> </a:t>
            </a:r>
          </a:p>
          <a:p>
            <a:br>
              <a:rPr lang="de-DE" sz="1800" b="0" i="0" u="none" strike="noStrike" dirty="0">
                <a:effectLst/>
                <a:latin typeface="Calibri" panose="020F0502020204030204" pitchFamily="34" charset="0"/>
              </a:rPr>
            </a:br>
            <a:r>
              <a:rPr lang="de-DE" sz="1800" b="1" kern="150" dirty="0">
                <a:effectLst/>
                <a:latin typeface="HTWBerlin Office"/>
                <a:ea typeface="HTWBerlin Office"/>
                <a:cs typeface="HTWBerlin Office"/>
              </a:rPr>
              <a:t>Beschreibung:</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0" i="0" u="none" strike="noStrike" dirty="0">
                <a:effectLst/>
                <a:latin typeface="Calibri" panose="020F0502020204030204" pitchFamily="34" charset="0"/>
              </a:rPr>
              <a:t>Gaspreisbremse</a:t>
            </a:r>
            <a:br>
              <a:rPr lang="de-DE" sz="1800" b="0" i="0" u="none" strike="noStrike" dirty="0">
                <a:effectLst/>
                <a:latin typeface="Calibri" panose="020F0502020204030204" pitchFamily="34" charset="0"/>
              </a:rPr>
            </a:b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Die Gaspreisbremse ist eine riesige Subvention fossilen Gases durch Steuergeld. Ein Kernelement ist die Deckelung von </a:t>
            </a:r>
            <a:r>
              <a:rPr lang="de-DE" sz="1800" dirty="0"/>
              <a:t>80 % des Vorjahresverbrauchs auf 12 Ct/kWh bei privaten Haushalten.</a:t>
            </a:r>
            <a:r>
              <a:rPr lang="de-DE" sz="1800" b="0" i="0" u="none" strike="noStrike" dirty="0">
                <a:effectLst/>
                <a:latin typeface="Calibri" panose="020F0502020204030204" pitchFamily="34" charset="0"/>
              </a:rPr>
              <a:t> Dadurch wird Erdgas deutlich billiger, sämtliche Technologien und Maßnahmen zum Energiesparen weniger rentabel und der Sparanreiz sinkt. Durch die Steuerfinanzierung werden Akteure, die viel in Energiesparmaßnahmen investieren, sogar überproportional zur Kasse gebeten, weil ihre Investitionen mit Steuern belastet werden. Je mehr Gas verbraucht wurde, desto höher der Gasverbrauch, der vom Staat gedeckelt wird. Das nützt vor allem den Reichen und denjenigen, die am meisten Gas verschwenden. Kapitalistisches Prinzip: Wer hat, dem wird gegeben. Wer sein Gebäude bereits klimaneutral gemacht hat, profitiert nicht sondern zahlt neben den Umweltschäden durch das Gas auch noch dessen Preisdeckelung und damit die Verschwendung anderer. Auch sparsame Mietende, die ihr Einsparpotenzial bereits im Vorjahr voll ausgenutzt haben, zahlen mehr als jene, die im Vorjahr Gas verschwendeten und in diesem Jahr gleichviel verbrauchen wie erstere. Damit wird die frühere Verschwendung noch im Nachhinein belohnt. </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Der Anreiz, sich von Importen fossiler Rohstoffe und großen Preissprüngen unabhängig zu machen, sinkt auch langfristig, weil vermutet werden kann, dass der Staat auch in Zukunft dafür sorgen wird, dass diese billig bleiben. Das hat bereits zu sinkenden Gaspreisen an der Börse, weiterer Verschwendung und weiteren Installationen von Gasheizungen im großen Stil geführt. </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Dadurch, dass der Gaspreis für die Industrie auf einen noch niedrigeren Wert als für Privatkunden gedeckelt wird, lohnen sich einige der Einsparmaßnahmen, die bei Privatkunden an der Grenze der Wirtschaftlichkeit sind, für die Industrie nicht.</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Zusätzlich werden durch die Steuersubventionierung der Gaspreise und die LNG-Terminals die Profite der fossilen Konzerne gesichert und die fossile Infrastruktur über Jahrzehnte zementiert. Die Ressourcen, die für den Umbau der Gasinfrastruktur aufgewendet werden, fehlen für den Ausbau der erneuerbaren Energien, die Sanierung, Energiesparmaßnahmen etc. Selbst wenn die erneuerbaren Energien weiterhin subventioniert oder anderweitig finanziell angereizt werden, ist der Anreiz, die Einsparpotenziale auszunutzen, durch die Gaspreisbremse gesunken.  </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Zudem verursacht die Gaspreisbremse einen hohen bürokratischen Aufwand, der viel Arbeitskraft beansprucht, die für Energiesparmaßnahmen dringend benötigt wird.</a:t>
            </a:r>
          </a:p>
          <a:p>
            <a:pPr marL="0" marR="0" lvl="0" indent="0" algn="l" defTabSz="1219170" rtl="0" eaLnBrk="1" fontAlgn="auto" latinLnBrk="0" hangingPunct="1">
              <a:lnSpc>
                <a:spcPct val="100000"/>
              </a:lnSpc>
              <a:spcBef>
                <a:spcPts val="0"/>
              </a:spcBef>
              <a:spcAft>
                <a:spcPts val="0"/>
              </a:spcAft>
              <a:buClrTx/>
              <a:buSzTx/>
              <a:buFontTx/>
              <a:buNone/>
              <a:tabLst/>
              <a:defRPr/>
            </a:pP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Der Staat ist laut Karl Marx das Machtinstrument der herrschenden Klasse (s. Hemmnis 26). Dass sich der Staat auch hier wieder zum Instrument der fossilen Konzerne, diesmal der Gasindustrie, macht, liegt unter anderem an der engen Verflechtung zwischen beiden und dem ausufernden Lobbyismus (s. Hemmnis 50). </a:t>
            </a:r>
            <a:r>
              <a:rPr lang="de-DE" sz="2000" b="0" i="0" dirty="0">
                <a:solidFill>
                  <a:srgbClr val="333333"/>
                </a:solidFill>
                <a:effectLst/>
                <a:latin typeface="Quodana"/>
              </a:rPr>
              <a:t>Beispielsweise gab es laut </a:t>
            </a:r>
            <a:r>
              <a:rPr lang="de-DE" sz="2000" b="0" i="0" dirty="0" err="1">
                <a:solidFill>
                  <a:srgbClr val="333333"/>
                </a:solidFill>
                <a:effectLst/>
                <a:latin typeface="Quodana"/>
              </a:rPr>
              <a:t>Lobbycontrol</a:t>
            </a:r>
            <a:r>
              <a:rPr lang="de-DE" sz="2000" b="0" i="0" dirty="0">
                <a:solidFill>
                  <a:srgbClr val="333333"/>
                </a:solidFill>
                <a:effectLst/>
                <a:latin typeface="Quodana"/>
              </a:rPr>
              <a:t> im Zeitraum von Mitte Dezember 2021 bis Mitte September 2022 mehr als 260 Treffen zum Thema Erdgaspolitik zwischen </a:t>
            </a:r>
            <a:r>
              <a:rPr lang="de-DE" sz="2000" b="0" i="0" dirty="0" err="1">
                <a:solidFill>
                  <a:srgbClr val="333333"/>
                </a:solidFill>
                <a:effectLst/>
                <a:latin typeface="Quodana"/>
              </a:rPr>
              <a:t>Ver­tre­te­r:in­nen</a:t>
            </a:r>
            <a:r>
              <a:rPr lang="de-DE" sz="2000" b="0" i="0" dirty="0">
                <a:solidFill>
                  <a:srgbClr val="333333"/>
                </a:solidFill>
                <a:effectLst/>
                <a:latin typeface="Quodana"/>
              </a:rPr>
              <a:t> von Gaskonzernen und dem politischen Spitzenpersonal gegeben, wozu die Studie den Bundeskanzler, die </a:t>
            </a:r>
            <a:r>
              <a:rPr lang="de-DE" sz="2000" b="0" i="0" dirty="0" err="1">
                <a:solidFill>
                  <a:srgbClr val="333333"/>
                </a:solidFill>
                <a:effectLst/>
                <a:latin typeface="Quodana"/>
              </a:rPr>
              <a:t>Bun­des­mi­nis­te­r:in­nen</a:t>
            </a:r>
            <a:r>
              <a:rPr lang="de-DE" sz="2000" b="0" i="0" dirty="0">
                <a:solidFill>
                  <a:srgbClr val="333333"/>
                </a:solidFill>
                <a:effectLst/>
                <a:latin typeface="Quodana"/>
              </a:rPr>
              <a:t> und deren </a:t>
            </a:r>
            <a:r>
              <a:rPr lang="de-DE" sz="2000" b="0" i="0" dirty="0" err="1">
                <a:solidFill>
                  <a:srgbClr val="333333"/>
                </a:solidFill>
                <a:effectLst/>
                <a:latin typeface="Quodana"/>
              </a:rPr>
              <a:t>Staats­se­kre­tä­r:in­nen</a:t>
            </a:r>
            <a:r>
              <a:rPr lang="de-DE" sz="2000" b="0" i="0" dirty="0">
                <a:solidFill>
                  <a:srgbClr val="333333"/>
                </a:solidFill>
                <a:effectLst/>
                <a:latin typeface="Quodana"/>
              </a:rPr>
              <a:t> zählt. Im Durchschnitt ergibt das etwa ein Treffen pro Tag. </a:t>
            </a:r>
            <a:r>
              <a:rPr lang="de-DE" sz="1800" b="0" i="0" u="none" strike="noStrike" dirty="0">
                <a:effectLst/>
                <a:latin typeface="Calibri" panose="020F0502020204030204" pitchFamily="34" charset="0"/>
              </a:rPr>
              <a:t>(Siehe Hemmnis "Staatlich organisierter Kapitalismus„ und „</a:t>
            </a:r>
            <a:r>
              <a:rPr lang="de-DE" sz="2000" b="0" i="0" kern="1200" dirty="0">
                <a:solidFill>
                  <a:srgbClr val="FFFFFF"/>
                </a:solidFill>
                <a:effectLst/>
                <a:latin typeface="IBM Plex"/>
                <a:ea typeface="+mn-ea"/>
                <a:cs typeface="+mn-cs"/>
              </a:rPr>
              <a:t>Pipelines in die Politik, </a:t>
            </a:r>
            <a:r>
              <a:rPr lang="de-DE" sz="2000" b="0" i="0" dirty="0">
                <a:solidFill>
                  <a:srgbClr val="FFFFFF"/>
                </a:solidFill>
                <a:effectLst/>
                <a:latin typeface="IBM Plex"/>
              </a:rPr>
              <a:t>Die Macht der </a:t>
            </a:r>
            <a:r>
              <a:rPr lang="de-DE" sz="2000" b="0" i="0" dirty="0" err="1">
                <a:solidFill>
                  <a:srgbClr val="FFFFFF"/>
                </a:solidFill>
                <a:effectLst/>
                <a:latin typeface="IBM Plex"/>
              </a:rPr>
              <a:t>Gaslobby</a:t>
            </a:r>
            <a:r>
              <a:rPr lang="de-DE" sz="2000" b="0" i="0" dirty="0">
                <a:solidFill>
                  <a:srgbClr val="FFFFFF"/>
                </a:solidFill>
                <a:effectLst/>
                <a:latin typeface="IBM Plex"/>
              </a:rPr>
              <a:t> in Deutschland</a:t>
            </a:r>
            <a:r>
              <a:rPr lang="de-DE" sz="1800" b="0" i="0" u="none" strike="noStrike" dirty="0">
                <a:effectLst/>
                <a:latin typeface="Calibri" panose="020F0502020204030204" pitchFamily="34" charset="0"/>
              </a:rPr>
              <a:t>) Die manchmal vorgebrachte Behauptung, Politiker und Ministeriumsmitarbeiter könnten angeblich die sozial-ökologische Transformation nicht so schnell voranbringen, weil sie so viel zu tun hätten, trifft zumindest auf die Subjekte, die sich häufig mit fossilen Lobbyisten treffen, nicht zu.</a:t>
            </a:r>
            <a:br>
              <a:rPr lang="de-DE" sz="1800" b="0" i="0" u="none" strike="noStrike" dirty="0">
                <a:effectLst/>
                <a:latin typeface="Calibri" panose="020F0502020204030204" pitchFamily="34" charset="0"/>
              </a:rPr>
            </a:br>
            <a:r>
              <a:rPr lang="de-DE" sz="1800" b="0" i="0" u="none" strike="noStrike" dirty="0">
                <a:effectLst/>
                <a:latin typeface="Calibri" panose="020F0502020204030204" pitchFamily="34" charset="0"/>
              </a:rPr>
              <a:t>Die katastrophalen Auswirkungen von Erdgas auf die Umwelt werden derzeit künstlich schöngerechnet, weil die Methanemissionen bei der Förderung und beim Transport des Gases nicht in die Klimabilanz eingerechnet werden. Diese schlagen sich auch nicht auf die Kohlendioxidabgabe nieder, wodurch noch mehr Kosten externalisiert werden.</a:t>
            </a:r>
            <a:r>
              <a:rPr lang="de-DE" dirty="0"/>
              <a: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Energiepreisbremsen sollen verlängert werden: </a:t>
            </a:r>
            <a:r>
              <a:rPr lang="de-DE" dirty="0">
                <a:hlinkClick r:id="rId3"/>
              </a:rPr>
              <a:t>Gas und Strom: Verlängerung von Energiepreisbremsen kostet Staat viele Milliarden Euro (msn.com)</a:t>
            </a:r>
            <a:r>
              <a:rPr lang="de-DE" dirty="0"/>
              <a:t>: </a:t>
            </a:r>
            <a:r>
              <a:rPr lang="de-DE" dirty="0">
                <a:hlinkClick r:id="rId3"/>
              </a:rPr>
              <a:t>https://www.msn.com/de-de/finanzen/top-stories/gas-und-strom-verl%C3%A4ngerung-von-energiepreisbremsen-kostet-staat-viele-milliarden-euro/ar-AA1iJPnx?ocid=entnewsntp&amp;pc=LCTS&amp;cvid=fdc66fb63ed24b7bbf6e642e692bc400&amp;ei=18</a:t>
            </a:r>
            <a:endParaRPr lang="de-DE" dirty="0">
              <a:ea typeface="Calibri"/>
              <a:cs typeface="Calibri"/>
              <a:hlinkClick r:id="rId3"/>
            </a:endParaRPr>
          </a:p>
          <a:p>
            <a:pPr defTabSz="1219170">
              <a:defRPr/>
            </a:pPr>
            <a:endParaRPr lang="de-DE" dirty="0">
              <a:ea typeface="Calibri" panose="020F0502020204030204"/>
              <a:cs typeface="Calibri" panose="020F0502020204030204"/>
            </a:endParaRPr>
          </a:p>
          <a:p>
            <a:pPr defTabSz="1219170">
              <a:defRPr/>
            </a:pPr>
            <a:r>
              <a:rPr lang="de-DE" dirty="0">
                <a:ea typeface="Calibri" panose="020F0502020204030204"/>
                <a:cs typeface="Calibri" panose="020F0502020204030204"/>
              </a:rPr>
              <a:t>Existierte bis Ende 2023, s. [9]</a:t>
            </a:r>
          </a:p>
          <a:p>
            <a:pPr defTabSz="1219170">
              <a:defRPr/>
            </a:pPr>
            <a:endParaRPr lang="de-DE" dirty="0">
              <a:cs typeface="Calibri"/>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Quellen:</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https://www.bgbl.de/xaver/bgbl/start.xav?startbk=Bundesanzeiger_BGBl&amp;jumpTo=bgbl122s2560.pdf#__bgbl__%2F%2F*%5B%40attr_id%3D%27bgbl122s2560.pdf%27%5D__1677763734795</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2000" dirty="0">
                <a:hlinkClick r:id="rId4"/>
              </a:rPr>
              <a:t>Bundesgesetzblatt BGBl. Online-Archiv 1949 - 2022 | Bundesanzeiger Verlag</a:t>
            </a:r>
            <a:endParaRPr lang="de-DE" sz="1800" b="0" i="0" u="none" strike="noStrike" dirty="0">
              <a:effectLst/>
              <a:latin typeface="Calibri" panose="020F0502020204030204" pitchFamily="34" charset="0"/>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dirty="0"/>
              <a:t>https://www.rosalux.de/fileadmin/rls_uploads/pdfs/Studien/Oeko-Institut-2023-Soziale-Aspekte-Waermewende_RLS.pdf</a:t>
            </a:r>
            <a:r>
              <a:rPr lang="de-DE" sz="1800" b="0" i="0" u="none" strike="noStrike" dirty="0">
                <a:effectLst/>
                <a:latin typeface="Calibri" panose="020F0502020204030204" pitchFamily="34" charset="0"/>
              </a:rPr>
              <a:t>, Abb. 26</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https://www.bundesregierung.de/breg-de/themen/entlastung-fuer-deutschland/strompreisbremse-2125002</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https://www.spd.de/fileadmin/Dokumente/Sonstiges/Karl_Marx_Broschuere.pdf, S.32</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https://www.lobbycontrol.de/pipelines-in-die-politik-die-macht-der-gaslobby-in-deutschland/</a:t>
            </a:r>
            <a:r>
              <a:rPr lang="de-DE" dirty="0"/>
              <a:t> </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dirty="0"/>
              <a:t>https://www.tagesschau.de/wirtschaft/verbraucher/waermepumpen-heizen-energiewende-101.html?utm_source=pocket-newtab-global-de-DE</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dirty="0">
                <a:hlinkClick r:id="rId5"/>
              </a:rPr>
              <a:t>Energiekonzerne - Gewinne im Jahr 2022 | Statista</a:t>
            </a:r>
            <a:r>
              <a:rPr lang="de-DE" dirty="0"/>
              <a:t>: </a:t>
            </a:r>
            <a:r>
              <a:rPr lang="de-DE" dirty="0">
                <a:hlinkClick r:id="rId5"/>
              </a:rPr>
              <a:t>Energiekonzerne - https://de.statista.com/statistik/daten/studie/1379217/umfrage/gewinne-ausgewaehlter-energiekonzerne-aus-deutschland/</a:t>
            </a:r>
            <a:endParaRPr lang="de-DE" dirty="0"/>
          </a:p>
          <a:p>
            <a:pPr marL="342900" indent="-342900" defTabSz="1219170">
              <a:buAutoNum type="arabicPeriod"/>
              <a:defRPr/>
            </a:pPr>
            <a:r>
              <a:rPr lang="de-DE" dirty="0">
                <a:hlinkClick r:id="rId6"/>
              </a:rPr>
              <a:t>Gaspreisbremse: Preise für Gas steigen ab Januar - Auslauf der Preisbremsen angekündigt (check24.de)</a:t>
            </a:r>
            <a:endParaRPr lang="de-DE" dirty="0">
              <a:ea typeface="Calibri" panose="020F0502020204030204"/>
              <a:cs typeface="Calibri" panose="020F0502020204030204"/>
            </a:endParaRPr>
          </a:p>
          <a:p>
            <a:pPr defTabSz="1219170">
              <a:defRPr/>
            </a:pPr>
            <a:endParaRPr lang="de-DE" dirty="0">
              <a:solidFill>
                <a:srgbClr val="000000"/>
              </a:solidFill>
              <a:latin typeface="Calibri" panose="020F0502020204030204"/>
              <a:ea typeface="Calibri" panose="020F0502020204030204"/>
              <a:cs typeface="Calibri" panose="020F0502020204030204"/>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Zuständigkeiten: Bund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dirty="0"/>
          </a:p>
          <a:p>
            <a:pPr marL="0" marR="0" lvl="0" indent="0" algn="l" defTabSz="1219170" rtl="0" eaLnBrk="1" fontAlgn="auto" latinLnBrk="0" hangingPunct="1">
              <a:lnSpc>
                <a:spcPct val="100000"/>
              </a:lnSpc>
              <a:spcBef>
                <a:spcPts val="0"/>
              </a:spcBef>
              <a:spcAft>
                <a:spcPts val="0"/>
              </a:spcAft>
              <a:buClrTx/>
              <a:buSzTx/>
              <a:buFontTx/>
              <a:buNone/>
              <a:tabLst/>
              <a:defRPr/>
            </a:pPr>
            <a:r>
              <a:rPr lang="de-DE" dirty="0"/>
              <a:t>Änderungsvorschläge: </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0" i="0" u="none" strike="noStrike" dirty="0">
                <a:effectLst/>
                <a:latin typeface="Calibri" panose="020F0502020204030204" pitchFamily="34" charset="0"/>
              </a:rPr>
              <a:t>Statt der fossilen Infrastruktur sollten Energiesparmaßnahmen und erneuerbare Energien angereizt oder gefördert werden. Steuermittel für fossile Rohstoffe sollten für immer Tabu sein. Wer sich für die Verbrennung fossiler Rohstoffe entscheidet, soll neben den Klimakosten auch das volle Risiko von Preissteigerungen tragen. Die </a:t>
            </a:r>
            <a:r>
              <a:rPr lang="de-DE" sz="1800" b="0" i="0" u="none" strike="noStrike" dirty="0" err="1">
                <a:effectLst/>
                <a:latin typeface="Calibri" panose="020F0502020204030204" pitchFamily="34" charset="0"/>
              </a:rPr>
              <a:t>Immobilieneigentümer_innen</a:t>
            </a:r>
            <a:r>
              <a:rPr lang="de-DE" sz="1800" b="0" i="0" u="none" strike="noStrike" dirty="0">
                <a:effectLst/>
                <a:latin typeface="Calibri" panose="020F0502020204030204" pitchFamily="34" charset="0"/>
              </a:rPr>
              <a:t> sollten das Kostenrisiko für die Brennstoffe mindestens teilweise tragen müssen, weil sie sich für das Energiesystem ihres Gebäudes entscheiden.</a:t>
            </a:r>
            <a:r>
              <a:rPr lang="de-DE" dirty="0"/>
              <a:t> </a:t>
            </a:r>
          </a:p>
          <a:p>
            <a:endParaRPr lang="de-DE" dirty="0"/>
          </a:p>
        </p:txBody>
      </p:sp>
    </p:spTree>
    <p:extLst>
      <p:ext uri="{BB962C8B-B14F-4D97-AF65-F5344CB8AC3E}">
        <p14:creationId xmlns:p14="http://schemas.microsoft.com/office/powerpoint/2010/main" val="29061282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A2F2-D8B9-4ADB-B782-648E479C89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8FBC87-C0A3-B330-A887-117A97D39C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9C65DD-64AA-F428-43C4-F94BF0CCD348}"/>
              </a:ext>
            </a:extLst>
          </p:cNvPr>
          <p:cNvSpPr>
            <a:spLocks noGrp="1"/>
          </p:cNvSpPr>
          <p:nvPr>
            <p:ph type="body" idx="1"/>
          </p:nvPr>
        </p:nvSpPr>
        <p:spPr/>
        <p:txBody>
          <a:bodyPr>
            <a:normAutofit fontScale="77500" lnSpcReduction="20000"/>
          </a:bodyPr>
          <a:lstStyle/>
          <a:p>
            <a:r>
              <a:rPr lang="de-DE" dirty="0"/>
              <a:t>Autor: Florian Hinze</a:t>
            </a:r>
            <a:endParaRPr lang="en-US" dirty="0"/>
          </a:p>
          <a:p>
            <a:r>
              <a:rPr lang="de-DE" dirty="0"/>
              <a:t>Organisation: DGS-BB</a:t>
            </a:r>
            <a:endParaRPr lang="en-US" dirty="0"/>
          </a:p>
          <a:p>
            <a:r>
              <a:rPr lang="de-DE" dirty="0"/>
              <a:t>Projekt: </a:t>
            </a:r>
            <a:r>
              <a:rPr lang="de-DE" dirty="0" err="1"/>
              <a:t>MonDoWi</a:t>
            </a:r>
            <a:endParaRPr lang="de-DE" b="0" i="0" u="none" strike="noStrike" dirty="0" err="1">
              <a:effectLst/>
              <a:cs typeface="Calibri"/>
            </a:endParaRPr>
          </a:p>
          <a:p>
            <a:r>
              <a:rPr lang="de-DE" b="0" i="0" u="none" strike="noStrike" dirty="0">
                <a:effectLst/>
              </a:rPr>
              <a:t>E-Mail-Adresse:</a:t>
            </a:r>
            <a:r>
              <a:rPr lang="de-DE" dirty="0"/>
              <a:t> </a:t>
            </a:r>
            <a:r>
              <a:rPr lang="de-DE" dirty="0">
                <a:hlinkClick r:id="rId3"/>
              </a:rPr>
              <a:t>fhi@dgs-berlin.de</a:t>
            </a:r>
            <a:r>
              <a:rPr lang="de-DE" dirty="0"/>
              <a:t> </a:t>
            </a:r>
            <a:endParaRPr lang="en-US" dirty="0"/>
          </a:p>
          <a:p>
            <a:r>
              <a:rPr lang="de-DE" dirty="0"/>
              <a:t>Telefonnummer: 015904731836</a:t>
            </a:r>
            <a:endParaRPr lang="en-US" dirty="0"/>
          </a:p>
          <a:p>
            <a:r>
              <a:rPr lang="de-DE" sz="1600" b="0" i="0" u="none" strike="noStrike" dirty="0">
                <a:effectLst/>
                <a:latin typeface="Calibri"/>
                <a:cs typeface="Calibri"/>
              </a:rPr>
              <a:t>Erstelldatum: 	</a:t>
            </a:r>
            <a:r>
              <a:rPr lang="de-DE" sz="1600" dirty="0">
                <a:latin typeface="Calibri"/>
                <a:cs typeface="Calibri"/>
              </a:rPr>
              <a:t>2023-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r>
              <a:rPr lang="de-DE" kern="150" dirty="0"/>
              <a:t>Theoretisch nur Empfehlungen, aber wegen Haftung starker Einfluss, weil Gerichte oft Normen für Entscheidungen verwenden</a:t>
            </a:r>
            <a:endParaRPr lang="de-DE" kern="150" dirty="0">
              <a:cs typeface="+mn-lt"/>
            </a:endParaRPr>
          </a:p>
          <a:p>
            <a:r>
              <a:rPr lang="de-DE" sz="1600" kern="150" dirty="0">
                <a:latin typeface="HTWBerlin Office"/>
                <a:ea typeface="HTWBerlin Office"/>
                <a:cs typeface="HTWBerlin Office"/>
              </a:rPr>
              <a:t>DIN bekommt Steuergelder, trotzdem Normen kostenpflichtig</a:t>
            </a:r>
            <a:endParaRPr lang="de-DE" dirty="0"/>
          </a:p>
          <a:p>
            <a:r>
              <a:rPr lang="de-DE" kern="150" dirty="0"/>
              <a:t>Daniel Schmidt lügt zur Besetzung der Gremien und zur Transparenz</a:t>
            </a:r>
            <a:endParaRPr lang="de-DE" kern="150" dirty="0">
              <a:cs typeface="Calibri"/>
            </a:endParaRPr>
          </a:p>
          <a:p>
            <a:r>
              <a:rPr lang="de-DE" kern="150" dirty="0">
                <a:latin typeface="Calibri" panose="020F0502020204030204"/>
                <a:cs typeface="Calibri" panose="020F0502020204030204"/>
              </a:rPr>
              <a:t>Für Normen, die Teil von Gesetzen sind, siehe Hemmnis 57</a:t>
            </a:r>
          </a:p>
          <a:p>
            <a:r>
              <a:rPr lang="de-DE" kern="150"/>
              <a:t>Betriebssicherheitsverordnung und DGUV schreibt vor, dass man seine Anlagen auf dem Stand der Technik halten muss! Und was ist der Stand der Technik? Aktuelle DIN Normen</a:t>
            </a:r>
            <a:endParaRPr lang="de-DE"/>
          </a:p>
          <a:p>
            <a:endParaRPr lang="de-DE" sz="1600" b="1" kern="150" dirty="0">
              <a:latin typeface="HTWBerlin Office"/>
            </a:endParaRPr>
          </a:p>
          <a:p>
            <a:r>
              <a:rPr lang="de-DE" sz="1600" b="0" i="0" u="none" strike="noStrike" dirty="0">
                <a:effectLst/>
                <a:latin typeface="Calibri" panose="020F0502020204030204" pitchFamily="34" charset="0"/>
              </a:rPr>
              <a:t>Quellen:</a:t>
            </a:r>
          </a:p>
          <a:p>
            <a:r>
              <a:rPr lang="de-DE" dirty="0">
                <a:hlinkClick r:id="rId4"/>
              </a:rPr>
              <a:t>SWR STORY: Viele Normen - Teure Wohnungen? - Vom Bürokratiewahnsinn im Wohnungsbau | ARD Mediathek</a:t>
            </a:r>
            <a:endParaRPr lang="de-DE"/>
          </a:p>
          <a:p>
            <a:endParaRPr lang="de-DE" sz="1600" dirty="0">
              <a:solidFill>
                <a:srgbClr val="000000"/>
              </a:solidFill>
              <a:latin typeface="Calibri" panose="020F0502020204030204" pitchFamily="34" charset="0"/>
              <a:cs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32370044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A2F2-D8B9-4ADB-B782-648E479C89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8FBC87-C0A3-B330-A887-117A97D39C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9C65DD-64AA-F428-43C4-F94BF0CCD348}"/>
              </a:ext>
            </a:extLst>
          </p:cNvPr>
          <p:cNvSpPr>
            <a:spLocks noGrp="1"/>
          </p:cNvSpPr>
          <p:nvPr>
            <p:ph type="body" idx="1"/>
          </p:nvPr>
        </p:nvSpPr>
        <p:spPr/>
        <p:txBody>
          <a:bodyPr>
            <a:normAutofit fontScale="92500" lnSpcReduction="20000"/>
          </a:bodyPr>
          <a:lstStyle/>
          <a:p>
            <a:r>
              <a:rPr lang="de-DE" dirty="0"/>
              <a:t>Autor: Florian Hinze</a:t>
            </a:r>
            <a:endParaRPr lang="en-US" dirty="0"/>
          </a:p>
          <a:p>
            <a:r>
              <a:rPr lang="de-DE" dirty="0"/>
              <a:t>Organisation: DGS-BB</a:t>
            </a:r>
            <a:endParaRPr lang="en-US" dirty="0"/>
          </a:p>
          <a:p>
            <a:r>
              <a:rPr lang="de-DE" dirty="0"/>
              <a:t>Projekt: </a:t>
            </a:r>
            <a:r>
              <a:rPr lang="de-DE" dirty="0" err="1"/>
              <a:t>MonDoWi</a:t>
            </a:r>
            <a:endParaRPr lang="de-DE" b="0" i="0" u="none" strike="noStrike" dirty="0">
              <a:effectLst/>
              <a:cs typeface="Calibri"/>
            </a:endParaRPr>
          </a:p>
          <a:p>
            <a:r>
              <a:rPr lang="de-DE" b="0" i="0" u="none" strike="noStrike" dirty="0">
                <a:effectLst/>
              </a:rPr>
              <a:t>E-Mail-Adresse:</a:t>
            </a:r>
            <a:r>
              <a:rPr lang="de-DE" dirty="0"/>
              <a:t> </a:t>
            </a:r>
            <a:r>
              <a:rPr lang="de-DE" dirty="0">
                <a:hlinkClick r:id="rId3"/>
              </a:rPr>
              <a:t>fhi@dgs-berlin.de</a:t>
            </a:r>
            <a:r>
              <a:rPr lang="de-DE" dirty="0"/>
              <a:t> </a:t>
            </a:r>
            <a:endParaRPr lang="en-US" dirty="0"/>
          </a:p>
          <a:p>
            <a:r>
              <a:rPr lang="de-DE" dirty="0"/>
              <a:t>Telefonnummer: 015904731836</a:t>
            </a:r>
            <a:endParaRPr lang="en-US" dirty="0"/>
          </a:p>
          <a:p>
            <a:r>
              <a:rPr lang="de-DE" sz="1600" b="0" i="0" u="none" strike="noStrike" dirty="0">
                <a:effectLst/>
                <a:latin typeface="Calibri"/>
                <a:cs typeface="Calibri"/>
              </a:rPr>
              <a:t>Erstelldatum: 	</a:t>
            </a:r>
            <a:r>
              <a:rPr lang="de-DE" sz="1600" dirty="0">
                <a:latin typeface="Calibri"/>
                <a:cs typeface="Calibri"/>
              </a:rPr>
              <a:t>2023-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a:cs typeface="Calibri"/>
              </a:rPr>
              <a:t>Quellen:</a:t>
            </a:r>
            <a:r>
              <a:rPr lang="de-DE" sz="1600" dirty="0">
                <a:latin typeface="Calibri"/>
                <a:cs typeface="Calibri"/>
              </a:rPr>
              <a:t> </a:t>
            </a:r>
            <a:r>
              <a:rPr lang="de-DE" dirty="0">
                <a:hlinkClick r:id="rId4"/>
              </a:rPr>
              <a:t>#112 Stilllegung der Gasnetze jetzt? Die Rolle der Gasnetze im Energiesystem der Zukunft (Dr. Stella Oberle - Fraunhofer IEG) — enPower Energiewende Podcast (enpower-podcast.de)</a:t>
            </a:r>
            <a:endParaRPr lang="de-DE" b="0" i="0" u="none" strike="noStrike" dirty="0">
              <a:effectLst/>
              <a:hlinkClick r:id="rId4"/>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5518884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1A2F2-D8B9-4ADB-B782-648E479C89A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8FBC87-C0A3-B330-A887-117A97D39C8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69C65DD-64AA-F428-43C4-F94BF0CCD348}"/>
              </a:ext>
            </a:extLst>
          </p:cNvPr>
          <p:cNvSpPr>
            <a:spLocks noGrp="1"/>
          </p:cNvSpPr>
          <p:nvPr>
            <p:ph type="body" idx="1"/>
          </p:nvPr>
        </p:nvSpPr>
        <p:spPr/>
        <p:txBody>
          <a:bodyPr>
            <a:normAutofit fontScale="92500" lnSpcReduction="20000"/>
          </a:bodyPr>
          <a:lstStyle/>
          <a:p>
            <a:r>
              <a:rPr lang="de-DE" dirty="0"/>
              <a:t>Autor: Florian Hinze</a:t>
            </a:r>
            <a:endParaRPr lang="en-US" dirty="0"/>
          </a:p>
          <a:p>
            <a:r>
              <a:rPr lang="de-DE" dirty="0"/>
              <a:t>Organisation: DGS-BB</a:t>
            </a:r>
            <a:endParaRPr lang="en-US" dirty="0"/>
          </a:p>
          <a:p>
            <a:r>
              <a:rPr lang="de-DE" dirty="0"/>
              <a:t>Projekt: </a:t>
            </a:r>
            <a:r>
              <a:rPr lang="de-DE" dirty="0" err="1"/>
              <a:t>MonDoWi</a:t>
            </a:r>
            <a:endParaRPr lang="de-DE" b="0" i="0" u="none" strike="noStrike" dirty="0">
              <a:effectLst/>
              <a:cs typeface="Calibri"/>
            </a:endParaRPr>
          </a:p>
          <a:p>
            <a:r>
              <a:rPr lang="de-DE" b="0" i="0" u="none" strike="noStrike" dirty="0">
                <a:effectLst/>
              </a:rPr>
              <a:t>E-Mail-Adresse:</a:t>
            </a:r>
            <a:r>
              <a:rPr lang="de-DE" dirty="0"/>
              <a:t> </a:t>
            </a:r>
            <a:r>
              <a:rPr lang="de-DE" dirty="0">
                <a:hlinkClick r:id="rId3"/>
              </a:rPr>
              <a:t>fhi@dgs-berlin.de</a:t>
            </a:r>
            <a:r>
              <a:rPr lang="de-DE" dirty="0"/>
              <a:t> </a:t>
            </a:r>
            <a:endParaRPr lang="en-US" dirty="0"/>
          </a:p>
          <a:p>
            <a:r>
              <a:rPr lang="de-DE" dirty="0"/>
              <a:t>Telefonnummer: 015904731836</a:t>
            </a:r>
            <a:endParaRPr lang="en-US" dirty="0"/>
          </a:p>
          <a:p>
            <a:r>
              <a:rPr lang="de-DE" sz="1600" b="0" i="0" u="none" strike="noStrike" dirty="0">
                <a:effectLst/>
                <a:latin typeface="Calibri"/>
                <a:cs typeface="Calibri"/>
              </a:rPr>
              <a:t>Erstelldatum: 	</a:t>
            </a:r>
            <a:r>
              <a:rPr lang="de-DE" sz="1600" dirty="0">
                <a:latin typeface="Calibri"/>
                <a:cs typeface="Calibri"/>
              </a:rPr>
              <a:t>2023-</a:t>
            </a:r>
            <a:endParaRPr lang="de-DE" dirty="0"/>
          </a:p>
          <a:p>
            <a:r>
              <a:rPr lang="de-DE" dirty="0"/>
              <a:t>gehemmte Technologie bzw. Maßnahme: 	</a:t>
            </a:r>
          </a:p>
          <a:p>
            <a:r>
              <a:rPr lang="de-DE" dirty="0"/>
              <a:t>Betroffene Bereiche: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a:t>
            </a: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29789393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9191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https://www.rosalux.de/fileadmin/rls_uploads/pdfs/Studien/Oeko-Institut-2023-Soziale-Aspekte-Waermewende_RLS.pdf</a:t>
            </a:r>
          </a:p>
          <a:p>
            <a:r>
              <a:rPr lang="de-DE" dirty="0">
                <a:effectLst/>
                <a:latin typeface="Arial" panose="020B0604020202020204" pitchFamily="34" charset="0"/>
              </a:rPr>
              <a:t>Mehrfamilienhäuser: Der blinde</a:t>
            </a:r>
            <a:br>
              <a:rPr lang="de-DE" dirty="0"/>
            </a:br>
            <a:r>
              <a:rPr lang="de-DE" dirty="0">
                <a:effectLst/>
                <a:latin typeface="Arial" panose="020B0604020202020204" pitchFamily="34" charset="0"/>
              </a:rPr>
              <a:t>Fleck der sozialen Wärmewende</a:t>
            </a:r>
            <a:endParaRPr lang="de-DE" dirty="0"/>
          </a:p>
        </p:txBody>
      </p:sp>
    </p:spTree>
    <p:extLst>
      <p:ext uri="{BB962C8B-B14F-4D97-AF65-F5344CB8AC3E}">
        <p14:creationId xmlns:p14="http://schemas.microsoft.com/office/powerpoint/2010/main" val="173572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alle	</a:t>
            </a:r>
          </a:p>
          <a:p>
            <a:r>
              <a:rPr lang="de-DE" dirty="0"/>
              <a:t>Betroffene Bereiche: alle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endParaRPr lang="de-DE" sz="1600" b="0" kern="150" dirty="0">
              <a:effectLst/>
              <a:latin typeface="HTWBerlin Office"/>
              <a:ea typeface="HTWBerlin Office"/>
              <a:cs typeface="HTWBerlin Office"/>
            </a:endParaRPr>
          </a:p>
          <a:p>
            <a:r>
              <a:rPr lang="de-DE" sz="1600" b="0" kern="150" dirty="0">
                <a:effectLst/>
                <a:latin typeface="HTWBerlin Office"/>
                <a:ea typeface="HTWBerlin Office"/>
                <a:cs typeface="HTWBerlin Office"/>
              </a:rPr>
              <a:t>Hier geht es um die Betrachtung der Gesamtheit aller Maßnahmen. Der Projektionsbericht stellt fest, dass diese nicht ausreicht um die Klimaziele zu erreichen obwohl es sich nur auf das wenig ambitionierte Ziel, bis 2045 klimaneutral zu werden, bezieht. </a:t>
            </a: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 </a:t>
            </a:r>
            <a:r>
              <a:rPr lang="de-DE" dirty="0">
                <a:hlinkClick r:id="rId3"/>
              </a:rPr>
              <a:t>Projektionsbericht 2023 für Deutschland (umweltbundesamt.de)</a:t>
            </a:r>
            <a:r>
              <a:rPr lang="de-DE" dirty="0"/>
              <a:t>: https://www.umweltbundesamt.de/sites/default/files/medien/11850/publikationen/39_2023_cc_projektionsbericht_2023.pdf</a:t>
            </a:r>
            <a:endParaRPr lang="de-DE" sz="1600" b="0" i="0" u="none" strike="noStrike" dirty="0">
              <a:effectLst/>
              <a:latin typeface="Calibri" panose="020F0502020204030204" pitchFamily="34" charset="0"/>
            </a:endParaRP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 Land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p>
          <a:p>
            <a:r>
              <a:rPr lang="de-DE" sz="1800" b="0" i="0" u="none" strike="noStrike" baseline="0" dirty="0">
                <a:solidFill>
                  <a:srgbClr val="000000"/>
                </a:solidFill>
                <a:latin typeface="Calibri" panose="020F0502020204030204" pitchFamily="34" charset="0"/>
              </a:rPr>
              <a:t>Gemäß Artikel 18 der Verordnung (EU) 2018/1999 des Europäischen Parlaments und des Rates vom 11. Dezember 2018 über das </a:t>
            </a:r>
            <a:r>
              <a:rPr lang="de-DE" sz="1800" b="0" i="0" u="none" strike="noStrike" baseline="0" dirty="0" err="1">
                <a:solidFill>
                  <a:srgbClr val="000000"/>
                </a:solidFill>
                <a:latin typeface="Calibri" panose="020F0502020204030204" pitchFamily="34" charset="0"/>
              </a:rPr>
              <a:t>Governance</a:t>
            </a:r>
            <a:r>
              <a:rPr lang="de-DE" sz="1800" b="0" i="0" u="none" strike="noStrike" baseline="0" dirty="0">
                <a:solidFill>
                  <a:srgbClr val="000000"/>
                </a:solidFill>
                <a:latin typeface="Calibri" panose="020F0502020204030204" pitchFamily="34" charset="0"/>
              </a:rPr>
              <a:t>-System für die Energieunion und für den Klimaschutz, zur Änderung der Verordnungen (EG) Nr. 663/2009 und (EG) Nr. 715/2009 des Europäischen Parlaments und des Rates sowie §10 (2) des Bundes-Klimaschutzgesetzes </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pPr marL="342900" indent="-342900">
              <a:buFont typeface="+mj-lt"/>
              <a:buAutoNum type="arabicPeriod"/>
            </a:pPr>
            <a:r>
              <a:rPr lang="de-DE" sz="1600" b="0" kern="150" dirty="0">
                <a:effectLst/>
                <a:latin typeface="HTWBerlin Office"/>
                <a:ea typeface="HTWBerlin Office"/>
                <a:cs typeface="HTWBerlin Office"/>
              </a:rPr>
              <a:t>Maßnahmen, mit denen in Summe Klimaziele erreicht werden: Es gibt viele Wege, die zum Ziel führen, aber die Maßnahmen müssen in jedem Fall in ihrer Gesamtheit ausreichen um die Klimaziele zu erreichen. Eine verhältnismäßig einfache Maßnahme dafür ist der </a:t>
            </a:r>
            <a:r>
              <a:rPr lang="de-DE" sz="1600" b="0" kern="150" dirty="0" err="1">
                <a:effectLst/>
                <a:latin typeface="HTWBerlin Office"/>
                <a:ea typeface="HTWBerlin Office"/>
                <a:cs typeface="HTWBerlin Office"/>
              </a:rPr>
              <a:t>Emissionszertifikatehandel</a:t>
            </a:r>
            <a:r>
              <a:rPr lang="de-DE" sz="1600" b="0" kern="150" dirty="0">
                <a:effectLst/>
                <a:latin typeface="HTWBerlin Office"/>
                <a:ea typeface="HTWBerlin Office"/>
                <a:cs typeface="HTWBerlin Office"/>
              </a:rPr>
              <a:t>, weil damit die Emissionen begrenzt werden können. </a:t>
            </a:r>
          </a:p>
          <a:p>
            <a:pPr marL="342900" indent="-342900">
              <a:buFont typeface="+mj-lt"/>
              <a:buAutoNum type="arabicPeriod"/>
            </a:pPr>
            <a:endParaRPr lang="de-DE" sz="1600" b="0" kern="150" dirty="0">
              <a:effectLst/>
              <a:latin typeface="HTWBerlin Office"/>
              <a:ea typeface="HTWBerlin Office"/>
              <a:cs typeface="HTWBerlin Office"/>
            </a:endParaRPr>
          </a:p>
          <a:p>
            <a:pPr marL="342900" indent="-342900">
              <a:buFont typeface="+mj-lt"/>
              <a:buAutoNum type="arabicPeriod"/>
            </a:pPr>
            <a:r>
              <a:rPr lang="de-DE" sz="1600" b="0" kern="150" dirty="0">
                <a:effectLst/>
                <a:latin typeface="HTWBerlin Office"/>
                <a:ea typeface="HTWBerlin Office"/>
                <a:cs typeface="HTWBerlin Office"/>
              </a:rPr>
              <a:t>Vor Erlassen von Gesetzen berechnen, ob mit 1,5-K-Ziel kompatibel: Der Projektionsbericht berechnet erst nach dem Erlassen von Gesetzen, zu welchen Emissionen sie führen werden.</a:t>
            </a:r>
            <a:br>
              <a:rPr lang="de-DE" sz="1600" b="0" kern="150" dirty="0">
                <a:effectLst/>
                <a:latin typeface="HTWBerlin Office"/>
                <a:ea typeface="HTWBerlin Office"/>
                <a:cs typeface="HTWBerlin Office"/>
              </a:rPr>
            </a:br>
            <a:endParaRPr lang="de-DE" sz="1600" b="0" kern="150" dirty="0">
              <a:effectLst/>
              <a:latin typeface="HTWBerlin Office"/>
              <a:ea typeface="HTWBerlin Office"/>
              <a:cs typeface="HTWBerlin Office"/>
            </a:endParaRPr>
          </a:p>
          <a:p>
            <a:pPr marL="342900" indent="-342900">
              <a:buFont typeface="+mj-lt"/>
              <a:buAutoNum type="arabicPeriod"/>
            </a:pPr>
            <a:r>
              <a:rPr lang="de-DE" sz="1600" b="0" kern="150" dirty="0">
                <a:effectLst/>
                <a:latin typeface="HTWBerlin Office"/>
                <a:ea typeface="HTWBerlin Office"/>
                <a:cs typeface="HTWBerlin Office"/>
              </a:rPr>
              <a:t>Haftung der Bundesregierung für Klimaschäden durch unzureichende Gesetze</a:t>
            </a:r>
            <a:endParaRPr lang="de-DE" b="0" i="0" dirty="0">
              <a:solidFill>
                <a:srgbClr val="333333"/>
              </a:solidFill>
              <a:effectLst/>
              <a:latin typeface="Open Sans" panose="020B0606030504020204" pitchFamily="34" charset="0"/>
            </a:endParaRPr>
          </a:p>
          <a:p>
            <a:br>
              <a:rPr lang="de-DE" sz="1600" b="0" i="0" u="none" strike="noStrike" dirty="0">
                <a:effectLst/>
                <a:latin typeface="Calibri" panose="020F0502020204030204" pitchFamily="34" charset="0"/>
              </a:rPr>
            </a:br>
            <a:endParaRPr lang="de-DE" dirty="0"/>
          </a:p>
        </p:txBody>
      </p:sp>
    </p:spTree>
    <p:extLst>
      <p:ext uri="{BB962C8B-B14F-4D97-AF65-F5344CB8AC3E}">
        <p14:creationId xmlns:p14="http://schemas.microsoft.com/office/powerpoint/2010/main" val="300292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r>
              <a:rPr lang="de-DE" dirty="0"/>
              <a:t>Autor: 	Florian Hinze</a:t>
            </a:r>
          </a:p>
          <a:p>
            <a:r>
              <a:rPr lang="de-DE" dirty="0"/>
              <a:t>Organisation:	DGS-BB</a:t>
            </a:r>
          </a:p>
          <a:p>
            <a:r>
              <a:rPr lang="de-DE" dirty="0"/>
              <a:t>Projekt: 	</a:t>
            </a:r>
            <a:r>
              <a:rPr lang="de-DE" sz="1800" b="0" i="0" u="none" strike="noStrike" dirty="0" err="1">
                <a:effectLst/>
                <a:latin typeface="Calibri" panose="020F0502020204030204" pitchFamily="34" charset="0"/>
              </a:rPr>
              <a:t>MonDoWi</a:t>
            </a:r>
            <a:endParaRPr lang="de-DE" sz="1800" b="0" i="0" u="none" strike="noStrike" dirty="0">
              <a:effectLst/>
              <a:latin typeface="Calibri" panose="020F0502020204030204" pitchFamily="34" charset="0"/>
            </a:endParaRPr>
          </a:p>
          <a:p>
            <a:r>
              <a:rPr lang="de-DE" sz="1800" b="0" i="0" u="none" strike="noStrike" dirty="0">
                <a:effectLst/>
                <a:latin typeface="Calibri" panose="020F0502020204030204" pitchFamily="34" charset="0"/>
              </a:rPr>
              <a:t>E-Mail-Adresse: 	fhi@dgs-berlin.de</a:t>
            </a:r>
            <a:r>
              <a:rPr lang="de-DE" dirty="0"/>
              <a:t> </a:t>
            </a:r>
          </a:p>
          <a:p>
            <a:r>
              <a:rPr lang="de-DE" dirty="0"/>
              <a:t>Telefonnummer: 	</a:t>
            </a:r>
            <a:r>
              <a:rPr lang="de-DE" sz="1800" b="0" i="0" u="none" strike="noStrike" dirty="0">
                <a:effectLst/>
                <a:latin typeface="Calibri" panose="020F0502020204030204" pitchFamily="34" charset="0"/>
              </a:rPr>
              <a:t>015904731836</a:t>
            </a:r>
          </a:p>
          <a:p>
            <a:r>
              <a:rPr lang="de-DE" sz="1800" b="0" i="0" u="none" strike="noStrike" dirty="0">
                <a:effectLst/>
                <a:latin typeface="Calibri" panose="020F0502020204030204" pitchFamily="34" charset="0"/>
              </a:rPr>
              <a:t>Erstelldatum: 	2023-04-18</a:t>
            </a:r>
            <a:endParaRPr lang="de-DE" dirty="0"/>
          </a:p>
          <a:p>
            <a:r>
              <a:rPr lang="de-DE" dirty="0"/>
              <a:t>gehemmte Technologie bzw. Maßnahme: 	alle</a:t>
            </a:r>
          </a:p>
          <a:p>
            <a:r>
              <a:rPr lang="de-DE" dirty="0"/>
              <a:t>Betroffene Bereiche:		</a:t>
            </a:r>
            <a:r>
              <a:rPr lang="de-DE" sz="1800" b="0" i="0" u="none" strike="noStrike" dirty="0">
                <a:effectLst/>
                <a:latin typeface="Calibri" panose="020F0502020204030204" pitchFamily="34" charset="0"/>
              </a:rPr>
              <a:t>alle Gebäude, die Gas verbrauchen</a:t>
            </a:r>
            <a:r>
              <a:rPr lang="de-DE" dirty="0"/>
              <a:t> </a:t>
            </a:r>
          </a:p>
          <a:p>
            <a:br>
              <a:rPr lang="de-DE" sz="1800" b="0" i="0" u="none" strike="noStrike" dirty="0">
                <a:effectLst/>
                <a:latin typeface="Calibri" panose="020F0502020204030204" pitchFamily="34" charset="0"/>
              </a:rPr>
            </a:br>
            <a:r>
              <a:rPr lang="de-DE" sz="1800" b="1" kern="150" dirty="0">
                <a:effectLst/>
                <a:latin typeface="HTWBerlin Office"/>
                <a:ea typeface="HTWBerlin Office"/>
                <a:cs typeface="HTWBerlin Office"/>
              </a:rPr>
              <a:t>Beschreibung:</a:t>
            </a:r>
          </a:p>
          <a:p>
            <a:r>
              <a:rPr lang="de-DE" sz="1800" b="0" i="0" u="none" strike="noStrike" dirty="0">
                <a:effectLst/>
                <a:latin typeface="Calibri"/>
                <a:ea typeface="Calibri"/>
                <a:cs typeface="Calibri"/>
              </a:rPr>
              <a:t>ermäßigte Mehrwertsteuer auf Gas</a:t>
            </a:r>
            <a:br>
              <a:rPr lang="de-DE" sz="1800" b="0" i="0" u="none" strike="noStrike" dirty="0">
                <a:effectLst/>
                <a:latin typeface="Calibri" panose="020F0502020204030204" pitchFamily="34" charset="0"/>
                <a:cs typeface="Calibri"/>
              </a:rPr>
            </a:br>
            <a:br>
              <a:rPr lang="de-DE" sz="1800" b="0" i="0" u="none" strike="noStrike" dirty="0">
                <a:effectLst/>
                <a:latin typeface="Calibri" panose="020F0502020204030204" pitchFamily="34" charset="0"/>
                <a:cs typeface="Calibri"/>
              </a:rPr>
            </a:br>
            <a:r>
              <a:rPr lang="de-DE" sz="1800" b="0" i="0" u="none" strike="noStrike" dirty="0">
                <a:effectLst/>
                <a:latin typeface="Calibri"/>
                <a:ea typeface="Calibri"/>
                <a:cs typeface="Calibri"/>
              </a:rPr>
              <a:t>Durch die ermäßigte Mehrwertsteuer auf Erdgas von nur 7 % statt 19 % wird der Klimakiller Gas künstlich verbilligt, was noch stärkere Verschwendung anreizt. Das nützt vor allem Großverbrauchern und der Gasindustrie. Dadurch, dass die Mehrwertsteuer auf Strom mit 19 % deutlich höher liegt, wird die dringend notwendige Sektorenkopplung, v.a. durch Wärmepumpen in Kombination mit Speichern gegenüber der Gasnutzung verteuert. Das behauptete Ziel der Bundesregierung, die Inflation dämpfen zu wollen, erklärt nicht, warum ausgerechnet fossiles Erdgas ermäßigt besteuert wird, während für Strom aus erneuerbaren Energien die volle Mehrwertsteuer verlangt wird.</a:t>
            </a:r>
            <a:r>
              <a:rPr lang="de-DE" dirty="0"/>
              <a:t> Die Ermäßigung der Mehrwertsteuer führt dazu, dass die Abhängigkeit von importierten Rohstoffen bestehen bleibt und dass weiterhin Umwelt- und Klimaschäden auf die Allgemeinheit abgewälzt werden. Sie steht in krassem Widerspruch zu den behaupteten Klimazielen der Bundesregierung und ihrem angeblichen Ziel, von fossilen auf erneuerbare Energien umsteigen zu wollen. Galt befristet vom 1. Oktober 2022 bis 31. März 2024</a:t>
            </a:r>
            <a:endParaRPr lang="de-DE" dirty="0">
              <a:cs typeface="Calibri"/>
            </a:endParaRPr>
          </a:p>
          <a:p>
            <a:endParaRPr lang="de-DE" dirty="0"/>
          </a:p>
          <a:p>
            <a:r>
              <a:rPr lang="de-DE" dirty="0"/>
              <a:t>Quellen:</a:t>
            </a:r>
          </a:p>
          <a:p>
            <a:r>
              <a:rPr lang="de-DE" dirty="0"/>
              <a:t>https://www.tagesschau.de/wirtschaft/verbraucher/waermepumpen-heizen-energiewende-101.html?utm_source=pocket-newtab-global-de-DE</a:t>
            </a:r>
          </a:p>
          <a:p>
            <a:r>
              <a:rPr lang="de-DE" dirty="0"/>
              <a:t>https://www.verivox.de/gas/themen/gaspreiszusammensetzung/</a:t>
            </a:r>
          </a:p>
          <a:p>
            <a:r>
              <a:rPr lang="de-DE" dirty="0"/>
              <a:t>Gaspreis: https://first-energy.net/energieeinkauf/report-gaspreisentwicklung</a:t>
            </a:r>
          </a:p>
          <a:p>
            <a:r>
              <a:rPr lang="de-DE" sz="1800" b="0" i="0" u="none" strike="noStrike" dirty="0">
                <a:effectLst/>
                <a:latin typeface="Calibri" panose="020F0502020204030204" pitchFamily="34" charset="0"/>
              </a:rPr>
              <a:t>https://www.bundesregierung.de/breg-de/themen/entlastung-fuer-deutschland/entlastung-energieabgaben-2125006</a:t>
            </a:r>
            <a:r>
              <a:rPr lang="de-DE" dirty="0"/>
              <a:t> </a:t>
            </a:r>
          </a:p>
          <a:p>
            <a:r>
              <a:rPr lang="de-DE" sz="1800" b="0" i="0" u="none" strike="noStrike" dirty="0">
                <a:effectLst/>
                <a:latin typeface="Calibri" panose="020F0502020204030204" pitchFamily="34" charset="0"/>
              </a:rPr>
              <a:t>https://www.bundesfinanzministerium.de/Content/DE/Downloads/BMF_Schreiben/Steuerarten/Umsatzsteuer/2022-10-25-befristete-absenkung-umsatzsteuersatz-fuer-lieferungen-von-gas-ueber-das-erdgasnetz-und-waerme-ueber-ein-waermenetz.pdf?__blob=publicationFile&amp;v=2</a:t>
            </a:r>
            <a:r>
              <a:rPr lang="de-DE" dirty="0"/>
              <a:t> </a:t>
            </a:r>
          </a:p>
          <a:p>
            <a:r>
              <a:rPr lang="de-DE" dirty="0">
                <a:hlinkClick r:id="rId3"/>
              </a:rPr>
              <a:t>Lindner verteidigt Pläne für Wiederanhebung der Gas-Mehrwertsteuer - YouTube</a:t>
            </a:r>
            <a:endParaRPr lang="de-DE" dirty="0"/>
          </a:p>
          <a:p>
            <a:endParaRPr lang="de-DE" dirty="0">
              <a:solidFill>
                <a:srgbClr val="000000"/>
              </a:solidFill>
              <a:latin typeface="Calibri" panose="020F0502020204030204"/>
              <a:ea typeface="Calibri" panose="020F0502020204030204"/>
              <a:cs typeface="Calibri" panose="020F0502020204030204"/>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b="0" i="0" dirty="0">
                <a:solidFill>
                  <a:srgbClr val="003366"/>
                </a:solidFill>
                <a:effectLst/>
                <a:latin typeface="Source Sans Pro" panose="020B0503030403020204" pitchFamily="34" charset="0"/>
              </a:rPr>
              <a:t>Gesetz zur temporären Senkung des Umsatzsteuersatzes auf Gaslieferungen über das Erdgasnetz (</a:t>
            </a:r>
            <a:r>
              <a:rPr lang="de-DE" dirty="0">
                <a:hlinkClick r:id="rId4"/>
              </a:rPr>
              <a:t>Bundesgesetzblatt BGBl. Online-Archiv 1949 - 2022 | Bundesanzeiger Verlag</a:t>
            </a:r>
            <a:r>
              <a:rPr lang="de-DE" dirty="0"/>
              <a:t>)</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	</a:t>
            </a:r>
            <a:r>
              <a:rPr lang="de-DE" sz="1800" b="0" i="0" u="none" strike="noStrike" dirty="0">
                <a:effectLst/>
                <a:latin typeface="Calibri" panose="020F0502020204030204" pitchFamily="34" charset="0"/>
              </a:rPr>
              <a:t>Auf Energieträger sollte eine Steuer oder Abgabe erhoben werden, die sämtliche Umwelt- und Klimakosten internalisiert. Steuerermäßigungen auf fossile Rohstoffe darf es auf keinen Fall geben.</a:t>
            </a:r>
            <a:r>
              <a:rPr lang="de-DE" dirty="0"/>
              <a:t> </a:t>
            </a:r>
            <a:endParaRPr lang="de-DE" b="0" i="0" dirty="0">
              <a:solidFill>
                <a:srgbClr val="333333"/>
              </a:solidFill>
              <a:effectLst/>
              <a:latin typeface="Open Sans" panose="020B0606030504020204" pitchFamily="34" charset="0"/>
            </a:endParaRPr>
          </a:p>
          <a:p>
            <a:endParaRPr lang="de-DE" dirty="0"/>
          </a:p>
        </p:txBody>
      </p:sp>
    </p:spTree>
    <p:extLst>
      <p:ext uri="{BB962C8B-B14F-4D97-AF65-F5344CB8AC3E}">
        <p14:creationId xmlns:p14="http://schemas.microsoft.com/office/powerpoint/2010/main" val="177726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0000" lnSpcReduction="20000"/>
          </a:bodyPr>
          <a:lstStyle/>
          <a:p>
            <a:r>
              <a:rPr lang="de-DE" dirty="0"/>
              <a:t>Autor: 	Florian Hinze</a:t>
            </a:r>
          </a:p>
          <a:p>
            <a:r>
              <a:rPr lang="de-DE" dirty="0"/>
              <a:t>Organisation:	DGS-BB</a:t>
            </a:r>
          </a:p>
          <a:p>
            <a:r>
              <a:rPr lang="de-DE" dirty="0"/>
              <a:t>Projekt: 	</a:t>
            </a:r>
            <a:r>
              <a:rPr lang="de-DE" sz="1600" b="0" i="0" u="none" strike="noStrike" dirty="0" err="1">
                <a:effectLst/>
                <a:latin typeface="Calibri" panose="020F0502020204030204" pitchFamily="34" charset="0"/>
              </a:rPr>
              <a:t>MonDoWi</a:t>
            </a:r>
            <a:endParaRPr lang="de-DE" sz="1600" b="0" i="0" u="none" strike="noStrike" dirty="0">
              <a:effectLst/>
              <a:latin typeface="Calibri" panose="020F0502020204030204" pitchFamily="34" charset="0"/>
            </a:endParaRPr>
          </a:p>
          <a:p>
            <a:r>
              <a:rPr lang="de-DE" sz="1600" b="0" i="0" u="none" strike="noStrike" dirty="0">
                <a:effectLst/>
                <a:latin typeface="Calibri" panose="020F0502020204030204" pitchFamily="34" charset="0"/>
              </a:rPr>
              <a:t>E-Mail-Adresse: 	fhi@dgs-berlin.de</a:t>
            </a:r>
            <a:r>
              <a:rPr lang="de-DE" dirty="0"/>
              <a:t> </a:t>
            </a:r>
          </a:p>
          <a:p>
            <a:r>
              <a:rPr lang="de-DE" dirty="0"/>
              <a:t>Telefonnummer: 	</a:t>
            </a:r>
            <a:r>
              <a:rPr lang="de-DE" sz="1600" b="0" i="0" u="none" strike="noStrike" dirty="0">
                <a:effectLst/>
                <a:latin typeface="Calibri" panose="020F0502020204030204" pitchFamily="34" charset="0"/>
              </a:rPr>
              <a:t>015904731836</a:t>
            </a:r>
          </a:p>
          <a:p>
            <a:r>
              <a:rPr lang="de-DE" sz="1600" b="0" i="0" u="none" strike="noStrike" dirty="0">
                <a:effectLst/>
                <a:latin typeface="Calibri" panose="020F0502020204030204" pitchFamily="34" charset="0"/>
              </a:rPr>
              <a:t>Erstelldatum: 	2023-10-09</a:t>
            </a:r>
            <a:endParaRPr lang="de-DE" dirty="0"/>
          </a:p>
          <a:p>
            <a:r>
              <a:rPr lang="de-DE" dirty="0"/>
              <a:t>gehemmte Technologie bzw. Maßnahme: alle</a:t>
            </a:r>
          </a:p>
          <a:p>
            <a:r>
              <a:rPr lang="de-DE" dirty="0"/>
              <a:t>Betroffene Bereiche: alle	</a:t>
            </a:r>
          </a:p>
          <a:p>
            <a:br>
              <a:rPr lang="de-DE" sz="1600" b="0" i="0" u="none" strike="noStrike" dirty="0">
                <a:effectLst/>
                <a:latin typeface="Calibri" panose="020F0502020204030204" pitchFamily="34" charset="0"/>
              </a:rPr>
            </a:br>
            <a:r>
              <a:rPr lang="de-DE" sz="1600" b="1" kern="150" dirty="0">
                <a:effectLst/>
                <a:latin typeface="HTWBerlin Office"/>
                <a:ea typeface="HTWBerlin Office"/>
                <a:cs typeface="HTWBerlin Office"/>
              </a:rPr>
              <a:t>Beschreibung:</a:t>
            </a:r>
          </a:p>
          <a:p>
            <a:endParaRPr lang="de-DE" sz="1600" b="1" kern="150" dirty="0">
              <a:effectLst/>
              <a:latin typeface="HTWBerlin Office"/>
              <a:ea typeface="HTWBerlin Office"/>
              <a:cs typeface="HTWBerlin Office"/>
            </a:endParaRPr>
          </a:p>
          <a:p>
            <a:endParaRPr lang="de-DE" sz="1600" b="1"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Quellen:</a:t>
            </a:r>
          </a:p>
          <a:p>
            <a:r>
              <a:rPr lang="de-DE" dirty="0">
                <a:hlinkClick r:id="rId3"/>
              </a:rPr>
              <a:t>Ist die Abschaffung der </a:t>
            </a:r>
            <a:r>
              <a:rPr lang="de-DE" dirty="0" err="1">
                <a:hlinkClick r:id="rId3"/>
              </a:rPr>
              <a:t>Sektorziele</a:t>
            </a:r>
            <a:r>
              <a:rPr lang="de-DE" dirty="0">
                <a:hlinkClick r:id="rId3"/>
              </a:rPr>
              <a:t> verfassungskonform? (lto.de)</a:t>
            </a:r>
            <a:r>
              <a:rPr lang="de-DE" dirty="0"/>
              <a:t>: </a:t>
            </a:r>
            <a:r>
              <a:rPr lang="de-DE" sz="1600" b="0" i="0" u="none" strike="noStrike" dirty="0">
                <a:effectLst/>
                <a:latin typeface="Calibri" panose="020F0502020204030204" pitchFamily="34" charset="0"/>
              </a:rPr>
              <a:t>https://www.lto.de/recht/hintergruende/h/koalitionsausschuss-modernisierungspaket-sektorenziele-weichen-co2-gesamtrechnung/</a:t>
            </a:r>
          </a:p>
          <a:p>
            <a:r>
              <a:rPr lang="de-DE" dirty="0">
                <a:hlinkClick r:id="rId4"/>
              </a:rPr>
              <a:t>Kabinett beschließt neues Klimaschutzgesetz | tagesschau.de</a:t>
            </a:r>
            <a:r>
              <a:rPr lang="de-DE" dirty="0"/>
              <a:t>: </a:t>
            </a:r>
            <a:r>
              <a:rPr lang="de-DE" sz="1600" b="0" i="0" u="none" strike="noStrike" dirty="0">
                <a:effectLst/>
                <a:latin typeface="Calibri" panose="020F0502020204030204" pitchFamily="34" charset="0"/>
              </a:rPr>
              <a:t>https://www.tagesschau.de/inland/innenpolitik/klimaschutzgesetz-ampel-102.html</a:t>
            </a:r>
          </a:p>
          <a:p>
            <a:endParaRPr lang="de-DE" sz="1600" b="0" i="0" u="none" strike="noStrike" dirty="0">
              <a:effectLst/>
              <a:latin typeface="Calibri" panose="020F0502020204030204" pitchFamily="34" charset="0"/>
            </a:endParaRPr>
          </a:p>
          <a:p>
            <a:r>
              <a:rPr lang="de-DE" b="0" i="0" dirty="0">
                <a:solidFill>
                  <a:srgbClr val="333333"/>
                </a:solidFill>
                <a:effectLst/>
                <a:latin typeface="Open Sans" panose="020B0606030504020204" pitchFamily="34" charset="0"/>
              </a:rPr>
              <a:t>Zuständigkeiten: Bund</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b="0" i="0" dirty="0">
                <a:solidFill>
                  <a:srgbClr val="333333"/>
                </a:solidFill>
                <a:effectLst/>
                <a:latin typeface="Open Sans" panose="020B0606030504020204" pitchFamily="34" charset="0"/>
              </a:rPr>
              <a:t>Gesetzliche Grundlage</a:t>
            </a:r>
            <a:r>
              <a:rPr lang="de-DE" sz="1600" b="0" i="0" u="none" strike="noStrike" dirty="0">
                <a:solidFill>
                  <a:srgbClr val="333333"/>
                </a:solidFill>
                <a:effectLst/>
                <a:latin typeface="Calibri" panose="020F0502020204030204" pitchFamily="34" charset="0"/>
              </a:rPr>
              <a:t>: </a:t>
            </a:r>
            <a:r>
              <a:rPr lang="de-DE" sz="1600" b="0" kern="150" dirty="0">
                <a:effectLst/>
                <a:latin typeface="HTWBerlin Office"/>
                <a:ea typeface="HTWBerlin Office"/>
                <a:cs typeface="HTWBerlin Office"/>
              </a:rPr>
              <a:t>Klimaschutzgesetz</a:t>
            </a:r>
            <a:endParaRPr lang="de-DE" sz="1600" b="0" i="0" u="none" strike="noStrike" dirty="0">
              <a:solidFill>
                <a:srgbClr val="333333"/>
              </a:solidFill>
              <a:effectLst/>
              <a:latin typeface="Calibri" panose="020F0502020204030204" pitchFamily="34" charset="0"/>
            </a:endParaRPr>
          </a:p>
          <a:p>
            <a:endParaRPr lang="de-DE" sz="1600" b="0" i="0" u="none" strike="noStrike" dirty="0">
              <a:solidFill>
                <a:srgbClr val="333333"/>
              </a:solidFill>
              <a:effectLst/>
              <a:latin typeface="Calibri" panose="020F0502020204030204" pitchFamily="34" charset="0"/>
            </a:endParaRPr>
          </a:p>
          <a:p>
            <a:r>
              <a:rPr lang="de-DE" b="0" i="0" dirty="0">
                <a:solidFill>
                  <a:srgbClr val="333333"/>
                </a:solidFill>
                <a:effectLst/>
                <a:latin typeface="Open Sans" panose="020B0606030504020204" pitchFamily="34" charset="0"/>
              </a:rPr>
              <a:t>Änderungsvorschläge:</a:t>
            </a:r>
          </a:p>
          <a:p>
            <a:pPr marL="0" marR="0" lvl="0" indent="0" algn="l" defTabSz="1219170" rtl="0" eaLnBrk="1" fontAlgn="auto" latinLnBrk="0" hangingPunct="1">
              <a:lnSpc>
                <a:spcPct val="100000"/>
              </a:lnSpc>
              <a:spcBef>
                <a:spcPts val="0"/>
              </a:spcBef>
              <a:spcAft>
                <a:spcPts val="0"/>
              </a:spcAft>
              <a:buClrTx/>
              <a:buSzTx/>
              <a:buFontTx/>
              <a:buNone/>
              <a:tabLst/>
              <a:defRPr/>
            </a:pPr>
            <a:r>
              <a:rPr lang="de-DE" sz="1600" b="0" kern="150" dirty="0">
                <a:effectLst/>
                <a:latin typeface="HTWBerlin Office"/>
                <a:ea typeface="HTWBerlin Office"/>
                <a:cs typeface="HTWBerlin Office"/>
              </a:rPr>
              <a:t>Wiedereinführung </a:t>
            </a:r>
            <a:r>
              <a:rPr lang="de-DE" sz="1600" b="0" kern="150" dirty="0" err="1">
                <a:effectLst/>
                <a:latin typeface="HTWBerlin Office"/>
                <a:ea typeface="HTWBerlin Office"/>
                <a:cs typeface="HTWBerlin Office"/>
              </a:rPr>
              <a:t>Sektorziele</a:t>
            </a:r>
            <a:endParaRPr lang="de-DE" sz="1600" b="0" kern="150" dirty="0">
              <a:effectLst/>
              <a:latin typeface="HTWBerlin Office"/>
              <a:ea typeface="HTWBerlin Office"/>
              <a:cs typeface="HTWBerlin Office"/>
            </a:endParaRPr>
          </a:p>
          <a:p>
            <a:br>
              <a:rPr lang="de-DE" sz="1600" b="0" i="0" u="none" strike="noStrike" dirty="0">
                <a:effectLst/>
                <a:latin typeface="Calibri" panose="020F0502020204030204" pitchFamily="34" charset="0"/>
              </a:rPr>
            </a:br>
            <a:r>
              <a:rPr lang="de-DE" dirty="0"/>
              <a:t>Geschätzter Kohlendioxidausstoß auf Grund des Hemmnisses in </a:t>
            </a:r>
            <a:r>
              <a:rPr lang="de-DE" dirty="0" err="1"/>
              <a:t>Mt</a:t>
            </a:r>
            <a:r>
              <a:rPr lang="de-DE" dirty="0"/>
              <a:t>/a:</a:t>
            </a:r>
          </a:p>
          <a:p>
            <a:endParaRPr lang="de-DE" dirty="0"/>
          </a:p>
        </p:txBody>
      </p:sp>
    </p:spTree>
    <p:extLst>
      <p:ext uri="{BB962C8B-B14F-4D97-AF65-F5344CB8AC3E}">
        <p14:creationId xmlns:p14="http://schemas.microsoft.com/office/powerpoint/2010/main" val="4115652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9CFAB-0B3F-BCB4-33E8-792FE21E647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368FDAE-FE7B-8B46-AE47-3F05C8D41E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51BDBCAF-A7DD-C60B-E839-1C31BDC1D50E}"/>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5" name="Fußzeilenplatzhalter 4">
            <a:extLst>
              <a:ext uri="{FF2B5EF4-FFF2-40B4-BE49-F238E27FC236}">
                <a16:creationId xmlns:a16="http://schemas.microsoft.com/office/drawing/2014/main" id="{1114E165-8418-DE4F-21B2-499816D649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F206A76-BFBB-4826-C2F3-C774D9AB05AB}"/>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73488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79808-B259-45BF-569D-664A4E157A7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32ABD56-BF4B-D2C5-6F65-249A626C84C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380BEB-ED3D-DA7A-396D-C872AC42BACE}"/>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5" name="Fußzeilenplatzhalter 4">
            <a:extLst>
              <a:ext uri="{FF2B5EF4-FFF2-40B4-BE49-F238E27FC236}">
                <a16:creationId xmlns:a16="http://schemas.microsoft.com/office/drawing/2014/main" id="{B2D40D2A-5420-543C-F759-E4E5C96DCC2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2BEE39-786F-96B4-6ED5-7D733355C99F}"/>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22867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743758D-DECC-3B39-6EB9-23CA9035340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05E5E99-49C8-2B30-96A9-989A5CC2DE5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4A3E2BC-D271-096A-549E-8E1582B94D17}"/>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5" name="Fußzeilenplatzhalter 4">
            <a:extLst>
              <a:ext uri="{FF2B5EF4-FFF2-40B4-BE49-F238E27FC236}">
                <a16:creationId xmlns:a16="http://schemas.microsoft.com/office/drawing/2014/main" id="{F155A4D7-2AC2-5D54-5FFE-A08C7D47DA1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F5D058-C8B1-4180-5FC2-BC82EB84F6D3}"/>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290681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5" name="Textplatzhalter 4"/>
          <p:cNvSpPr>
            <a:spLocks noGrp="1"/>
          </p:cNvSpPr>
          <p:nvPr>
            <p:ph type="body" sz="quarter" idx="11" hasCustomPrompt="1"/>
          </p:nvPr>
        </p:nvSpPr>
        <p:spPr>
          <a:xfrm>
            <a:off x="527050" y="1316567"/>
            <a:ext cx="11137900" cy="4512733"/>
          </a:xfrm>
        </p:spPr>
        <p:txBody>
          <a:bodyPr/>
          <a:lstStyle>
            <a:lvl1pPr marL="0" indent="0">
              <a:lnSpc>
                <a:spcPts val="3200"/>
              </a:lnSpc>
              <a:spcBef>
                <a:spcPts val="800"/>
              </a:spcBef>
              <a:buFont typeface="Wingdings" panose="05000000000000000000" pitchFamily="2" charset="2"/>
              <a:buNone/>
              <a:defRPr sz="2400"/>
            </a:lvl1pPr>
            <a:lvl2pPr marL="243411" indent="-243411">
              <a:lnSpc>
                <a:spcPts val="3200"/>
              </a:lnSpc>
              <a:spcBef>
                <a:spcPts val="800"/>
              </a:spcBef>
              <a:buClr>
                <a:srgbClr val="5E8F1B"/>
              </a:buClr>
              <a:buFont typeface="Wingdings" panose="05000000000000000000" pitchFamily="2" charset="2"/>
              <a:buChar char="§"/>
              <a:defRPr sz="2400"/>
            </a:lvl2pPr>
            <a:lvl3pPr marL="480472" indent="-239178">
              <a:lnSpc>
                <a:spcPts val="3200"/>
              </a:lnSpc>
              <a:spcBef>
                <a:spcPts val="800"/>
              </a:spcBef>
              <a:buClr>
                <a:srgbClr val="7ABAD6"/>
              </a:buClr>
              <a:defRPr sz="2400"/>
            </a:lvl3pPr>
            <a:lvl4pPr marL="721766" indent="-241294">
              <a:lnSpc>
                <a:spcPts val="3200"/>
              </a:lnSpc>
              <a:spcBef>
                <a:spcPts val="800"/>
              </a:spcBef>
              <a:buClr>
                <a:schemeClr val="tx1"/>
              </a:buClr>
              <a:buFont typeface="Wingdings" panose="05000000000000000000" pitchFamily="2" charset="2"/>
              <a:buChar char="§"/>
              <a:defRPr sz="2400"/>
            </a:lvl4pPr>
            <a:lvl5pPr marL="952476" indent="-230712">
              <a:lnSpc>
                <a:spcPts val="3200"/>
              </a:lnSpc>
              <a:spcBef>
                <a:spcPts val="800"/>
              </a:spcBef>
              <a:buClr>
                <a:schemeClr val="tx1"/>
              </a:buClr>
              <a:defRPr sz="24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8556486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32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B2A4D-A0E6-CF9F-8D93-A364AC047CE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238067B-1023-0C44-D13C-29406899BC8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7D1BDC-7008-4CC8-850B-1824ADEE22C9}"/>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5" name="Fußzeilenplatzhalter 4">
            <a:extLst>
              <a:ext uri="{FF2B5EF4-FFF2-40B4-BE49-F238E27FC236}">
                <a16:creationId xmlns:a16="http://schemas.microsoft.com/office/drawing/2014/main" id="{1634BDF0-13A1-E93D-3582-671A8F618F5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5858C57-73E2-2497-9B94-70B45CA83FE6}"/>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284401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5DB4CD-0B7E-9BE3-01A1-2608C37E1F1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FEFCE16-2CEF-50F6-A36C-A8EEA9A3D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CE783D5-1484-B135-7ECC-428E3D546AF1}"/>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5" name="Fußzeilenplatzhalter 4">
            <a:extLst>
              <a:ext uri="{FF2B5EF4-FFF2-40B4-BE49-F238E27FC236}">
                <a16:creationId xmlns:a16="http://schemas.microsoft.com/office/drawing/2014/main" id="{1B5BAB86-BBF6-BB12-5948-575E81E2DFE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F726D9-D7E2-682F-5AB9-545ABE342B8C}"/>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104722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D60F1-E935-AE96-84E7-77C838E66FA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8549398-AF2D-784F-1716-428BAC6B52A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C973CFC-2410-2FC5-5A53-F031146AE20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E18E3ED-5D53-A35C-1D3D-8DE1ADA0E4B9}"/>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6" name="Fußzeilenplatzhalter 5">
            <a:extLst>
              <a:ext uri="{FF2B5EF4-FFF2-40B4-BE49-F238E27FC236}">
                <a16:creationId xmlns:a16="http://schemas.microsoft.com/office/drawing/2014/main" id="{E0675833-88D1-00A9-AE26-5845492B6B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A4AF0B2-8DC2-31A1-60B5-67C581FBDA53}"/>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423916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B4E56-D996-8C4B-E542-80BD87FEC0C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1343AF8-6D82-E0FA-DABD-C0A7C97DD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DD7759D-227C-BE19-E60A-7CE4F029E01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DBD04C6-1C63-3B3C-E040-54BDF2AB4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827ECDC-2A0E-B483-E982-06C980D204D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48454B4-0DC8-A4E8-0D7D-E23E05731127}"/>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8" name="Fußzeilenplatzhalter 7">
            <a:extLst>
              <a:ext uri="{FF2B5EF4-FFF2-40B4-BE49-F238E27FC236}">
                <a16:creationId xmlns:a16="http://schemas.microsoft.com/office/drawing/2014/main" id="{B2C8888B-5D0E-849B-1E6D-81C2F873B4B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E8E0E4F-8229-C96B-0A59-A5DB127750EF}"/>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360891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F41523-0C6D-2756-7753-C0E2C94934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00804EF-A760-0E70-DEEE-C46D46254371}"/>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4" name="Fußzeilenplatzhalter 3">
            <a:extLst>
              <a:ext uri="{FF2B5EF4-FFF2-40B4-BE49-F238E27FC236}">
                <a16:creationId xmlns:a16="http://schemas.microsoft.com/office/drawing/2014/main" id="{0D7C636F-BE95-B0B1-77E5-2BB2E0AE626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A40D71F-011E-B5A9-9DAC-2181B428F467}"/>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165838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F3E23AD-8465-5E7A-2C39-89D0C8410E65}"/>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3" name="Fußzeilenplatzhalter 2">
            <a:extLst>
              <a:ext uri="{FF2B5EF4-FFF2-40B4-BE49-F238E27FC236}">
                <a16:creationId xmlns:a16="http://schemas.microsoft.com/office/drawing/2014/main" id="{32EA047C-9C60-F6CE-C395-6EDBB4A5A041}"/>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BA3F1384-6BF3-F4AB-E83A-FD61D4D73199}"/>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205560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7DCADC-13B1-1DA3-E2C3-654D61C414B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B651250-B97C-DEE3-FC3C-3B1BBE79C4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C0BE0E3-02D8-0C57-C77B-42D33964C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77DD298-E325-8492-6C3D-EE8FD4265F33}"/>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6" name="Fußzeilenplatzhalter 5">
            <a:extLst>
              <a:ext uri="{FF2B5EF4-FFF2-40B4-BE49-F238E27FC236}">
                <a16:creationId xmlns:a16="http://schemas.microsoft.com/office/drawing/2014/main" id="{B3F1F9E7-098B-C34B-AE32-812A8E6727C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921DE93-A98B-CE9A-25F1-434042E656DB}"/>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306593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D85D01-987B-CC88-DFE0-61FB10047F9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2205F4C-33F4-7207-C527-CD11D8B55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074AC22-786D-892B-245C-358F90157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552AEF6-464F-480A-A929-F39FCAD0483B}"/>
              </a:ext>
            </a:extLst>
          </p:cNvPr>
          <p:cNvSpPr>
            <a:spLocks noGrp="1"/>
          </p:cNvSpPr>
          <p:nvPr>
            <p:ph type="dt" sz="half" idx="10"/>
          </p:nvPr>
        </p:nvSpPr>
        <p:spPr/>
        <p:txBody>
          <a:bodyPr/>
          <a:lstStyle/>
          <a:p>
            <a:fld id="{79B16A6E-29D8-4686-A60B-7AFC42EC7119}" type="datetimeFigureOut">
              <a:rPr lang="de-DE" smtClean="0"/>
              <a:t>20.08.2024</a:t>
            </a:fld>
            <a:endParaRPr lang="de-DE"/>
          </a:p>
        </p:txBody>
      </p:sp>
      <p:sp>
        <p:nvSpPr>
          <p:cNvPr id="6" name="Fußzeilenplatzhalter 5">
            <a:extLst>
              <a:ext uri="{FF2B5EF4-FFF2-40B4-BE49-F238E27FC236}">
                <a16:creationId xmlns:a16="http://schemas.microsoft.com/office/drawing/2014/main" id="{FA2A95A5-1930-5BA9-625B-6EF47AD8BDF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BA08C2B-04B5-EAB9-1364-D008B30A8146}"/>
              </a:ext>
            </a:extLst>
          </p:cNvPr>
          <p:cNvSpPr>
            <a:spLocks noGrp="1"/>
          </p:cNvSpPr>
          <p:nvPr>
            <p:ph type="sldNum" sz="quarter" idx="12"/>
          </p:nvPr>
        </p:nvSpPr>
        <p:spPr/>
        <p:txBody>
          <a:bodyPr/>
          <a:lstStyle/>
          <a:p>
            <a:fld id="{AF53F790-0B1E-45A5-8E1D-ADC971DC173B}" type="slidenum">
              <a:rPr lang="de-DE" smtClean="0"/>
              <a:t>‹Nr.›</a:t>
            </a:fld>
            <a:endParaRPr lang="de-DE"/>
          </a:p>
        </p:txBody>
      </p:sp>
    </p:spTree>
    <p:extLst>
      <p:ext uri="{BB962C8B-B14F-4D97-AF65-F5344CB8AC3E}">
        <p14:creationId xmlns:p14="http://schemas.microsoft.com/office/powerpoint/2010/main" val="411670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61F4FAF-C97C-70DA-6C7A-B41B0EEA88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A269B4A-B734-04BC-C258-35064091A9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D13F18-D61F-4C94-338F-9A8C77B8B1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16A6E-29D8-4686-A60B-7AFC42EC7119}" type="datetimeFigureOut">
              <a:rPr lang="de-DE" smtClean="0"/>
              <a:t>20.08.2024</a:t>
            </a:fld>
            <a:endParaRPr lang="de-DE"/>
          </a:p>
        </p:txBody>
      </p:sp>
      <p:sp>
        <p:nvSpPr>
          <p:cNvPr id="5" name="Fußzeilenplatzhalter 4">
            <a:extLst>
              <a:ext uri="{FF2B5EF4-FFF2-40B4-BE49-F238E27FC236}">
                <a16:creationId xmlns:a16="http://schemas.microsoft.com/office/drawing/2014/main" id="{0E044BE9-1F23-FC98-5676-43DEC443E3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DABF3A1-5A30-5016-F4B8-4087D8E8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3F790-0B1E-45A5-8E1D-ADC971DC173B}" type="slidenum">
              <a:rPr lang="de-DE" smtClean="0"/>
              <a:t>‹Nr.›</a:t>
            </a:fld>
            <a:endParaRPr lang="de-DE"/>
          </a:p>
        </p:txBody>
      </p:sp>
    </p:spTree>
    <p:extLst>
      <p:ext uri="{BB962C8B-B14F-4D97-AF65-F5344CB8AC3E}">
        <p14:creationId xmlns:p14="http://schemas.microsoft.com/office/powerpoint/2010/main" val="2405176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9.xml"/><Relationship Id="rId26" Type="http://schemas.openxmlformats.org/officeDocument/2006/relationships/slide" Target="slide31.xml"/><Relationship Id="rId3" Type="http://schemas.openxmlformats.org/officeDocument/2006/relationships/image" Target="../media/image1.png"/><Relationship Id="rId21" Type="http://schemas.openxmlformats.org/officeDocument/2006/relationships/slide" Target="slide25.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8.xml"/><Relationship Id="rId25" Type="http://schemas.openxmlformats.org/officeDocument/2006/relationships/slide" Target="slide30.xml"/><Relationship Id="rId2" Type="http://schemas.openxmlformats.org/officeDocument/2006/relationships/notesSlide" Target="../notesSlides/notesSlide1.xml"/><Relationship Id="rId16" Type="http://schemas.openxmlformats.org/officeDocument/2006/relationships/slide" Target="slide16.xml"/><Relationship Id="rId20" Type="http://schemas.openxmlformats.org/officeDocument/2006/relationships/slide" Target="slide22.xml"/><Relationship Id="rId1" Type="http://schemas.openxmlformats.org/officeDocument/2006/relationships/slideLayout" Target="../slideLayouts/slideLayout12.xml"/><Relationship Id="rId6" Type="http://schemas.openxmlformats.org/officeDocument/2006/relationships/slide" Target="slide5.xml"/><Relationship Id="rId11" Type="http://schemas.openxmlformats.org/officeDocument/2006/relationships/slide" Target="slide11.xml"/><Relationship Id="rId24" Type="http://schemas.openxmlformats.org/officeDocument/2006/relationships/slide" Target="slide28.xml"/><Relationship Id="rId5" Type="http://schemas.openxmlformats.org/officeDocument/2006/relationships/slide" Target="slide4.xml"/><Relationship Id="rId15" Type="http://schemas.openxmlformats.org/officeDocument/2006/relationships/slide" Target="slide15.xml"/><Relationship Id="rId23" Type="http://schemas.openxmlformats.org/officeDocument/2006/relationships/slide" Target="slide27.xml"/><Relationship Id="rId28" Type="http://schemas.openxmlformats.org/officeDocument/2006/relationships/slide" Target="slide33.xml"/><Relationship Id="rId10" Type="http://schemas.openxmlformats.org/officeDocument/2006/relationships/slide" Target="slide10.xml"/><Relationship Id="rId19" Type="http://schemas.openxmlformats.org/officeDocument/2006/relationships/slide" Target="slide20.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6.xml"/><Relationship Id="rId27" Type="http://schemas.openxmlformats.org/officeDocument/2006/relationships/slide" Target="slide3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ie.de/et/news-detailansicht/nsctrl/detail/News/zum-effizienten-marktdesign-fuer-energiesysteme-mit-dominierender-erneuerbarer-erzeugun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tga-fachplaner.de/meldungen/strompreispaket-breg-senkt-stromsteuer-nur-fuer-das-produzierende-gewerb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Treibhausgas-Emissionshandelsgesetz" TargetMode="External"/><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gesetze-im-internet.de/urhg/__5.html" TargetMode="External"/><Relationship Id="rId5" Type="http://schemas.openxmlformats.org/officeDocument/2006/relationships/hyperlink" Target="http://www.enev24.de/idin/news/pub/hintergrund.php" TargetMode="External"/><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40.xml"/><Relationship Id="rId13" Type="http://schemas.openxmlformats.org/officeDocument/2006/relationships/slide" Target="slide45.xml"/><Relationship Id="rId18" Type="http://schemas.openxmlformats.org/officeDocument/2006/relationships/slide" Target="slide50.xml"/><Relationship Id="rId3" Type="http://schemas.openxmlformats.org/officeDocument/2006/relationships/slide" Target="slide35.xml"/><Relationship Id="rId7" Type="http://schemas.openxmlformats.org/officeDocument/2006/relationships/slide" Target="slide39.xml"/><Relationship Id="rId12" Type="http://schemas.openxmlformats.org/officeDocument/2006/relationships/slide" Target="slide44.xml"/><Relationship Id="rId17" Type="http://schemas.openxmlformats.org/officeDocument/2006/relationships/slide" Target="slide49.xml"/><Relationship Id="rId2" Type="http://schemas.openxmlformats.org/officeDocument/2006/relationships/slide" Target="slide34.xml"/><Relationship Id="rId16" Type="http://schemas.openxmlformats.org/officeDocument/2006/relationships/slide" Target="slide48.xml"/><Relationship Id="rId20" Type="http://schemas.openxmlformats.org/officeDocument/2006/relationships/slide" Target="slide52.xml"/><Relationship Id="rId1" Type="http://schemas.openxmlformats.org/officeDocument/2006/relationships/slideLayout" Target="../slideLayouts/slideLayout12.xml"/><Relationship Id="rId6" Type="http://schemas.openxmlformats.org/officeDocument/2006/relationships/slide" Target="slide38.xml"/><Relationship Id="rId11" Type="http://schemas.openxmlformats.org/officeDocument/2006/relationships/slide" Target="slide43.xml"/><Relationship Id="rId5" Type="http://schemas.openxmlformats.org/officeDocument/2006/relationships/slide" Target="slide37.xml"/><Relationship Id="rId15" Type="http://schemas.openxmlformats.org/officeDocument/2006/relationships/slide" Target="slide47.xml"/><Relationship Id="rId10" Type="http://schemas.openxmlformats.org/officeDocument/2006/relationships/slide" Target="slide42.xml"/><Relationship Id="rId19" Type="http://schemas.openxmlformats.org/officeDocument/2006/relationships/slide" Target="slide51.xml"/><Relationship Id="rId4" Type="http://schemas.openxmlformats.org/officeDocument/2006/relationships/slide" Target="slide36.xml"/><Relationship Id="rId9" Type="http://schemas.openxmlformats.org/officeDocument/2006/relationships/slide" Target="slide41.xml"/><Relationship Id="rId14" Type="http://schemas.openxmlformats.org/officeDocument/2006/relationships/slide" Target="slide46.xml"/></Relationships>
</file>

<file path=ppt/slides/_rels/slide20.xml.rels><?xml version="1.0" encoding="UTF-8" standalone="yes"?>
<Relationships xmlns="http://schemas.openxmlformats.org/package/2006/relationships"><Relationship Id="rId3" Type="http://schemas.openxmlformats.org/officeDocument/2006/relationships/hyperlink" Target="https://www.pv-magazine.de/2024/05/17/neue-vorgaben-zur-anlagenzertifizierung-fuer-photovoltaik-anlagen-greifen/"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 Type="http://schemas.openxmlformats.org/officeDocument/2006/relationships/notesSlide" Target="../notesSlides/notesSlide22.xml"/><Relationship Id="rId16"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39.jpe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5.svg"/><Relationship Id="rId11" Type="http://schemas.openxmlformats.org/officeDocument/2006/relationships/image" Target="../media/image36.png"/><Relationship Id="rId5" Type="http://schemas.openxmlformats.org/officeDocument/2006/relationships/image" Target="../media/image24.png"/><Relationship Id="rId10" Type="http://schemas.openxmlformats.org/officeDocument/2006/relationships/image" Target="../media/image35.svg"/><Relationship Id="rId4" Type="http://schemas.openxmlformats.org/officeDocument/2006/relationships/image" Target="../media/image40.jpe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s://www.msn.com/de-de/finanzen/top-stories/heizungsgesetz-neue-berechnungen-zeigen-habecks-worst-case-szenario/ar-AA1gpRW6"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slide" Target="slide3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png"/><Relationship Id="rId3" Type="http://schemas.microsoft.com/office/2018/10/relationships/comments" Target="../comments/modernComment_18F_5E528715.xml"/><Relationship Id="rId7" Type="http://schemas.openxmlformats.org/officeDocument/2006/relationships/slide" Target="slide4.xml"/><Relationship Id="rId12"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slide" Target="slide5.xml"/><Relationship Id="rId5" Type="http://schemas.openxmlformats.org/officeDocument/2006/relationships/slide" Target="slide6.xml"/><Relationship Id="rId15" Type="http://schemas.openxmlformats.org/officeDocument/2006/relationships/image" Target="../media/image4.png"/><Relationship Id="rId10" Type="http://schemas.openxmlformats.org/officeDocument/2006/relationships/slide" Target="slide28.xml"/><Relationship Id="rId4" Type="http://schemas.openxmlformats.org/officeDocument/2006/relationships/slide" Target="slide8.xml"/><Relationship Id="rId9" Type="http://schemas.openxmlformats.org/officeDocument/2006/relationships/slide" Target="slide27.xml"/><Relationship Id="rId1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www.dgnb.de/filestorages/Downloads_unprotected/dokumente/beg-leitfaden-fuer-dgnb-zertifizierungsexperten_de.pdf" TargetMode="External"/><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duh.de/fileadmin/user_upload/download/Pressemitteilungen/Energieffizienz/DUH_10-Punkte-Plan_f%C3%BCr_klimagerechtes_und_bezahlbares_Bauen_und_Wohnen.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hyperlink" Target="https://de.wikipedia.org/wiki/Treibhausgas-Emissionshandelsgesetz"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hyperlink" Target="https://www.gesetze-im-internet.de/eeg_2014/__48.html"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18/10/relationships/comments" Target="../comments/modernComment_190_4EFD2121.xm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www.gesetze-im-internet.de/behg/BJNR272800019.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de.wikipedia.org/wiki/Lades%C3%A4ulenverordnung" TargetMode="External"/><Relationship Id="rId7"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hyperlink" Target="https://de.wikipedia.org/wiki/Energiewirtschaftsgesetz" TargetMode="External"/><Relationship Id="rId5" Type="http://schemas.openxmlformats.org/officeDocument/2006/relationships/hyperlink" Target="https://de.wikipedia.org/wiki/Erneuerbare-Energien-Gesetz" TargetMode="External"/><Relationship Id="rId4" Type="http://schemas.openxmlformats.org/officeDocument/2006/relationships/hyperlink" Target="https://de.wikipedia.org/wiki/Elektromobilit%C3%A4tsgesetz"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gesetze-im-internet.de/geg/anlage_9.html" TargetMode="External"/><Relationship Id="rId7"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research.howarthlab.org/publications/Howarth_LNG_assessment_preprint_archived_2023-1103.pdf" TargetMode="External"/><Relationship Id="rId4" Type="http://schemas.openxmlformats.org/officeDocument/2006/relationships/hyperlink" Target="https://www.umweltbundesamt.de/sites/default/files/medien/479/publikationen/cc_28-2022_emissionsfaktoren-brennstoffe_bf.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sonnenseite.com/de/wirtschaft/deutschland-gibt-jaehrlich-70-milliarden-euro-an-steuergeldern-aus-um-fossile-statt-erneuerbare-energien-zu-foerdern/" TargetMode="External"/><Relationship Id="rId7" Type="http://schemas.openxmlformats.org/officeDocument/2006/relationships/hyperlink" Target="https://www.heizung.de/finanzielles/wissen/typische-fernwaerme-kosten-im-ueberblick.html"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taz.de/Fossile-Staatshilfen-bremsen-Klimaschutz/!5957517/" TargetMode="External"/><Relationship Id="rId5" Type="http://schemas.openxmlformats.org/officeDocument/2006/relationships/slide" Target="slide4.xml"/><Relationship Id="rId4" Type="http://schemas.openxmlformats.org/officeDocument/2006/relationships/hyperlink" Target="https://www.businessinsider.de/wirtschaft/so-viel-geld-kostet-die-rettung-angeschlagener-gaskonzerne-bislang-den-steuerzahler/" TargetMode="External"/><Relationship Id="rId9"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de.statista.com/statistik/daten/studie/1379217/umfrage/gewinne-ausgewaehlter-energiekonzerne-aus-deutschland/"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www.bgbl.de/xaver/bgbl/start.xav?startbk=Bundesanzeiger_BGBl&amp;jumpTo=bgbl122s2560.pdf#__bgbl__%2F%2F*%5B%40attr_id%3D%27bgbl122s2560.pdf%27%5D__167776373479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www.rosalux.de/fileadmin/rls_uploads/pdfs/Studien/Oeko-Institut-2023-Soziale-Aspekte-Waermewende_RLS.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umweltbundesamt.de/sites/default/files/medien/11850/publikationen/39_2023_cc_projektionsbericht_2023.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95_B519BADA.xm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bgbl.de/xaver/bgbl/start.xav#__bgbl__%2F%2F*%5B%40attr_id%3D%27bgbl122s1743.pdf%27%5D__1697452578720" TargetMode="Externa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descr="Ein Bild, das Diagramm enthält.">
            <a:extLst>
              <a:ext uri="{FF2B5EF4-FFF2-40B4-BE49-F238E27FC236}">
                <a16:creationId xmlns:a16="http://schemas.microsoft.com/office/drawing/2014/main" id="{FDD693C0-DCBE-348A-0943-9AF88E54B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39"/>
            <a:ext cx="12192000" cy="6291887"/>
          </a:xfrm>
          <a:prstGeom prst="rect">
            <a:avLst/>
          </a:prstGeom>
        </p:spPr>
      </p:pic>
      <p:sp>
        <p:nvSpPr>
          <p:cNvPr id="3" name="Textfeld 2">
            <a:extLst>
              <a:ext uri="{FF2B5EF4-FFF2-40B4-BE49-F238E27FC236}">
                <a16:creationId xmlns:a16="http://schemas.microsoft.com/office/drawing/2014/main" id="{F6726E1B-9D5B-3534-539A-BFEB84110E41}"/>
              </a:ext>
            </a:extLst>
          </p:cNvPr>
          <p:cNvSpPr txBox="1"/>
          <p:nvPr/>
        </p:nvSpPr>
        <p:spPr>
          <a:xfrm>
            <a:off x="403413" y="647583"/>
            <a:ext cx="3998258" cy="6863417"/>
          </a:xfrm>
          <a:prstGeom prst="rect">
            <a:avLst/>
          </a:prstGeom>
          <a:noFill/>
        </p:spPr>
        <p:txBody>
          <a:bodyPr wrap="square" rtlCol="0">
            <a:spAutoFit/>
          </a:bodyPr>
          <a:lstStyle/>
          <a:p>
            <a:pPr marL="457200" indent="-457200">
              <a:buFont typeface="Arial" panose="020B0604020202020204" pitchFamily="34" charset="0"/>
              <a:buChar char="•"/>
            </a:pPr>
            <a:r>
              <a:rPr lang="de-DE" sz="2000" kern="1200" dirty="0">
                <a:solidFill>
                  <a:schemeClr val="tx1"/>
                </a:solidFill>
                <a:latin typeface="+mn-lt"/>
                <a:ea typeface="+mn-ea"/>
                <a:cs typeface="+mn-cs"/>
                <a:hlinkClick r:id="rId4" action="ppaction://hlinksldjump"/>
              </a:rPr>
              <a:t>25 Unwillen Klimaziele zu erreichen</a:t>
            </a:r>
            <a:endParaRPr lang="de-DE" sz="2000" dirty="0">
              <a:hlinkClick r:id="rId5" action="ppaction://hlinksldjump"/>
            </a:endParaRPr>
          </a:p>
          <a:p>
            <a:pPr marL="457200" indent="-457200">
              <a:buFont typeface="Arial" panose="020B0604020202020204" pitchFamily="34" charset="0"/>
              <a:buChar char="•"/>
            </a:pPr>
            <a:r>
              <a:rPr lang="de-DE" sz="2000" dirty="0">
                <a:hlinkClick r:id="rId5" action="ppaction://hlinksldjump"/>
              </a:rPr>
              <a:t>1 Unzureichender Treibhausgashandel</a:t>
            </a:r>
            <a:endParaRPr lang="de-DE" sz="2000" dirty="0"/>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6" action="ppaction://hlinksldjump"/>
              </a:rPr>
              <a:t>47 Subventionen fossiler Energien</a:t>
            </a:r>
            <a:endParaRPr lang="de-DE" sz="2000" dirty="0"/>
          </a:p>
          <a:p>
            <a:pPr marL="457200" indent="-457200">
              <a:buFont typeface="Arial" panose="020B0604020202020204" pitchFamily="34" charset="0"/>
              <a:buChar char="•"/>
            </a:pPr>
            <a:r>
              <a:rPr lang="de-DE" sz="2000" dirty="0">
                <a:hlinkClick r:id="rId7" action="ppaction://hlinksldjump"/>
              </a:rPr>
              <a:t>Gaspreisbremse</a:t>
            </a:r>
            <a:endParaRPr lang="de-DE" sz="2000" dirty="0"/>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8" action="ppaction://hlinksldjump"/>
              </a:rPr>
              <a:t>48 Unzureichende Klimaschutzmaßnahmen </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dirty="0">
                <a:hlinkClick r:id="rId9" action="ppaction://hlinksldjump"/>
              </a:rPr>
              <a:t>8 Ermäßigte </a:t>
            </a:r>
            <a:r>
              <a:rPr lang="de-DE" sz="2000" dirty="0" err="1">
                <a:hlinkClick r:id="rId9" action="ppaction://hlinksldjump"/>
              </a:rPr>
              <a:t>Mwst.</a:t>
            </a:r>
            <a:r>
              <a:rPr lang="de-DE" sz="2000" dirty="0">
                <a:hlinkClick r:id="rId9" action="ppaction://hlinksldjump"/>
              </a:rPr>
              <a:t> Gas</a:t>
            </a:r>
            <a:endParaRPr lang="de-DE" sz="2000" dirty="0"/>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10" action="ppaction://hlinksldjump"/>
              </a:rPr>
              <a:t>56 </a:t>
            </a:r>
            <a:r>
              <a:rPr lang="de-DE" sz="2000" kern="150" dirty="0">
                <a:solidFill>
                  <a:schemeClr val="tx1"/>
                </a:solidFill>
                <a:effectLst/>
                <a:latin typeface="HTWBerlin Office"/>
                <a:hlinkClick r:id="rId10" action="ppaction://hlinksldjump"/>
              </a:rPr>
              <a:t>Abschaffung Sektorenziele im KSG </a:t>
            </a:r>
            <a:endParaRPr lang="de-DE" sz="2000" kern="150" dirty="0">
              <a:solidFill>
                <a:schemeClr val="tx1"/>
              </a:solidFill>
              <a:effectLst/>
              <a:latin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11" action="ppaction://hlinksldjump"/>
              </a:rPr>
              <a:t>40 Stromnetzentgelte</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200" dirty="0">
                <a:solidFill>
                  <a:schemeClr val="tx1"/>
                </a:solidFill>
                <a:latin typeface="+mn-lt"/>
                <a:ea typeface="+mn-ea"/>
                <a:cs typeface="+mn-cs"/>
                <a:hlinkClick r:id="rId12" action="ppaction://hlinksldjump"/>
              </a:rPr>
              <a:t>5 Ausgestaltung Strompreisbremse</a:t>
            </a:r>
            <a:endParaRPr lang="de-DE" sz="2000" kern="1200" dirty="0">
              <a:solidFill>
                <a:schemeClr val="tx1"/>
              </a:solidFill>
              <a:latin typeface="+mn-lt"/>
              <a:ea typeface="+mn-ea"/>
              <a:cs typeface="+mn-cs"/>
            </a:endParaRPr>
          </a:p>
          <a:p>
            <a:pPr marL="457200" indent="-457200">
              <a:buFont typeface="Arial" panose="020B0604020202020204" pitchFamily="34" charset="0"/>
              <a:buChar char="•"/>
            </a:pPr>
            <a:r>
              <a:rPr lang="de-DE" sz="2000" dirty="0">
                <a:hlinkClick r:id="rId13" action="ppaction://hlinksldjump"/>
              </a:rPr>
              <a:t>6 Stromsteuer</a:t>
            </a:r>
            <a:endParaRPr lang="de-DE" sz="2000" dirty="0"/>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14" action="ppaction://hlinksldjump"/>
              </a:rPr>
              <a:t>57 Kostenpflichtige Normen</a:t>
            </a:r>
            <a:endParaRPr lang="de-DE" sz="2000" dirty="0"/>
          </a:p>
          <a:p>
            <a:br>
              <a:rPr lang="de-DE" sz="2000" dirty="0"/>
            </a:br>
            <a:endParaRPr lang="de-DE" sz="2000" dirty="0"/>
          </a:p>
          <a:p>
            <a:pPr marL="457200" indent="-457200">
              <a:buFont typeface="+mj-lt"/>
              <a:buAutoNum type="arabicPeriod"/>
            </a:pPr>
            <a:endParaRPr lang="de-DE" sz="2000" dirty="0"/>
          </a:p>
          <a:p>
            <a:pPr marL="457200" indent="-457200">
              <a:buFont typeface="+mj-lt"/>
              <a:buAutoNum type="arabicPeriod"/>
            </a:pPr>
            <a:endParaRPr lang="de-DE" sz="2000" dirty="0"/>
          </a:p>
          <a:p>
            <a:pPr marL="457200" indent="-457200">
              <a:buFont typeface="+mj-lt"/>
              <a:buAutoNum type="arabicPeriod"/>
            </a:pPr>
            <a:endParaRPr lang="de-DE" sz="2000" dirty="0"/>
          </a:p>
        </p:txBody>
      </p:sp>
      <p:sp>
        <p:nvSpPr>
          <p:cNvPr id="4" name="Textfeld 3">
            <a:extLst>
              <a:ext uri="{FF2B5EF4-FFF2-40B4-BE49-F238E27FC236}">
                <a16:creationId xmlns:a16="http://schemas.microsoft.com/office/drawing/2014/main" id="{A257BFB5-B38C-1659-7B6A-48472FF51CBC}"/>
              </a:ext>
            </a:extLst>
          </p:cNvPr>
          <p:cNvSpPr txBox="1"/>
          <p:nvPr/>
        </p:nvSpPr>
        <p:spPr>
          <a:xfrm>
            <a:off x="7968207" y="548680"/>
            <a:ext cx="4223793" cy="12741950"/>
          </a:xfrm>
          <a:prstGeom prst="rect">
            <a:avLst/>
          </a:prstGeom>
          <a:noFill/>
        </p:spPr>
        <p:txBody>
          <a:bodyPr wrap="square" rtlCol="0">
            <a:spAutoFit/>
          </a:bodyPr>
          <a:lstStyle/>
          <a:p>
            <a:pPr marL="457200" indent="-457200">
              <a:buFont typeface="Arial" panose="020B0604020202020204" pitchFamily="34" charset="0"/>
              <a:buChar char="•"/>
            </a:pPr>
            <a:r>
              <a:rPr lang="de-DE" sz="2000" dirty="0">
                <a:hlinkClick r:id="rId15" action="ppaction://hlinksldjump"/>
              </a:rPr>
              <a:t>7 Mangelhafte Erstellung FNN-Anwendungsregeln</a:t>
            </a:r>
            <a:endParaRPr lang="de-DE" sz="2000" dirty="0"/>
          </a:p>
          <a:p>
            <a:pPr marL="457200" indent="-457200">
              <a:buFont typeface="Arial" panose="020B0604020202020204" pitchFamily="34" charset="0"/>
              <a:buChar char="•"/>
            </a:pPr>
            <a:r>
              <a:rPr lang="de-DE" sz="2000" dirty="0">
                <a:hlinkClick r:id="rId16" action="ppaction://hlinksldjump"/>
              </a:rPr>
              <a:t>8 Regeln Zählerschränke</a:t>
            </a:r>
            <a:endParaRPr lang="de-DE" sz="2000" dirty="0"/>
          </a:p>
          <a:p>
            <a:pPr marL="457200" indent="-457200">
              <a:buFont typeface="Arial" panose="020B0604020202020204" pitchFamily="34" charset="0"/>
              <a:buChar char="•"/>
            </a:pPr>
            <a:r>
              <a:rPr lang="de-DE" sz="2000" dirty="0">
                <a:hlinkClick r:id="rId17" action="ppaction://hlinksldjump"/>
              </a:rPr>
              <a:t>9 FNN </a:t>
            </a:r>
            <a:r>
              <a:rPr lang="de-DE" sz="2000" dirty="0" err="1">
                <a:hlinkClick r:id="rId17" action="ppaction://hlinksldjump"/>
              </a:rPr>
              <a:t>Wandlermessung</a:t>
            </a:r>
            <a:endParaRPr lang="de-DE" sz="2000" dirty="0"/>
          </a:p>
          <a:p>
            <a:pPr marL="457200" indent="-457200">
              <a:buFont typeface="Arial" panose="020B0604020202020204" pitchFamily="34" charset="0"/>
              <a:buChar char="•"/>
            </a:pPr>
            <a:r>
              <a:rPr lang="de-DE" sz="2000" dirty="0">
                <a:hlinkClick r:id="rId18" action="ppaction://hlinksldjump"/>
              </a:rPr>
              <a:t>10 </a:t>
            </a:r>
            <a:r>
              <a:rPr lang="de-DE" sz="2000" dirty="0" err="1">
                <a:hlinkClick r:id="rId18" action="ppaction://hlinksldjump"/>
              </a:rPr>
              <a:t>Abregeleinrichtung</a:t>
            </a:r>
            <a:endParaRPr lang="de-DE" sz="2000" dirty="0"/>
          </a:p>
          <a:p>
            <a:pPr marL="457200" indent="-457200">
              <a:buFont typeface="Arial" panose="020B0604020202020204" pitchFamily="34" charset="0"/>
              <a:buChar char="•"/>
            </a:pPr>
            <a:r>
              <a:rPr lang="de-DE" sz="2000" dirty="0">
                <a:hlinkClick r:id="rId19" action="ppaction://hlinksldjump"/>
              </a:rPr>
              <a:t>11 Zertifizierung</a:t>
            </a:r>
            <a:endParaRPr lang="de-DE" sz="2000" dirty="0"/>
          </a:p>
          <a:p>
            <a:pPr marL="457200" indent="-457200">
              <a:buFont typeface="Arial" panose="020B0604020202020204" pitchFamily="34" charset="0"/>
              <a:buChar char="•"/>
            </a:pPr>
            <a:r>
              <a:rPr lang="de-DE" sz="2000" dirty="0">
                <a:hlinkClick r:id="rId20" action="ppaction://hlinksldjump"/>
              </a:rPr>
              <a:t>12 Vorschriften Blendung</a:t>
            </a:r>
            <a:endParaRPr lang="de-DE" sz="2000" dirty="0"/>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21" action="ppaction://hlinksldjump"/>
              </a:rPr>
              <a:t>29 Glasbaunorm </a:t>
            </a:r>
            <a:r>
              <a:rPr lang="de-DE" sz="2000" kern="150" dirty="0">
                <a:solidFill>
                  <a:schemeClr val="tx1"/>
                </a:solidFill>
                <a:effectLst/>
                <a:latin typeface="HTWBerlin Office"/>
                <a:hlinkClick r:id="rId21" action="ppaction://hlinksldjump"/>
              </a:rPr>
              <a:t>18008</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dirty="0">
                <a:hlinkClick r:id="rId22" action="ppaction://hlinksldjump"/>
              </a:rPr>
              <a:t>13 Deklaration von Energiekosten als Grundkosten</a:t>
            </a:r>
            <a:endParaRPr lang="de-DE" sz="2000" dirty="0"/>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23" action="ppaction://hlinksldjump"/>
              </a:rPr>
              <a:t>27 </a:t>
            </a:r>
            <a:r>
              <a:rPr lang="de-DE" sz="2000" kern="150" dirty="0">
                <a:solidFill>
                  <a:schemeClr val="tx1"/>
                </a:solidFill>
                <a:effectLst/>
                <a:latin typeface="HTWBerlin Office"/>
                <a:hlinkClick r:id="rId23" action="ppaction://hlinksldjump"/>
              </a:rPr>
              <a:t>Unzureichendes Gebäudeenergiegesetz (GEG)</a:t>
            </a:r>
            <a:endParaRPr lang="de-DE" sz="2000" kern="150" dirty="0">
              <a:solidFill>
                <a:schemeClr val="tx1"/>
              </a:solidFill>
              <a:effectLst/>
              <a:latin typeface="HTWBerlin Office"/>
            </a:endParaRPr>
          </a:p>
          <a:p>
            <a:pPr marL="457200" indent="-457200">
              <a:buFont typeface="Arial" panose="020B0604020202020204" pitchFamily="34" charset="0"/>
              <a:buChar char="•"/>
            </a:pPr>
            <a:r>
              <a:rPr lang="de-DE" sz="2000" kern="150" dirty="0">
                <a:effectLst/>
                <a:latin typeface="HTWBerlin Office"/>
                <a:ea typeface="HTWBerlin Office"/>
                <a:cs typeface="HTWBerlin Office"/>
                <a:hlinkClick r:id="rId24" action="ppaction://hlinksldjump"/>
              </a:rPr>
              <a:t>28 Industriestrompreis</a:t>
            </a:r>
            <a:endParaRPr lang="de-DE" sz="2000" kern="150" dirty="0">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mn-ea"/>
                <a:cs typeface="+mn-cs"/>
                <a:hlinkClick r:id="rId25" action="ppaction://hlinksldjump"/>
              </a:rPr>
              <a:t>31 Maßnahmenpaket für die Bau- und Immobilienbranche</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26" action="ppaction://hlinksldjump"/>
              </a:rPr>
              <a:t>52 Energiecharta-Vertrag</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27" action="ppaction://hlinksldjump"/>
              </a:rPr>
              <a:t>51 Klimageld nicht umgesetzt</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28" action="ppaction://hlinksldjump"/>
              </a:rPr>
              <a:t>41 Energiemarktdesign</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dirty="0"/>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200" dirty="0">
              <a:solidFill>
                <a:schemeClr val="tx1"/>
              </a:solidFill>
              <a:latin typeface="+mn-lt"/>
              <a:ea typeface="+mn-ea"/>
              <a:cs typeface="+mn-cs"/>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200" dirty="0">
              <a:latin typeface="+mn-lt"/>
              <a:ea typeface="+mn-ea"/>
              <a:cs typeface="+mn-cs"/>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effectLst/>
              <a:latin typeface="HTWBerlin Office"/>
              <a:ea typeface="HTWBerlin Office"/>
              <a:cs typeface="HTWBerlin Office"/>
            </a:endParaRPr>
          </a:p>
          <a:p>
            <a:pPr marL="457200" indent="-457200">
              <a:buFont typeface="Arial" panose="020B0604020202020204" pitchFamily="34" charset="0"/>
              <a:buChar char="•"/>
            </a:pPr>
            <a:endParaRPr lang="de-DE" sz="2000" kern="150" dirty="0">
              <a:solidFill>
                <a:schemeClr val="tx1"/>
              </a:solidFill>
              <a:effectLst/>
              <a:latin typeface="HTWBerlin Office"/>
              <a:ea typeface="+mn-ea"/>
              <a:cs typeface="+mn-cs"/>
            </a:endParaRPr>
          </a:p>
          <a:p>
            <a:pPr marL="457200" indent="-457200">
              <a:buFont typeface="Arial" panose="020B0604020202020204" pitchFamily="34" charset="0"/>
              <a:buChar char="•"/>
            </a:pPr>
            <a:endParaRPr lang="de-DE" sz="2200" dirty="0"/>
          </a:p>
        </p:txBody>
      </p:sp>
    </p:spTree>
    <p:extLst>
      <p:ext uri="{BB962C8B-B14F-4D97-AF65-F5344CB8AC3E}">
        <p14:creationId xmlns:p14="http://schemas.microsoft.com/office/powerpoint/2010/main" val="124815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407193719"/>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56 </a:t>
                      </a:r>
                      <a:r>
                        <a:rPr lang="de-DE" sz="2000" b="1" kern="150" dirty="0">
                          <a:solidFill>
                            <a:schemeClr val="tx1"/>
                          </a:solidFill>
                          <a:effectLst/>
                          <a:latin typeface="HTWBerlin Office"/>
                          <a:ea typeface="+mn-ea"/>
                          <a:cs typeface="+mn-cs"/>
                        </a:rPr>
                        <a:t>Abschaffung der </a:t>
                      </a:r>
                      <a:r>
                        <a:rPr lang="de-DE" sz="2000" b="1" kern="150" dirty="0" err="1">
                          <a:solidFill>
                            <a:schemeClr val="tx1"/>
                          </a:solidFill>
                          <a:effectLst/>
                          <a:latin typeface="HTWBerlin Office"/>
                          <a:ea typeface="+mn-ea"/>
                          <a:cs typeface="+mn-cs"/>
                        </a:rPr>
                        <a:t>Sektorziele</a:t>
                      </a:r>
                      <a:r>
                        <a:rPr lang="de-DE" sz="2000" b="1" kern="150" dirty="0">
                          <a:solidFill>
                            <a:schemeClr val="tx1"/>
                          </a:solidFill>
                          <a:effectLst/>
                          <a:latin typeface="HTWBerlin Office"/>
                          <a:ea typeface="+mn-ea"/>
                          <a:cs typeface="+mn-cs"/>
                        </a:rPr>
                        <a:t> im Klimaschutzgesetz </a:t>
                      </a:r>
                      <a:endParaRPr lang="de-DE" sz="2000" b="1" kern="150" dirty="0">
                        <a:solidFill>
                          <a:schemeClr val="tx1"/>
                        </a:solidFill>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2000" b="1" kern="150" dirty="0">
                        <a:effectLst/>
                        <a:latin typeface="HTWBerlin Office"/>
                        <a:ea typeface="HTWBerlin Office"/>
                        <a:cs typeface="HTWBerlin Office"/>
                      </a:endParaRPr>
                    </a:p>
                    <a:p>
                      <a:pPr marL="457200" marR="0" lvl="0" indent="-457200" algn="l" defTabSz="1219170" rtl="0" eaLnBrk="1" fontAlgn="auto" latinLnBrk="0" hangingPunct="1">
                        <a:lnSpc>
                          <a:spcPct val="100000"/>
                        </a:lnSpc>
                        <a:spcBef>
                          <a:spcPts val="0"/>
                        </a:spcBef>
                        <a:spcAft>
                          <a:spcPts val="0"/>
                        </a:spcAft>
                        <a:buClrTx/>
                        <a:buSzTx/>
                        <a:buFont typeface="+mj-lt"/>
                        <a:buAutoNum type="arabicPeriod"/>
                        <a:tabLst/>
                        <a:defRPr/>
                      </a:pPr>
                      <a:r>
                        <a:rPr lang="de-DE" sz="2000" b="0" i="0" u="none" strike="noStrike" kern="1200" dirty="0">
                          <a:solidFill>
                            <a:schemeClr val="tx1"/>
                          </a:solidFill>
                          <a:effectLst/>
                          <a:latin typeface="Calibri" panose="020F0502020204030204" pitchFamily="34" charset="0"/>
                          <a:ea typeface="+mn-ea"/>
                          <a:cs typeface="+mn-cs"/>
                        </a:rPr>
                        <a:t>Abschaffung der </a:t>
                      </a:r>
                      <a:r>
                        <a:rPr lang="de-DE" sz="2000" b="0" i="0" u="none" strike="noStrike" kern="1200" dirty="0" err="1">
                          <a:solidFill>
                            <a:schemeClr val="tx1"/>
                          </a:solidFill>
                          <a:effectLst/>
                          <a:latin typeface="Calibri" panose="020F0502020204030204" pitchFamily="34" charset="0"/>
                          <a:ea typeface="+mn-ea"/>
                          <a:cs typeface="+mn-cs"/>
                        </a:rPr>
                        <a:t>Sektorziele</a:t>
                      </a:r>
                      <a:r>
                        <a:rPr lang="de-DE" sz="2000" b="0" i="0" u="none" strike="noStrike" kern="1200" dirty="0">
                          <a:solidFill>
                            <a:schemeClr val="tx1"/>
                          </a:solidFill>
                          <a:effectLst/>
                          <a:latin typeface="Calibri" panose="020F0502020204030204" pitchFamily="34" charset="0"/>
                          <a:ea typeface="+mn-ea"/>
                          <a:cs typeface="+mn-cs"/>
                        </a:rPr>
                        <a:t> im Klimaschutzgesetz</a:t>
                      </a:r>
                      <a:br>
                        <a:rPr lang="de-DE" sz="2000" b="0" i="0" u="none" strike="noStrike" kern="1200" dirty="0">
                          <a:solidFill>
                            <a:schemeClr val="tx1"/>
                          </a:solidFill>
                          <a:effectLst/>
                          <a:latin typeface="Calibri" panose="020F0502020204030204" pitchFamily="34" charset="0"/>
                          <a:ea typeface="+mn-ea"/>
                          <a:cs typeface="+mn-cs"/>
                        </a:rPr>
                      </a:br>
                      <a:endParaRPr lang="de-DE" sz="2000" b="0" i="0" u="none" strike="noStrike" kern="1200" dirty="0">
                        <a:solidFill>
                          <a:schemeClr val="tx1"/>
                        </a:solidFill>
                        <a:effectLst/>
                        <a:latin typeface="Calibri" panose="020F0502020204030204" pitchFamily="34" charset="0"/>
                        <a:ea typeface="+mn-ea"/>
                        <a:cs typeface="+mn-cs"/>
                      </a:endParaRPr>
                    </a:p>
                    <a:p>
                      <a:pPr marL="457200" marR="0" lvl="0" indent="-457200" algn="l" defTabSz="1219170" rtl="0" eaLnBrk="1" fontAlgn="auto" latinLnBrk="0" hangingPunct="1">
                        <a:lnSpc>
                          <a:spcPct val="100000"/>
                        </a:lnSpc>
                        <a:spcBef>
                          <a:spcPts val="0"/>
                        </a:spcBef>
                        <a:spcAft>
                          <a:spcPts val="0"/>
                        </a:spcAft>
                        <a:buClrTx/>
                        <a:buSzTx/>
                        <a:buFont typeface="+mj-lt"/>
                        <a:buAutoNum type="arabicPeriod"/>
                        <a:tabLst/>
                        <a:defRPr/>
                      </a:pPr>
                      <a:r>
                        <a:rPr lang="de-DE" sz="2000" b="0" i="0" u="none" strike="noStrike" kern="1200" dirty="0">
                          <a:solidFill>
                            <a:schemeClr val="tx1"/>
                          </a:solidFill>
                          <a:effectLst/>
                          <a:latin typeface="Calibri" panose="020F0502020204030204" pitchFamily="34" charset="0"/>
                          <a:ea typeface="+mn-ea"/>
                          <a:cs typeface="+mn-cs"/>
                        </a:rPr>
                        <a:t>Verpflichtende Vorgaben für Wirtschaftsbereiche und deren CO2-Ausstoß gestrichen</a:t>
                      </a:r>
                      <a:br>
                        <a:rPr lang="de-DE" sz="2000" b="0" i="0" u="none" strike="noStrike" kern="1200" dirty="0">
                          <a:solidFill>
                            <a:schemeClr val="tx1"/>
                          </a:solidFill>
                          <a:effectLst/>
                          <a:latin typeface="Calibri" panose="020F0502020204030204" pitchFamily="34" charset="0"/>
                          <a:ea typeface="+mn-ea"/>
                          <a:cs typeface="+mn-cs"/>
                        </a:rPr>
                      </a:br>
                      <a:endParaRPr lang="de-DE" sz="2000" b="0" i="0" u="none" strike="noStrike" kern="1200" dirty="0">
                        <a:solidFill>
                          <a:schemeClr val="tx1"/>
                        </a:solidFill>
                        <a:effectLst/>
                        <a:latin typeface="Calibri" panose="020F0502020204030204" pitchFamily="34" charset="0"/>
                        <a:ea typeface="+mn-ea"/>
                        <a:cs typeface="+mn-cs"/>
                      </a:endParaRPr>
                    </a:p>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2000" b="0" i="0" u="none" strike="noStrike" kern="1200" dirty="0">
                          <a:solidFill>
                            <a:schemeClr val="tx1"/>
                          </a:solidFill>
                          <a:effectLst/>
                          <a:latin typeface="Calibri" panose="020F0502020204030204" pitchFamily="34" charset="0"/>
                          <a:ea typeface="+mn-ea"/>
                          <a:cs typeface="+mn-cs"/>
                          <a:sym typeface="Wingdings" panose="05000000000000000000" pitchFamily="2" charset="2"/>
                        </a:rPr>
                        <a:t>Massiver Rückschritt im Klimaschutz</a:t>
                      </a:r>
                    </a:p>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2000" b="0" i="0" u="none" strike="noStrike" kern="1200" dirty="0">
                          <a:solidFill>
                            <a:schemeClr val="tx1"/>
                          </a:solidFill>
                          <a:effectLst/>
                          <a:latin typeface="Calibri" panose="020F0502020204030204" pitchFamily="34" charset="0"/>
                          <a:ea typeface="+mn-ea"/>
                          <a:cs typeface="+mn-cs"/>
                          <a:sym typeface="Wingdings" panose="05000000000000000000" pitchFamily="2" charset="2"/>
                        </a:rPr>
                        <a:t>Weniger Druck auf Gebäudesektor, der Ziele verfehlte</a:t>
                      </a:r>
                    </a:p>
                    <a:p>
                      <a:pPr marL="342900" marR="0" lvl="0" indent="-342900" algn="l" defTabSz="121917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2000" b="0" i="0" u="none" strike="noStrike" kern="1200" dirty="0">
                          <a:solidFill>
                            <a:schemeClr val="tx1"/>
                          </a:solidFill>
                          <a:effectLst/>
                          <a:latin typeface="Calibri" panose="020F0502020204030204" pitchFamily="34" charset="0"/>
                          <a:ea typeface="+mn-ea"/>
                          <a:cs typeface="+mn-cs"/>
                          <a:sym typeface="Wingdings" panose="05000000000000000000" pitchFamily="2" charset="2"/>
                        </a:rPr>
                        <a:t>Keine konkreten Maßnahmen</a:t>
                      </a:r>
                      <a:endParaRPr lang="de-DE" sz="2000" b="0" i="0" u="none" strike="noStrike" kern="1200" dirty="0">
                        <a:solidFill>
                          <a:schemeClr val="tx1"/>
                        </a:solidFill>
                        <a:effectLst/>
                        <a:latin typeface="Calibri" panose="020F0502020204030204" pitchFamily="34" charset="0"/>
                        <a:ea typeface="+mn-ea"/>
                        <a:cs typeface="+mn-cs"/>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Alle </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Alle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Wiedereinführung </a:t>
                      </a:r>
                      <a:r>
                        <a:rPr lang="de-DE" sz="1800" b="0" kern="150" dirty="0" err="1">
                          <a:effectLst/>
                          <a:latin typeface="HTWBerlin Office"/>
                          <a:ea typeface="HTWBerlin Office"/>
                          <a:cs typeface="HTWBerlin Office"/>
                        </a:rPr>
                        <a:t>Sektorziele</a:t>
                      </a:r>
                      <a:endParaRPr lang="de-DE" sz="1800" b="0"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Gesetzliche Grundlage</a:t>
                      </a:r>
                    </a:p>
                    <a:p>
                      <a:r>
                        <a:rPr lang="de-DE" sz="1800" b="0" kern="150" dirty="0">
                          <a:effectLst/>
                          <a:latin typeface="HTWBerlin Office"/>
                          <a:ea typeface="HTWBerlin Office"/>
                          <a:cs typeface="HTWBerlin Office"/>
                        </a:rPr>
                        <a:t>Klimaschutzgesetz</a:t>
                      </a: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943872" y="3749278"/>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13276" y="4869160"/>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277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430999094"/>
              </p:ext>
            </p:extLst>
          </p:nvPr>
        </p:nvGraphicFramePr>
        <p:xfrm>
          <a:off x="0" y="0"/>
          <a:ext cx="12192000" cy="6205535"/>
        </p:xfrm>
        <a:graphic>
          <a:graphicData uri="http://schemas.openxmlformats.org/drawingml/2006/table">
            <a:tbl>
              <a:tblPr/>
              <a:tblGrid>
                <a:gridCol w="4279865">
                  <a:extLst>
                    <a:ext uri="{9D8B030D-6E8A-4147-A177-3AD203B41FA5}">
                      <a16:colId xmlns:a16="http://schemas.microsoft.com/office/drawing/2014/main" val="3256862453"/>
                    </a:ext>
                  </a:extLst>
                </a:gridCol>
                <a:gridCol w="2248183">
                  <a:extLst>
                    <a:ext uri="{9D8B030D-6E8A-4147-A177-3AD203B41FA5}">
                      <a16:colId xmlns:a16="http://schemas.microsoft.com/office/drawing/2014/main" val="340476159"/>
                    </a:ext>
                  </a:extLst>
                </a:gridCol>
                <a:gridCol w="5663952">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40 Stromnetzentgelte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pPr marL="342900" indent="-342900">
                        <a:buFont typeface="+mj-lt"/>
                        <a:buAutoNum type="arabicPeriod"/>
                      </a:pPr>
                      <a:r>
                        <a:rPr lang="de-DE" sz="1800" b="0" kern="150" dirty="0">
                          <a:effectLst/>
                          <a:latin typeface="HTWBerlin Office"/>
                          <a:ea typeface="HTWBerlin Office"/>
                          <a:cs typeface="HTWBerlin Office"/>
                        </a:rPr>
                        <a:t>Möglichst gleichmäßiger Strombezug belohnt </a:t>
                      </a:r>
                    </a:p>
                    <a:p>
                      <a:pPr marL="342900" indent="-342900">
                        <a:buFont typeface="+mj-lt"/>
                        <a:buAutoNum type="arabicPeriod"/>
                      </a:pPr>
                      <a:r>
                        <a:rPr lang="de-DE" sz="1800" b="0" kern="150" dirty="0">
                          <a:effectLst/>
                          <a:latin typeface="HTWBerlin Office"/>
                          <a:ea typeface="HTWBerlin Office"/>
                          <a:cs typeface="HTWBerlin Office"/>
                        </a:rPr>
                        <a:t>Geringe Volllaststunden mit hohen Netzentgelten bestraft</a:t>
                      </a:r>
                    </a:p>
                    <a:p>
                      <a:endParaRPr lang="de-DE" sz="1800" b="0"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Bei großen industriellen Stromverbrau-</a:t>
                      </a:r>
                    </a:p>
                    <a:p>
                      <a:r>
                        <a:rPr lang="de-DE" sz="1800" b="0" kern="150" dirty="0" err="1">
                          <a:effectLst/>
                          <a:latin typeface="HTWBerlin Office"/>
                          <a:ea typeface="HTWBerlin Office"/>
                          <a:cs typeface="HTWBerlin Office"/>
                        </a:rPr>
                        <a:t>chern</a:t>
                      </a:r>
                      <a:r>
                        <a:rPr lang="de-DE" sz="1800" b="0" kern="150" dirty="0">
                          <a:effectLst/>
                          <a:latin typeface="HTWBerlin Office"/>
                          <a:ea typeface="HTWBerlin Office"/>
                          <a:cs typeface="HTWBerlin Office"/>
                        </a:rPr>
                        <a:t> weiterer Fehlanreiz:</a:t>
                      </a:r>
                    </a:p>
                    <a:p>
                      <a:r>
                        <a:rPr lang="de-DE" sz="1800" b="0" kern="150" dirty="0">
                          <a:effectLst/>
                          <a:latin typeface="HTWBerlin Office"/>
                          <a:ea typeface="HTWBerlin Office"/>
                          <a:cs typeface="HTWBerlin Office"/>
                        </a:rPr>
                        <a:t>§ 19 (2) </a:t>
                      </a:r>
                      <a:r>
                        <a:rPr lang="de-DE" sz="1800" b="0" kern="150" dirty="0" err="1">
                          <a:effectLst/>
                          <a:latin typeface="HTWBerlin Office"/>
                          <a:ea typeface="HTWBerlin Office"/>
                          <a:cs typeface="HTWBerlin Office"/>
                        </a:rPr>
                        <a:t>StromNEV</a:t>
                      </a:r>
                      <a:r>
                        <a:rPr lang="de-DE" sz="1800" b="0" kern="150" dirty="0">
                          <a:effectLst/>
                          <a:latin typeface="HTWBerlin Office"/>
                          <a:ea typeface="HTWBerlin Office"/>
                          <a:cs typeface="HTWBerlin Office"/>
                        </a:rPr>
                        <a:t> sieht für gleichmäßigen</a:t>
                      </a:r>
                    </a:p>
                    <a:p>
                      <a:r>
                        <a:rPr lang="de-DE" sz="1800" b="0" kern="150" dirty="0">
                          <a:effectLst/>
                          <a:latin typeface="HTWBerlin Office"/>
                          <a:ea typeface="HTWBerlin Office"/>
                          <a:cs typeface="HTWBerlin Office"/>
                        </a:rPr>
                        <a:t>Stromverbrauch von mehr als 10 </a:t>
                      </a:r>
                      <a:r>
                        <a:rPr lang="de-DE" sz="1800" b="0" kern="150" dirty="0" err="1">
                          <a:effectLst/>
                          <a:latin typeface="HTWBerlin Office"/>
                          <a:ea typeface="HTWBerlin Office"/>
                          <a:cs typeface="HTWBerlin Office"/>
                        </a:rPr>
                        <a:t>GWh</a:t>
                      </a:r>
                      <a:r>
                        <a:rPr lang="de-DE" sz="1800" b="0" kern="150" dirty="0">
                          <a:effectLst/>
                          <a:latin typeface="HTWBerlin Office"/>
                          <a:ea typeface="HTWBerlin Office"/>
                          <a:cs typeface="HTWBerlin Office"/>
                        </a:rPr>
                        <a:t> große</a:t>
                      </a:r>
                    </a:p>
                    <a:p>
                      <a:r>
                        <a:rPr lang="de-DE" sz="1800" b="0" kern="150" dirty="0">
                          <a:effectLst/>
                          <a:latin typeface="HTWBerlin Office"/>
                          <a:ea typeface="HTWBerlin Office"/>
                          <a:cs typeface="HTWBerlin Office"/>
                        </a:rPr>
                        <a:t>Entlastungen vor.</a:t>
                      </a:r>
                    </a:p>
                    <a:p>
                      <a:r>
                        <a:rPr lang="de-DE" sz="1800" b="0" kern="150" dirty="0">
                          <a:effectLst/>
                          <a:latin typeface="HTWBerlin Office"/>
                          <a:ea typeface="HTWBerlin Office"/>
                          <a:cs typeface="HTWBerlin Office"/>
                          <a:sym typeface="Wingdings" panose="05000000000000000000" pitchFamily="2" charset="2"/>
                        </a:rPr>
                        <a:t> </a:t>
                      </a:r>
                      <a:r>
                        <a:rPr lang="de-DE" sz="1800" b="0" kern="150" dirty="0">
                          <a:effectLst/>
                          <a:latin typeface="HTWBerlin Office"/>
                          <a:ea typeface="HTWBerlin Office"/>
                          <a:cs typeface="HTWBerlin Office"/>
                        </a:rPr>
                        <a:t>Elektrodenkessel unwirtschaftlich</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rPr>
                        <a:t>Fehlanreiz gegen Flexibilisierung des Stromverbrauchs</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rPr>
                        <a:t>Fehlanreiz gegen Sparsamkeit</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rPr>
                        <a:t>Fehlanreiz gegen Elektrifizierung bei Kleinverbrauchern</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rPr>
                        <a:t>Behinderung der Senkung des Gasverbrauchs und der Treibhausgasemissionen</a:t>
                      </a:r>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Regelung, Speicher, Wärmeerzeuger</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600" b="0" kern="150" dirty="0">
                          <a:effectLst/>
                          <a:latin typeface="HTWBerlin Office"/>
                          <a:ea typeface="HTWBerlin Office"/>
                          <a:cs typeface="HTWBerlin Office"/>
                        </a:rPr>
                        <a:t>Elektrischer Strom</a:t>
                      </a:r>
                    </a:p>
                    <a:p>
                      <a:pPr fontAlgn="auto"/>
                      <a:endParaRPr lang="de-DE" sz="16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1. Weiterentwicklung atypischer Netznutzung nach § 19 Abs. 2 Satz 1 </a:t>
                      </a:r>
                      <a:r>
                        <a:rPr lang="de-DE" sz="1800" b="0" kern="150" dirty="0" err="1">
                          <a:effectLst/>
                          <a:latin typeface="HTWBerlin Office"/>
                          <a:ea typeface="HTWBerlin Office"/>
                          <a:cs typeface="HTWBerlin Office"/>
                        </a:rPr>
                        <a:t>StromNEV</a:t>
                      </a:r>
                      <a:r>
                        <a:rPr lang="de-DE" sz="1800" b="0" kern="150" dirty="0">
                          <a:effectLst/>
                          <a:latin typeface="HTWBerlin Office"/>
                          <a:ea typeface="HTWBerlin Office"/>
                          <a:cs typeface="HTWBerlin Office"/>
                        </a:rPr>
                        <a:t> u. a. durch Rücknahmeoption von Hochlastzeitfenstern mit 2–5 Tagen Vorlauf</a:t>
                      </a:r>
                    </a:p>
                    <a:p>
                      <a:r>
                        <a:rPr lang="de-DE" sz="1800" b="0" kern="150" dirty="0">
                          <a:effectLst/>
                          <a:latin typeface="HTWBerlin Office"/>
                          <a:ea typeface="HTWBerlin Office"/>
                          <a:cs typeface="HTWBerlin Office"/>
                        </a:rPr>
                        <a:t>2. Weiterentwicklung stromintensiver Netznutzung nach § 19 Abs. 2 Satz 2 </a:t>
                      </a:r>
                      <a:r>
                        <a:rPr lang="de-DE" sz="1800" b="0" kern="150" dirty="0" err="1">
                          <a:effectLst/>
                          <a:latin typeface="HTWBerlin Office"/>
                          <a:ea typeface="HTWBerlin Office"/>
                          <a:cs typeface="HTWBerlin Office"/>
                        </a:rPr>
                        <a:t>StromNEV</a:t>
                      </a:r>
                      <a:r>
                        <a:rPr lang="de-DE" sz="1800" b="0" kern="150" dirty="0">
                          <a:effectLst/>
                          <a:latin typeface="HTWBerlin Office"/>
                          <a:ea typeface="HTWBerlin Office"/>
                          <a:cs typeface="HTWBerlin Office"/>
                        </a:rPr>
                        <a:t> u. a. durch</a:t>
                      </a:r>
                    </a:p>
                    <a:p>
                      <a:r>
                        <a:rPr lang="de-DE" sz="1800" b="0" kern="150" dirty="0">
                          <a:effectLst/>
                          <a:latin typeface="HTWBerlin Office"/>
                          <a:ea typeface="HTWBerlin Office"/>
                          <a:cs typeface="HTWBerlin Office"/>
                        </a:rPr>
                        <a:t>Reform des Benutzungsstundenkriteriums</a:t>
                      </a:r>
                    </a:p>
                    <a:p>
                      <a:r>
                        <a:rPr lang="de-DE" sz="1800" b="0" kern="150" dirty="0">
                          <a:effectLst/>
                          <a:latin typeface="HTWBerlin Office"/>
                          <a:ea typeface="HTWBerlin Office"/>
                          <a:cs typeface="HTWBerlin Office"/>
                        </a:rPr>
                        <a:t>3. Kapazitätspreis als zusätzlicher Parameter</a:t>
                      </a:r>
                    </a:p>
                    <a:p>
                      <a:r>
                        <a:rPr lang="de-DE" sz="1800" b="0" kern="150" dirty="0">
                          <a:effectLst/>
                          <a:latin typeface="HTWBerlin Office"/>
                          <a:ea typeface="HTWBerlin Office"/>
                          <a:cs typeface="HTWBerlin Office"/>
                        </a:rPr>
                        <a:t>für Berechnung der Netzentgelte </a:t>
                      </a:r>
                    </a:p>
                    <a:p>
                      <a:r>
                        <a:rPr lang="de-DE" sz="1800" b="0" kern="150" dirty="0">
                          <a:effectLst/>
                          <a:latin typeface="HTWBerlin Office"/>
                          <a:ea typeface="HTWBerlin Office"/>
                          <a:cs typeface="HTWBerlin Office"/>
                        </a:rPr>
                        <a:t>4. Reduktion von Arbeits- und Leistungspreis bei Implementierung eines Kapazitätspreises</a:t>
                      </a:r>
                    </a:p>
                    <a:p>
                      <a:pPr lvl="0">
                        <a:buNone/>
                      </a:pPr>
                      <a:br>
                        <a:rPr lang="de-DE" sz="1800" b="0" kern="150" dirty="0">
                          <a:effectLst/>
                          <a:latin typeface="HTWBerlin Office"/>
                          <a:ea typeface="HTWBerlin Office"/>
                          <a:cs typeface="HTWBerlin Office"/>
                        </a:rPr>
                      </a:br>
                      <a:r>
                        <a:rPr lang="de-DE" sz="1800" b="0" kern="150" dirty="0">
                          <a:effectLst/>
                          <a:latin typeface="HTWBerlin Office"/>
                          <a:ea typeface="HTWBerlin Office"/>
                          <a:cs typeface="HTWBerlin Office"/>
                        </a:rPr>
                        <a:t>5. </a:t>
                      </a:r>
                      <a:r>
                        <a:rPr lang="de-DE" sz="1800" b="0" i="0" u="none" strike="noStrike" kern="150" noProof="0" dirty="0">
                          <a:effectLst/>
                          <a:hlinkClick r:id="rId3"/>
                        </a:rPr>
                        <a:t>Zum effizienten Marktdesign für Energiesysteme mit dominierender erneuerbarer Erzeugung</a:t>
                      </a:r>
                      <a:endParaRPr lang="de-DE" sz="1800" b="0"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r>
                        <a:rPr lang="de-DE" sz="1800" kern="150" dirty="0">
                          <a:effectLst/>
                          <a:latin typeface="HTWBerlin Office"/>
                          <a:ea typeface="HTWBerlin Office"/>
                          <a:cs typeface="HTWBerlin Office"/>
                        </a:rPr>
                        <a:t>(Stromnetzentgeltverordnung - </a:t>
                      </a:r>
                      <a:r>
                        <a:rPr lang="de-DE" sz="1800" kern="150" dirty="0" err="1">
                          <a:effectLst/>
                          <a:latin typeface="HTWBerlin Office"/>
                          <a:ea typeface="HTWBerlin Office"/>
                          <a:cs typeface="HTWBerlin Office"/>
                        </a:rPr>
                        <a:t>StromNEV</a:t>
                      </a:r>
                      <a:r>
                        <a:rPr lang="de-DE" sz="1800" kern="150" dirty="0">
                          <a:effectLst/>
                          <a:latin typeface="HTWBerlin Office"/>
                          <a:ea typeface="HTWBerlin Office"/>
                          <a:cs typeface="HTWBerlin Office"/>
                        </a:rPr>
                        <a:t>) § 19 Sonderformen der Netznutzung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4710622" y="3742308"/>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Ein Bild, das Text, Tisch, Arbeitstisch enthält.&#10;&#10;Automatisch generierte Beschreibung">
            <a:extLst>
              <a:ext uri="{FF2B5EF4-FFF2-40B4-BE49-F238E27FC236}">
                <a16:creationId xmlns:a16="http://schemas.microsoft.com/office/drawing/2014/main" id="{5C74EF5B-13D0-5349-A963-03D57595F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0540" y="5010334"/>
            <a:ext cx="1570445" cy="1018489"/>
          </a:xfrm>
          <a:prstGeom prst="rect">
            <a:avLst/>
          </a:prstGeom>
        </p:spPr>
      </p:pic>
    </p:spTree>
    <p:extLst>
      <p:ext uri="{BB962C8B-B14F-4D97-AF65-F5344CB8AC3E}">
        <p14:creationId xmlns:p14="http://schemas.microsoft.com/office/powerpoint/2010/main" val="3137567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552132440"/>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latin typeface="+mn-lt"/>
                          <a:ea typeface="+mn-ea"/>
                          <a:cs typeface="+mn-cs"/>
                        </a:rPr>
                        <a:t>5 Ausgestaltung Strompreisbremse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Deckelung der Strompreise auf 40 Ct/kWh für 80 % des Vorjahresverbrauchs bei Privatkunden</a:t>
                      </a:r>
                    </a:p>
                    <a:p>
                      <a:pPr marL="342900" indent="-342900">
                        <a:buFont typeface="+mj-lt"/>
                        <a:buAutoNum type="arabicPeriod"/>
                      </a:pPr>
                      <a:endParaRPr lang="de-DE" sz="1800" dirty="0"/>
                    </a:p>
                    <a:p>
                      <a:pPr marL="342900" indent="-342900">
                        <a:buFont typeface="+mj-lt"/>
                        <a:buAutoNum type="arabicPeriod"/>
                      </a:pPr>
                      <a:r>
                        <a:rPr lang="de-DE" sz="1800" dirty="0"/>
                        <a:t>Durch Abschöpfung von "Überschusserlösen" bei erneuerbaren Energien drohen deren Betreiber in wirtschaftliche Schwierigkeiten zu geraten, weil sich Abschöpfung an fiktiven Spotmarkterlösen statt an tatsächlichen Erlösen orientiert. </a:t>
                      </a:r>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 Bereiche: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r>
                        <a:rPr lang="de-DE" sz="1800" dirty="0"/>
                        <a:t>Stromerzeuger- und Verbraucher,</a:t>
                      </a:r>
                    </a:p>
                    <a:p>
                      <a:r>
                        <a:rPr lang="de-DE" sz="1800" kern="150" dirty="0">
                          <a:effectLst/>
                          <a:latin typeface="HTWBerlin Office"/>
                          <a:ea typeface="HTWBerlin Office"/>
                          <a:cs typeface="HTWBerlin Office"/>
                        </a:rPr>
                        <a:t>Investitionen in erneuerbare Energien</a:t>
                      </a:r>
                    </a:p>
                    <a:p>
                      <a:r>
                        <a:rPr lang="de-DE" sz="1800" b="1" kern="150" dirty="0">
                          <a:effectLst/>
                          <a:latin typeface="HTWBerlin Office"/>
                          <a:ea typeface="HTWBerlin Office"/>
                          <a:cs typeface="HTWBerlin Office"/>
                        </a:rPr>
                        <a:t> </a:t>
                      </a:r>
                      <a:endParaRPr lang="de-DE" sz="18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Deckelung des Preises einer bestimmten Energie pro Person </a:t>
                      </a:r>
                    </a:p>
                    <a:p>
                      <a:pPr marL="342900" indent="-342900">
                        <a:buFont typeface="+mj-lt"/>
                        <a:buAutoNum type="arabicPeriod"/>
                      </a:pPr>
                      <a:endParaRPr lang="de-DE" sz="1800" dirty="0"/>
                    </a:p>
                    <a:p>
                      <a:pPr marL="342900" indent="-342900">
                        <a:buFont typeface="+mj-lt"/>
                        <a:buAutoNum type="arabicPeriod"/>
                      </a:pPr>
                      <a:r>
                        <a:rPr lang="de-DE" sz="1800" dirty="0"/>
                        <a:t>Abschaffung des Grundpreises für größeren Sparanreiz</a:t>
                      </a:r>
                    </a:p>
                    <a:p>
                      <a:pPr marL="342900" indent="-342900">
                        <a:buFont typeface="+mj-lt"/>
                        <a:buAutoNum type="arabicPeriod"/>
                      </a:pPr>
                      <a:endParaRPr lang="de-DE" sz="1800" dirty="0"/>
                    </a:p>
                    <a:p>
                      <a:pPr marL="342900" indent="-342900">
                        <a:buFont typeface="+mj-lt"/>
                        <a:buAutoNum type="arabicPeriod"/>
                      </a:pPr>
                      <a:r>
                        <a:rPr lang="de-DE" sz="1800" dirty="0"/>
                        <a:t>Finanzierung der Strompreisbremse nicht durch Erlösabschöpfung bei erneuerbaren Energien sondern ausschließlich durch Steuern oder Abgaben auf fossile Rohstoffe </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r>
                        <a:rPr lang="de-DE" sz="1800" dirty="0"/>
                        <a:t>Gesetz zur Einführung einer Strompreisbremse </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6819176" y="3737911"/>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596669" y="4797152"/>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63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725954152"/>
              </p:ext>
            </p:extLst>
          </p:nvPr>
        </p:nvGraphicFramePr>
        <p:xfrm>
          <a:off x="0" y="0"/>
          <a:ext cx="12191999" cy="6093296"/>
        </p:xfrm>
        <a:graphic>
          <a:graphicData uri="http://schemas.openxmlformats.org/drawingml/2006/table">
            <a:tbl>
              <a:tblPr/>
              <a:tblGrid>
                <a:gridCol w="6733215">
                  <a:extLst>
                    <a:ext uri="{9D8B030D-6E8A-4147-A177-3AD203B41FA5}">
                      <a16:colId xmlns:a16="http://schemas.microsoft.com/office/drawing/2014/main" val="3256862453"/>
                    </a:ext>
                  </a:extLst>
                </a:gridCol>
                <a:gridCol w="2768099">
                  <a:extLst>
                    <a:ext uri="{9D8B030D-6E8A-4147-A177-3AD203B41FA5}">
                      <a16:colId xmlns:a16="http://schemas.microsoft.com/office/drawing/2014/main" val="340476159"/>
                    </a:ext>
                  </a:extLst>
                </a:gridCol>
                <a:gridCol w="2690685">
                  <a:extLst>
                    <a:ext uri="{9D8B030D-6E8A-4147-A177-3AD203B41FA5}">
                      <a16:colId xmlns:a16="http://schemas.microsoft.com/office/drawing/2014/main" val="3680644169"/>
                    </a:ext>
                  </a:extLst>
                </a:gridCol>
              </a:tblGrid>
              <a:tr h="649076">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latin typeface="+mn-lt"/>
                          <a:ea typeface="+mn-ea"/>
                          <a:cs typeface="+mn-cs"/>
                        </a:rPr>
                        <a:t>6 Stromsteuer</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220">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20,50 €/MWh führt zu Erhöhung des Strompreises</a:t>
                      </a:r>
                    </a:p>
                    <a:p>
                      <a:pPr marL="342900" indent="-342900">
                        <a:buFont typeface="+mj-lt"/>
                        <a:buAutoNum type="arabicPeriod"/>
                      </a:pPr>
                      <a:endParaRPr lang="de-DE" sz="1800" dirty="0"/>
                    </a:p>
                    <a:p>
                      <a:pPr marL="342900" indent="-342900">
                        <a:buFont typeface="+mj-lt"/>
                        <a:buAutoNum type="arabicPeriod"/>
                      </a:pPr>
                      <a:r>
                        <a:rPr lang="de-DE" sz="1800" dirty="0"/>
                        <a:t>Verteuert Nutzung von EE-Strom</a:t>
                      </a:r>
                    </a:p>
                    <a:p>
                      <a:pPr marL="342900" indent="-342900">
                        <a:buFont typeface="+mj-lt"/>
                        <a:buAutoNum type="arabicPeriod"/>
                      </a:pPr>
                      <a:endParaRPr lang="de-DE" sz="1800" dirty="0"/>
                    </a:p>
                    <a:p>
                      <a:pPr marL="342900" indent="-342900">
                        <a:buFont typeface="+mj-lt"/>
                        <a:buAutoNum type="arabicPeriod"/>
                      </a:pPr>
                      <a:r>
                        <a:rPr lang="de-DE" sz="1800" dirty="0"/>
                        <a:t>Problematisch, weil System mit 100 % erneuerbaren Energien Elektrifizierung, Sektorenkopplung und leistungsfähiges Stromnetz benötigt</a:t>
                      </a:r>
                    </a:p>
                    <a:p>
                      <a:pPr marL="342900" indent="-342900">
                        <a:buFont typeface="+mj-lt"/>
                        <a:buAutoNum type="arabicPeriod"/>
                      </a:pPr>
                      <a:endParaRPr lang="de-DE" sz="1800" dirty="0"/>
                    </a:p>
                    <a:p>
                      <a:pPr marL="342900" indent="-342900">
                        <a:buFont typeface="+mj-lt"/>
                        <a:buAutoNum type="arabicPeriod"/>
                      </a:pPr>
                      <a:r>
                        <a:rPr lang="de-DE" sz="1800" dirty="0"/>
                        <a:t>Senkt Anreiz für benötigte Speicher und Umwandlungstechnologien, bspw. Power-</a:t>
                      </a:r>
                      <a:r>
                        <a:rPr lang="de-DE" sz="1800" dirty="0" err="1"/>
                        <a:t>to</a:t>
                      </a:r>
                      <a:r>
                        <a:rPr lang="de-DE" sz="1800" dirty="0"/>
                        <a:t>-</a:t>
                      </a:r>
                      <a:r>
                        <a:rPr lang="de-DE" sz="1800" dirty="0" err="1"/>
                        <a:t>heat</a:t>
                      </a:r>
                      <a:endParaRPr lang="de-DE" sz="1800" dirty="0"/>
                    </a:p>
                    <a:p>
                      <a:pPr marL="342900" indent="-342900">
                        <a:buFont typeface="+mj-lt"/>
                        <a:buAutoNum type="arabicPeriod"/>
                      </a:pPr>
                      <a:endParaRPr lang="de-DE" sz="1800" dirty="0"/>
                    </a:p>
                    <a:p>
                      <a:pPr marL="342900" indent="-342900">
                        <a:buFont typeface="+mj-lt"/>
                        <a:buAutoNum type="arabicPeriod"/>
                      </a:pPr>
                      <a:r>
                        <a:rPr lang="de-DE" sz="1800" dirty="0"/>
                        <a:t>Mindert Anreiz zu Flexibilisierung des Stromverbrauchs, weil Strom zu allen Zeiten überall um gleichen Betrag verteuert wird </a:t>
                      </a:r>
                    </a:p>
                    <a:p>
                      <a:pPr marL="342900" indent="-342900">
                        <a:buFont typeface="+mj-lt"/>
                        <a:buAutoNum type="arabicPeriod"/>
                      </a:pPr>
                      <a:endParaRPr lang="de-DE" sz="1800" dirty="0"/>
                    </a:p>
                    <a:p>
                      <a:pPr marL="342900" indent="-342900">
                        <a:buFont typeface="+mj-lt"/>
                        <a:buAutoNum type="arabicPeriod"/>
                      </a:pPr>
                      <a:r>
                        <a:rPr lang="de-DE" sz="1800" dirty="0"/>
                        <a:t>Bürokratisch durch zahlreiche Ausnahmen ohne sozialen oder ökologischen Nutzen </a:t>
                      </a:r>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 Bereiche: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r>
                        <a:rPr lang="de-DE" sz="1800" kern="1200" dirty="0">
                          <a:solidFill>
                            <a:schemeClr val="tx1"/>
                          </a:solidFill>
                          <a:latin typeface="+mn-lt"/>
                          <a:ea typeface="+mn-ea"/>
                          <a:cs typeface="+mn-cs"/>
                        </a:rPr>
                        <a:t>Stromsektor, v.a. </a:t>
                      </a:r>
                      <a:r>
                        <a:rPr lang="de-DE" sz="1800" dirty="0"/>
                        <a:t>Power-</a:t>
                      </a:r>
                      <a:r>
                        <a:rPr lang="de-DE" sz="1800" dirty="0" err="1"/>
                        <a:t>to</a:t>
                      </a:r>
                      <a:r>
                        <a:rPr lang="de-DE" sz="1800" dirty="0"/>
                        <a:t>-</a:t>
                      </a:r>
                      <a:r>
                        <a:rPr lang="de-DE" sz="1800" dirty="0" err="1"/>
                        <a:t>heat</a:t>
                      </a:r>
                      <a:r>
                        <a:rPr lang="de-DE" sz="1800" dirty="0"/>
                        <a:t>-Anlagen, Erneuerbare-Energien-Anlagen</a:t>
                      </a:r>
                      <a:endParaRPr lang="de-DE" sz="1800" kern="150" dirty="0">
                        <a:effectLst/>
                        <a:latin typeface="HTWBerlin Office"/>
                        <a:ea typeface="HTWBerlin Office"/>
                        <a:cs typeface="HTWBerlin Office"/>
                      </a:endParaRPr>
                    </a:p>
                    <a:p>
                      <a:pPr fontAlgn="auto"/>
                      <a:endParaRPr lang="de-DE" sz="1800" b="1" kern="150" dirty="0">
                        <a:effectLst/>
                        <a:latin typeface="HTWBerlin Office"/>
                        <a:ea typeface="HTWBerlin Office"/>
                        <a:cs typeface="HTWBerlin Office"/>
                      </a:endParaRPr>
                    </a:p>
                    <a:p>
                      <a:pPr fontAlgn="auto"/>
                      <a:r>
                        <a:rPr lang="de-DE" sz="1800" kern="150" dirty="0">
                          <a:effectLst/>
                          <a:latin typeface="HTWBerlin Office"/>
                          <a:ea typeface="HTWBerlin Office"/>
                          <a:cs typeface="HTWBerlin Office"/>
                        </a:rPr>
                        <a:t> </a:t>
                      </a:r>
                    </a:p>
                    <a:p>
                      <a:r>
                        <a:rPr lang="de-DE" sz="1800" b="1" kern="150" dirty="0">
                          <a:effectLst/>
                          <a:latin typeface="HTWBerlin Office"/>
                          <a:ea typeface="HTWBerlin Office"/>
                          <a:cs typeface="HTWBerlin Office"/>
                        </a:rPr>
                        <a:t> </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Steuern oder Abgaben auf fossile Primärenergieträger statt auf  Sekundärenergieträger Strom</a:t>
                      </a:r>
                      <a:endParaRPr lang="de-DE" sz="1800" b="1" kern="150" dirty="0">
                        <a:effectLst/>
                        <a:latin typeface="HTWBerlin Office"/>
                      </a:endParaRPr>
                    </a:p>
                    <a:p>
                      <a:pPr marL="342900" lvl="0" indent="-342900">
                        <a:buAutoNum type="arabicPeriod"/>
                      </a:pPr>
                      <a:endParaRPr lang="de-DE" sz="1800" dirty="0"/>
                    </a:p>
                    <a:p>
                      <a:pPr marL="342900" lvl="0" indent="-342900">
                        <a:buAutoNum type="arabicPeriod"/>
                      </a:pPr>
                      <a:r>
                        <a:rPr lang="de-DE" sz="1800" dirty="0">
                          <a:hlinkClick r:id="rId3"/>
                        </a:rPr>
                        <a:t>Absenkung</a:t>
                      </a:r>
                      <a:r>
                        <a:rPr lang="de-DE" sz="1800" dirty="0"/>
                        <a:t> nur für produzierendes Gewerbe geplant</a:t>
                      </a:r>
                    </a:p>
                    <a:p>
                      <a:endParaRPr lang="de-DE" sz="1800" b="1" kern="150" dirty="0">
                        <a:effectLst/>
                        <a:latin typeface="HTWBerlin Office"/>
                      </a:endParaRP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r>
                        <a:rPr lang="de-DE" sz="1800" dirty="0"/>
                        <a:t>Stromsteuergesetz</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8386562" y="352703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138912" y="4437112"/>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72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866227873"/>
              </p:ext>
            </p:extLst>
          </p:nvPr>
        </p:nvGraphicFramePr>
        <p:xfrm>
          <a:off x="0" y="0"/>
          <a:ext cx="12192000" cy="6093296"/>
        </p:xfrm>
        <a:graphic>
          <a:graphicData uri="http://schemas.openxmlformats.org/drawingml/2006/table">
            <a:tbl>
              <a:tblPr/>
              <a:tblGrid>
                <a:gridCol w="6168008">
                  <a:extLst>
                    <a:ext uri="{9D8B030D-6E8A-4147-A177-3AD203B41FA5}">
                      <a16:colId xmlns:a16="http://schemas.microsoft.com/office/drawing/2014/main" val="3256862453"/>
                    </a:ext>
                  </a:extLst>
                </a:gridCol>
                <a:gridCol w="1728192">
                  <a:extLst>
                    <a:ext uri="{9D8B030D-6E8A-4147-A177-3AD203B41FA5}">
                      <a16:colId xmlns:a16="http://schemas.microsoft.com/office/drawing/2014/main" val="340476159"/>
                    </a:ext>
                  </a:extLst>
                </a:gridCol>
                <a:gridCol w="4295800">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57 Gesetze mit Bezug auf kostenpflichtige Normen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Viele Gesetze, z.B. GEG, verweisen auf kostenpflichtige DIN-Normen</a:t>
                      </a:r>
                    </a:p>
                    <a:p>
                      <a:pPr marL="342900" indent="-342900">
                        <a:buFont typeface="+mj-lt"/>
                        <a:buAutoNum type="arabicPeriod"/>
                      </a:pP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Staat zwingt Bürger, sich an Gesetze zu halten</a:t>
                      </a:r>
                    </a:p>
                    <a:p>
                      <a:pPr marL="342900" indent="-342900">
                        <a:buFont typeface="+mj-lt"/>
                        <a:buAutoNum type="arabicPeriod"/>
                      </a:pP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Zwang, Normen zu bezahlen, die von privatwirtschaftlicher Institution erarbeitet werden,  </a:t>
                      </a:r>
                    </a:p>
                    <a:p>
                      <a:pPr marL="952485" lvl="1" indent="-342900">
                        <a:buFont typeface="+mj-lt"/>
                        <a:buAutoNum type="arabicPeriod"/>
                      </a:pPr>
                      <a:r>
                        <a:rPr lang="de-DE" sz="1800" b="0" kern="150" dirty="0">
                          <a:effectLst/>
                          <a:latin typeface="HTWBerlin Office"/>
                          <a:ea typeface="HTWBerlin Office"/>
                          <a:cs typeface="HTWBerlin Office"/>
                        </a:rPr>
                        <a:t>die intransparent ist (s. Hemmnis </a:t>
                      </a:r>
                      <a:r>
                        <a:rPr lang="de-DE" sz="1800" b="0" kern="150" dirty="0">
                          <a:effectLst/>
                          <a:latin typeface="HTWBerlin Office"/>
                          <a:ea typeface="HTWBerlin Office"/>
                          <a:cs typeface="HTWBerlin Office"/>
                          <a:hlinkClick r:id="rId3"/>
                        </a:rPr>
                        <a:t>7</a:t>
                      </a:r>
                      <a:r>
                        <a:rPr lang="de-DE" sz="1800" b="0" kern="150" dirty="0">
                          <a:effectLst/>
                          <a:latin typeface="HTWBerlin Office"/>
                          <a:ea typeface="HTWBerlin Office"/>
                          <a:cs typeface="HTWBerlin Office"/>
                        </a:rPr>
                        <a:t>)</a:t>
                      </a:r>
                    </a:p>
                    <a:p>
                      <a:pPr marL="952485" marR="0" lvl="1"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effectLst/>
                          <a:latin typeface="HTWBerlin Office"/>
                          <a:ea typeface="HTWBerlin Office"/>
                          <a:cs typeface="HTWBerlin Office"/>
                        </a:rPr>
                        <a:t>die undemokratisch ist (s. Hemmnis </a:t>
                      </a:r>
                      <a:r>
                        <a:rPr lang="de-DE" sz="1800" b="0" kern="150" dirty="0">
                          <a:effectLst/>
                          <a:latin typeface="HTWBerlin Office"/>
                          <a:ea typeface="HTWBerlin Office"/>
                          <a:cs typeface="HTWBerlin Office"/>
                          <a:hlinkClick r:id="rId3"/>
                        </a:rPr>
                        <a:t>7</a:t>
                      </a:r>
                      <a:r>
                        <a:rPr lang="de-DE" sz="1800" b="0" kern="150" dirty="0">
                          <a:effectLst/>
                          <a:latin typeface="HTWBerlin Office"/>
                          <a:ea typeface="HTWBerlin Office"/>
                          <a:cs typeface="HTWBerlin Office"/>
                        </a:rPr>
                        <a:t>)</a:t>
                      </a:r>
                    </a:p>
                    <a:p>
                      <a:pPr marL="952485" lvl="1" indent="-342900">
                        <a:buFont typeface="+mj-lt"/>
                        <a:buAutoNum type="arabicPeriod"/>
                      </a:pPr>
                      <a:r>
                        <a:rPr lang="de-DE" sz="1800" b="0" kern="150" dirty="0">
                          <a:effectLst/>
                          <a:latin typeface="HTWBerlin Office"/>
                          <a:ea typeface="HTWBerlin Office"/>
                          <a:cs typeface="HTWBerlin Office"/>
                        </a:rPr>
                        <a:t>dadurch viel Macht erhält und missbrauchen kann (s. Hemmnisse 7-12, </a:t>
                      </a:r>
                      <a:r>
                        <a:rPr lang="de-DE" sz="1800" b="0" kern="150" dirty="0">
                          <a:effectLst/>
                          <a:latin typeface="HTWBerlin Office"/>
                          <a:ea typeface="HTWBerlin Office"/>
                          <a:cs typeface="HTWBerlin Office"/>
                          <a:hlinkClick r:id="rId4" action="ppaction://hlinksldjump"/>
                        </a:rPr>
                        <a:t>29</a:t>
                      </a:r>
                      <a:r>
                        <a:rPr lang="de-DE" sz="1800" b="0" kern="150" dirty="0">
                          <a:effectLst/>
                          <a:latin typeface="HTWBerlin Office"/>
                          <a:ea typeface="HTWBerlin Office"/>
                          <a:cs typeface="HTWBerlin Office"/>
                        </a:rPr>
                        <a:t>)</a:t>
                      </a:r>
                    </a:p>
                    <a:p>
                      <a:pPr marL="952485" lvl="1" indent="-342900">
                        <a:buFont typeface="+mj-lt"/>
                        <a:buAutoNum type="arabicPeriod"/>
                      </a:pPr>
                      <a:r>
                        <a:rPr lang="de-DE" sz="1800" b="0" kern="150" dirty="0">
                          <a:effectLst/>
                          <a:latin typeface="HTWBerlin Office"/>
                          <a:ea typeface="HTWBerlin Office"/>
                          <a:cs typeface="HTWBerlin Office"/>
                        </a:rPr>
                        <a:t>in der kapitalistische Unternehmen vertreten sind (s. Hemmnis </a:t>
                      </a:r>
                      <a:r>
                        <a:rPr lang="de-DE" sz="1800" b="0" kern="150" dirty="0">
                          <a:effectLst/>
                          <a:latin typeface="HTWBerlin Office"/>
                          <a:ea typeface="HTWBerlin Office"/>
                          <a:cs typeface="HTWBerlin Office"/>
                          <a:hlinkClick r:id="rId3"/>
                        </a:rPr>
                        <a:t>7</a:t>
                      </a:r>
                      <a:r>
                        <a:rPr lang="de-DE" sz="1800" b="0" kern="150" dirty="0">
                          <a:effectLst/>
                          <a:latin typeface="HTWBerlin Office"/>
                          <a:ea typeface="HTWBerlin Office"/>
                          <a:cs typeface="HTWBerlin Office"/>
                        </a:rPr>
                        <a:t>)</a:t>
                      </a:r>
                    </a:p>
                    <a:p>
                      <a:pPr marL="952485" lvl="1" indent="-342900">
                        <a:buFont typeface="+mj-lt"/>
                        <a:buAutoNum type="arabicPeriod"/>
                      </a:pPr>
                      <a:r>
                        <a:rPr lang="de-DE" sz="1800" b="0" kern="150" dirty="0">
                          <a:effectLst/>
                          <a:latin typeface="HTWBerlin Office"/>
                          <a:ea typeface="HTWBerlin Office"/>
                          <a:cs typeface="HTWBerlin Office"/>
                        </a:rPr>
                        <a:t>deren Normungsarbeit </a:t>
                      </a:r>
                      <a:r>
                        <a:rPr lang="de-DE" sz="1800" b="0" kern="150" dirty="0">
                          <a:effectLst/>
                          <a:latin typeface="HTWBerlin Office"/>
                          <a:ea typeface="HTWBerlin Office"/>
                          <a:cs typeface="HTWBerlin Office"/>
                          <a:hlinkClick r:id="rId5"/>
                        </a:rPr>
                        <a:t>bereits durch öffentliche Mittel </a:t>
                      </a:r>
                      <a:r>
                        <a:rPr lang="de-DE" sz="1800" b="0" kern="150" dirty="0">
                          <a:effectLst/>
                          <a:latin typeface="HTWBerlin Office"/>
                          <a:ea typeface="HTWBerlin Office"/>
                          <a:cs typeface="HTWBerlin Office"/>
                        </a:rPr>
                        <a:t>bezahlt wurde</a:t>
                      </a:r>
                    </a:p>
                    <a:p>
                      <a:pPr marL="952485" lvl="1" indent="-342900">
                        <a:buFont typeface="+mj-lt"/>
                        <a:buAutoNum type="arabicPeriod"/>
                      </a:pPr>
                      <a:endParaRPr lang="de-DE" sz="1800" b="0" kern="150" dirty="0">
                        <a:effectLst/>
                        <a:latin typeface="HTWBerlin Office"/>
                        <a:ea typeface="HTWBerlin Office"/>
                        <a:cs typeface="HTWBerlin Office"/>
                      </a:endParaRPr>
                    </a:p>
                    <a:p>
                      <a:pPr marL="952485" lvl="1" indent="-342900">
                        <a:buFont typeface="+mj-lt"/>
                        <a:buAutoNum type="arabicPeriod"/>
                      </a:pPr>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alle</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Normen</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pPr marL="457200" indent="-457200">
                        <a:buFont typeface="+mj-lt"/>
                        <a:buAutoNum type="arabicPeriod"/>
                      </a:pPr>
                      <a:r>
                        <a:rPr lang="de-DE" sz="2000" b="0" kern="150" dirty="0">
                          <a:effectLst/>
                          <a:latin typeface="HTWBerlin Office"/>
                          <a:ea typeface="HTWBerlin Office"/>
                          <a:cs typeface="HTWBerlin Office"/>
                        </a:rPr>
                        <a:t>Normen, auf die Gesetze verweisen, frei verfügbar</a:t>
                      </a:r>
                    </a:p>
                    <a:p>
                      <a:pPr marL="457200" indent="-457200">
                        <a:buFont typeface="+mj-lt"/>
                        <a:buAutoNum type="arabicPeriod"/>
                      </a:pPr>
                      <a:endParaRPr lang="de-DE" sz="2000" b="0" kern="150" dirty="0">
                        <a:effectLst/>
                        <a:latin typeface="HTWBerlin Office"/>
                        <a:ea typeface="HTWBerlin Office"/>
                        <a:cs typeface="HTWBerlin Office"/>
                      </a:endParaRPr>
                    </a:p>
                    <a:p>
                      <a:pPr marL="0" indent="0">
                        <a:buFont typeface="+mj-lt"/>
                        <a:buNone/>
                      </a:pPr>
                      <a:r>
                        <a:rPr lang="de-DE" sz="2000" b="0" kern="150" dirty="0">
                          <a:effectLst/>
                          <a:latin typeface="HTWBerlin Office"/>
                          <a:ea typeface="HTWBerlin Office"/>
                          <a:cs typeface="HTWBerlin Office"/>
                          <a:sym typeface="Wingdings" panose="05000000000000000000" pitchFamily="2" charset="2"/>
                        </a:rPr>
                        <a:t> </a:t>
                      </a:r>
                      <a:r>
                        <a:rPr lang="de-DE" sz="2000" b="0" kern="150" dirty="0">
                          <a:effectLst/>
                          <a:latin typeface="HTWBerlin Office"/>
                          <a:ea typeface="HTWBerlin Office"/>
                          <a:cs typeface="HTWBerlin Office"/>
                        </a:rPr>
                        <a:t>Streichung </a:t>
                      </a:r>
                      <a:r>
                        <a:rPr lang="de-DE" sz="2000" b="0" i="0" u="none" strike="noStrike" kern="1200" dirty="0">
                          <a:solidFill>
                            <a:schemeClr val="tx1"/>
                          </a:solidFill>
                          <a:effectLst/>
                          <a:latin typeface="+mn-lt"/>
                          <a:ea typeface="+mn-ea"/>
                          <a:cs typeface="+mn-cs"/>
                          <a:hlinkClick r:id="rId6"/>
                        </a:rPr>
                        <a:t>§ 5</a:t>
                      </a:r>
                      <a:r>
                        <a:rPr lang="de-DE" sz="2000" b="0" i="0" kern="1200" dirty="0">
                          <a:solidFill>
                            <a:schemeClr val="tx1"/>
                          </a:solidFill>
                          <a:effectLst/>
                          <a:latin typeface="+mn-lt"/>
                          <a:ea typeface="+mn-ea"/>
                          <a:cs typeface="+mn-cs"/>
                        </a:rPr>
                        <a:t> Abs. 3 UrhG, Absatz 3</a:t>
                      </a:r>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r>
                        <a:rPr lang="de-DE" sz="1800" b="0" i="0" u="none" strike="noStrike" kern="1200" dirty="0">
                          <a:solidFill>
                            <a:schemeClr val="tx1"/>
                          </a:solidFill>
                          <a:effectLst/>
                          <a:latin typeface="+mn-lt"/>
                          <a:ea typeface="+mn-ea"/>
                          <a:cs typeface="+mn-cs"/>
                          <a:hlinkClick r:id="rId6"/>
                        </a:rPr>
                        <a:t>§ 5</a:t>
                      </a:r>
                      <a:r>
                        <a:rPr lang="de-DE" sz="1800" b="0" i="0" kern="1200" dirty="0">
                          <a:solidFill>
                            <a:schemeClr val="tx1"/>
                          </a:solidFill>
                          <a:effectLst/>
                          <a:latin typeface="+mn-lt"/>
                          <a:ea typeface="+mn-ea"/>
                          <a:cs typeface="+mn-cs"/>
                        </a:rPr>
                        <a:t> Abs. 3 UrhG</a:t>
                      </a:r>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7" cstate="print">
            <a:lum bright="50000"/>
            <a:extLst>
              <a:ext uri="{28A0092B-C50C-407E-A947-70E740481C1C}">
                <a14:useLocalDpi xmlns:a14="http://schemas.microsoft.com/office/drawing/2010/main"/>
              </a:ext>
            </a:extLst>
          </a:blip>
          <a:srcRect/>
          <a:stretch>
            <a:fillRect/>
          </a:stretch>
        </p:blipFill>
        <p:spPr bwMode="auto">
          <a:xfrm>
            <a:off x="6667938" y="405001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456040" y="5013176"/>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96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45E0CCF3-C5AC-234E-96B4-FA389C6EE35E}"/>
              </a:ext>
            </a:extLst>
          </p:cNvPr>
          <p:cNvGraphicFramePr>
            <a:graphicFrameLocks noGrp="1"/>
          </p:cNvGraphicFramePr>
          <p:nvPr>
            <p:extLst>
              <p:ext uri="{D42A27DB-BD31-4B8C-83A1-F6EECF244321}">
                <p14:modId xmlns:p14="http://schemas.microsoft.com/office/powerpoint/2010/main" val="465391788"/>
              </p:ext>
            </p:extLst>
          </p:nvPr>
        </p:nvGraphicFramePr>
        <p:xfrm>
          <a:off x="0" y="0"/>
          <a:ext cx="12192000" cy="6093296"/>
        </p:xfrm>
        <a:graphic>
          <a:graphicData uri="http://schemas.openxmlformats.org/drawingml/2006/table">
            <a:tbl>
              <a:tblPr/>
              <a:tblGrid>
                <a:gridCol w="4279864">
                  <a:extLst>
                    <a:ext uri="{9D8B030D-6E8A-4147-A177-3AD203B41FA5}">
                      <a16:colId xmlns:a16="http://schemas.microsoft.com/office/drawing/2014/main" val="1465460164"/>
                    </a:ext>
                  </a:extLst>
                </a:gridCol>
                <a:gridCol w="3472320">
                  <a:extLst>
                    <a:ext uri="{9D8B030D-6E8A-4147-A177-3AD203B41FA5}">
                      <a16:colId xmlns:a16="http://schemas.microsoft.com/office/drawing/2014/main" val="4289824722"/>
                    </a:ext>
                  </a:extLst>
                </a:gridCol>
                <a:gridCol w="4439816">
                  <a:extLst>
                    <a:ext uri="{9D8B030D-6E8A-4147-A177-3AD203B41FA5}">
                      <a16:colId xmlns:a16="http://schemas.microsoft.com/office/drawing/2014/main" val="2912109184"/>
                    </a:ext>
                  </a:extLst>
                </a:gridCol>
              </a:tblGrid>
              <a:tr h="623947">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latin typeface="+mn-lt"/>
                          <a:ea typeface="+mn-ea"/>
                          <a:cs typeface="+mn-cs"/>
                        </a:rPr>
                        <a:t>7 Mangelhafte Erstellung FNN-Anwendungsregeln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94005915"/>
                  </a:ext>
                </a:extLst>
              </a:tr>
              <a:tr h="5469349">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Erstellung von FNN/VDE- Anwendungs-regeln ohne Berücksichtigung von Öffentlichkeit, Verbraucherschutz, Vertreter Erneuerbarer Energien, Interessen der Nutzer des Stromnetzes</a:t>
                      </a:r>
                    </a:p>
                    <a:p>
                      <a:pPr marL="342900" indent="-342900">
                        <a:buFont typeface="+mj-lt"/>
                        <a:buAutoNum type="arabicPeriod"/>
                      </a:pP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Mitglieder sowie Vorsitzende der Lenkungskreise vom FNN-Vorstand auf drei Jahre berufen</a:t>
                      </a:r>
                    </a:p>
                    <a:p>
                      <a:pPr marL="342900" indent="-342900">
                        <a:buFont typeface="+mj-lt"/>
                        <a:buAutoNum type="arabicPeriod"/>
                      </a:pP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FNN-Mitglieder nach §13 je 2.500 km Leitungslänge ein Stimmrecht oder können sich Stimmrechte kaufen</a:t>
                      </a:r>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Alle netzgekoppelten PV-Anlagen</a:t>
                      </a:r>
                    </a:p>
                    <a:p>
                      <a:pPr marL="342900" indent="-342900">
                        <a:buFont typeface="+mj-lt"/>
                        <a:buAutoNum type="arabicPeriod"/>
                      </a:pP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Mehrkosten bis zu 100% der Anlagenkosten</a:t>
                      </a:r>
                    </a:p>
                    <a:p>
                      <a:pPr marL="342900" indent="-342900">
                        <a:buFont typeface="+mj-lt"/>
                        <a:buAutoNum type="arabicPeriod"/>
                      </a:pPr>
                      <a:endParaRPr lang="de-DE" sz="18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endParaRPr lang="de-DE" sz="1800" kern="150" dirty="0">
                        <a:effectLst/>
                        <a:latin typeface="HTWBerlin Office"/>
                        <a:ea typeface="HTWBerlin Office"/>
                        <a:cs typeface="HTWBerlin Office"/>
                      </a:endParaRPr>
                    </a:p>
                    <a:p>
                      <a:pPr marL="342900" indent="-342900">
                        <a:buFont typeface="+mj-lt"/>
                        <a:buAutoNum type="arabicPeriod"/>
                      </a:pPr>
                      <a:r>
                        <a:rPr lang="de-DE" sz="1800" b="1" kern="150" dirty="0">
                          <a:solidFill>
                            <a:srgbClr val="00B050"/>
                          </a:solidFill>
                          <a:effectLst/>
                          <a:latin typeface="HTWBerlin Office"/>
                          <a:ea typeface="HTWBerlin Office"/>
                          <a:cs typeface="HTWBerlin Office"/>
                        </a:rPr>
                        <a:t>FNN-Regeln keine VDE-Regeln sondern privatwirtschaftliche Regeln!</a:t>
                      </a:r>
                      <a:r>
                        <a:rPr lang="de-DE" sz="1800" kern="150" dirty="0">
                          <a:effectLst/>
                          <a:latin typeface="HTWBerlin Office"/>
                          <a:ea typeface="HTWBerlin Office"/>
                          <a:cs typeface="HTWBerlin Office"/>
                        </a:rPr>
                        <a:t> Benennung als FNN/VDE-Anwendungsregeln insofern irreführend</a:t>
                      </a:r>
                    </a:p>
                    <a:p>
                      <a:pPr marL="342900" indent="-342900">
                        <a:buFont typeface="+mj-lt"/>
                        <a:buAutoNum type="arabicPeriod"/>
                      </a:pP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Mitarbeit und Stimmrechte für Mitarbeiter aus anderen betroffenen Normengremien und Experten außerhalb des FNN</a:t>
                      </a:r>
                    </a:p>
                    <a:p>
                      <a:pPr marL="342900" indent="-342900">
                        <a:buFont typeface="+mj-lt"/>
                        <a:buAutoNum type="arabicPeriod"/>
                      </a:pP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Berücksichtigung von Belangen des Verbraucherschutzes (Verbraucherzentrale, </a:t>
                      </a:r>
                      <a:r>
                        <a:rPr lang="de-DE" sz="1800" kern="150" dirty="0" err="1">
                          <a:effectLst/>
                          <a:latin typeface="HTWBerlin Office"/>
                          <a:ea typeface="HTWBerlin Office"/>
                          <a:cs typeface="HTWBerlin Office"/>
                        </a:rPr>
                        <a:t>BdE</a:t>
                      </a:r>
                      <a:r>
                        <a:rPr lang="de-DE" sz="1800" kern="150" dirty="0">
                          <a:effectLst/>
                          <a:latin typeface="HTWBerlin Office"/>
                          <a:ea typeface="HTWBerlin Office"/>
                          <a:cs typeface="HTWBerlin Office"/>
                        </a:rPr>
                        <a:t>, DGS, SFV etc.) und regenerativer Stromerzeuger (BSW, BWE, BEE etc.)</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endParaRPr lang="de-DE" sz="1800" kern="150" dirty="0">
                        <a:effectLst/>
                        <a:latin typeface="HTWBerlin Office"/>
                        <a:ea typeface="HTWBerlin Office"/>
                        <a:cs typeface="HTWBerlin Office"/>
                      </a:endParaRPr>
                    </a:p>
                    <a:p>
                      <a:r>
                        <a:rPr lang="de-DE" sz="1800" kern="1200" dirty="0">
                          <a:solidFill>
                            <a:schemeClr val="tx1"/>
                          </a:solidFill>
                          <a:effectLst/>
                          <a:latin typeface="+mn-lt"/>
                          <a:ea typeface="+mn-ea"/>
                          <a:cs typeface="+mn-cs"/>
                        </a:rPr>
                        <a:t>Energiewirtschaftsgesetz; Vertrag zwischen Bundesrepublik Deutschland und DIN Deutsches Institut für Normung e.V.</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879622"/>
                  </a:ext>
                </a:extLst>
              </a:tr>
            </a:tbl>
          </a:graphicData>
        </a:graphic>
      </p:graphicFrame>
      <p:pic>
        <p:nvPicPr>
          <p:cNvPr id="3" name="Grafik 2" descr="Ein Bild, das Text, Clipart enthält.&#10;&#10;Automatisch generierte Beschreibung">
            <a:extLst>
              <a:ext uri="{FF2B5EF4-FFF2-40B4-BE49-F238E27FC236}">
                <a16:creationId xmlns:a16="http://schemas.microsoft.com/office/drawing/2014/main" id="{FEDF4664-2DB3-7515-69A1-B2F83C5A14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972" y="4725144"/>
            <a:ext cx="1409897" cy="1343212"/>
          </a:xfrm>
          <a:prstGeom prst="rect">
            <a:avLst/>
          </a:prstGeom>
        </p:spPr>
      </p:pic>
      <p:pic>
        <p:nvPicPr>
          <p:cNvPr id="6" name="Grafik 5" descr="Ein Bild, das Text, Clipart, Zahnrad enthält.&#10;&#10;Automatisch generierte Beschreibung">
            <a:extLst>
              <a:ext uri="{FF2B5EF4-FFF2-40B4-BE49-F238E27FC236}">
                <a16:creationId xmlns:a16="http://schemas.microsoft.com/office/drawing/2014/main" id="{2CF06FAE-27AC-AF6C-DDE3-2444886A44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0130" y="3406674"/>
            <a:ext cx="1171739" cy="1105054"/>
          </a:xfrm>
          <a:prstGeom prst="rect">
            <a:avLst/>
          </a:prstGeom>
        </p:spPr>
      </p:pic>
    </p:spTree>
    <p:extLst>
      <p:ext uri="{BB962C8B-B14F-4D97-AF65-F5344CB8AC3E}">
        <p14:creationId xmlns:p14="http://schemas.microsoft.com/office/powerpoint/2010/main" val="286624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BED8C65A-61D3-3BE4-5017-4EC95D158703}"/>
              </a:ext>
            </a:extLst>
          </p:cNvPr>
          <p:cNvGraphicFramePr>
            <a:graphicFrameLocks noGrp="1"/>
          </p:cNvGraphicFramePr>
          <p:nvPr>
            <p:extLst>
              <p:ext uri="{D42A27DB-BD31-4B8C-83A1-F6EECF244321}">
                <p14:modId xmlns:p14="http://schemas.microsoft.com/office/powerpoint/2010/main" val="3843796597"/>
              </p:ext>
            </p:extLst>
          </p:nvPr>
        </p:nvGraphicFramePr>
        <p:xfrm>
          <a:off x="0" y="0"/>
          <a:ext cx="12191999" cy="6093296"/>
        </p:xfrm>
        <a:graphic>
          <a:graphicData uri="http://schemas.openxmlformats.org/drawingml/2006/table">
            <a:tbl>
              <a:tblPr/>
              <a:tblGrid>
                <a:gridCol w="4871864">
                  <a:extLst>
                    <a:ext uri="{9D8B030D-6E8A-4147-A177-3AD203B41FA5}">
                      <a16:colId xmlns:a16="http://schemas.microsoft.com/office/drawing/2014/main" val="996132914"/>
                    </a:ext>
                  </a:extLst>
                </a:gridCol>
                <a:gridCol w="3238611">
                  <a:extLst>
                    <a:ext uri="{9D8B030D-6E8A-4147-A177-3AD203B41FA5}">
                      <a16:colId xmlns:a16="http://schemas.microsoft.com/office/drawing/2014/main" val="2558927073"/>
                    </a:ext>
                  </a:extLst>
                </a:gridCol>
                <a:gridCol w="4081524">
                  <a:extLst>
                    <a:ext uri="{9D8B030D-6E8A-4147-A177-3AD203B41FA5}">
                      <a16:colId xmlns:a16="http://schemas.microsoft.com/office/drawing/2014/main" val="4032518596"/>
                    </a:ext>
                  </a:extLst>
                </a:gridCol>
              </a:tblGrid>
              <a:tr h="649285">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latin typeface="+mn-lt"/>
                          <a:ea typeface="+mn-ea"/>
                          <a:cs typeface="+mn-cs"/>
                        </a:rPr>
                        <a:t>8 Regeln Zählerschränke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809685147"/>
                  </a:ext>
                </a:extLst>
              </a:tr>
              <a:tr h="5444011">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Times New Roman" panose="02020603050405020304" pitchFamily="18" charset="0"/>
                        </a:rPr>
                        <a:t>Nach VDE-AR-N-4100 und VDE 0603-1 bzw. VDE AR 4101 PV-Anlage im Gebäudebestand  wesentliche Änderung der elektrischen Anlage</a:t>
                      </a:r>
                    </a:p>
                    <a:p>
                      <a:pPr marL="342900" indent="-342900">
                        <a:buFont typeface="+mj-lt"/>
                        <a:buAutoNum type="arabicPeriod"/>
                      </a:pPr>
                      <a:endParaRPr lang="de-DE" sz="1800" kern="150" dirty="0">
                        <a:effectLst/>
                        <a:latin typeface="HTWBerlin Office"/>
                        <a:ea typeface="HTWBerlin Office"/>
                        <a:cs typeface="Times New Roman" panose="02020603050405020304" pitchFamily="18" charset="0"/>
                      </a:endParaRPr>
                    </a:p>
                    <a:p>
                      <a:pPr marL="342900" indent="-342900">
                        <a:buFont typeface="+mj-lt"/>
                        <a:buAutoNum type="arabicPeriod"/>
                      </a:pPr>
                      <a:r>
                        <a:rPr lang="de-DE" sz="1800" kern="150" dirty="0">
                          <a:effectLst/>
                          <a:latin typeface="HTWBerlin Office"/>
                          <a:ea typeface="HTWBerlin Office"/>
                          <a:cs typeface="Times New Roman" panose="02020603050405020304" pitchFamily="18" charset="0"/>
                        </a:rPr>
                        <a:t>Erfordert neue Anforderungen der Anwendungsregel zu Zählerschränken</a:t>
                      </a:r>
                    </a:p>
                    <a:p>
                      <a:pPr marL="342900" indent="-342900">
                        <a:buFont typeface="+mj-lt"/>
                        <a:buAutoNum type="arabicPeriod"/>
                      </a:pPr>
                      <a:endParaRPr lang="de-DE" sz="1800" kern="150" dirty="0">
                        <a:effectLst/>
                        <a:latin typeface="HTWBerlin Office"/>
                        <a:ea typeface="HTWBerlin Office"/>
                        <a:cs typeface="Times New Roman" panose="02020603050405020304" pitchFamily="18" charset="0"/>
                      </a:endParaRPr>
                    </a:p>
                    <a:p>
                      <a:pPr marL="342900" indent="-342900">
                        <a:buFont typeface="+mj-lt"/>
                        <a:buAutoNum type="arabicPeriod"/>
                      </a:pPr>
                      <a:r>
                        <a:rPr lang="de-DE" sz="1800" kern="150" dirty="0">
                          <a:effectLst/>
                          <a:latin typeface="HTWBerlin Office"/>
                          <a:ea typeface="HTWBerlin Office"/>
                          <a:cs typeface="Times New Roman"/>
                        </a:rPr>
                        <a:t>Große Abmessungen, hohe </a:t>
                      </a:r>
                      <a:br>
                        <a:rPr lang="de-DE" sz="1800" kern="150" dirty="0">
                          <a:effectLst/>
                          <a:latin typeface="HTWBerlin Office"/>
                          <a:ea typeface="HTWBerlin Office"/>
                          <a:cs typeface="Times New Roman"/>
                        </a:rPr>
                      </a:br>
                      <a:r>
                        <a:rPr lang="de-DE" sz="1800" kern="150" dirty="0">
                          <a:effectLst/>
                          <a:latin typeface="HTWBerlin Office"/>
                          <a:ea typeface="HTWBerlin Office"/>
                          <a:cs typeface="Times New Roman"/>
                        </a:rPr>
                        <a:t>Kosten (2-3.000€ für </a:t>
                      </a:r>
                      <a:br>
                        <a:rPr lang="de-DE" sz="1800" kern="150" dirty="0">
                          <a:effectLst/>
                          <a:latin typeface="HTWBerlin Office"/>
                          <a:ea typeface="HTWBerlin Office"/>
                          <a:cs typeface="Times New Roman"/>
                        </a:rPr>
                      </a:br>
                      <a:r>
                        <a:rPr lang="de-DE" sz="1800" kern="150" dirty="0">
                          <a:effectLst/>
                          <a:latin typeface="HTWBerlin Office"/>
                          <a:ea typeface="HTWBerlin Office"/>
                          <a:cs typeface="Times New Roman"/>
                        </a:rPr>
                        <a:t>Einfamilienhaus bzw. 100 %</a:t>
                      </a:r>
                      <a:br>
                        <a:rPr lang="de-DE" sz="1800" kern="150" dirty="0">
                          <a:effectLst/>
                          <a:latin typeface="HTWBerlin Office"/>
                          <a:ea typeface="HTWBerlin Office"/>
                          <a:cs typeface="Times New Roman"/>
                        </a:rPr>
                      </a:br>
                      <a:r>
                        <a:rPr lang="de-DE" sz="1800" kern="150" dirty="0">
                          <a:effectLst/>
                          <a:latin typeface="HTWBerlin Office"/>
                          <a:ea typeface="HTWBerlin Office"/>
                          <a:cs typeface="Times New Roman"/>
                        </a:rPr>
                        <a:t>Mehrkosten)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r>
                        <a:rPr lang="de-DE" sz="1800" kern="150" dirty="0">
                          <a:effectLst/>
                          <a:latin typeface="HTWBerlin Office"/>
                          <a:ea typeface="HTWBerlin Office"/>
                          <a:cs typeface="HTWBerlin Office"/>
                        </a:rPr>
                        <a:t>Alle neuen PV-Anlagen auf Bestandsgebäuden</a:t>
                      </a:r>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r>
                        <a:rPr lang="de-DE" sz="1800" kern="150" dirty="0">
                          <a:effectLst/>
                          <a:latin typeface="HTWBerlin Office"/>
                          <a:ea typeface="HTWBerlin Office"/>
                          <a:cs typeface="HTWBerlin Office"/>
                        </a:rPr>
                        <a:t>Änderung der Zählerplätze nach VDE-AR-N 4100 bei Bestandsgebäuden und PV-Anlagen unter 30 kW nicht erforderlich</a:t>
                      </a:r>
                    </a:p>
                    <a:p>
                      <a:r>
                        <a:rPr lang="de-DE" sz="1800" kern="150" dirty="0">
                          <a:effectLst/>
                          <a:latin typeface="HTWBerlin Office"/>
                          <a:ea typeface="HTWBerlin Office"/>
                          <a:cs typeface="HTWBerlin Office"/>
                        </a:rPr>
                        <a:t> </a:t>
                      </a:r>
                    </a:p>
                    <a:p>
                      <a:r>
                        <a:rPr lang="de-DE" sz="1800" kern="150" dirty="0">
                          <a:effectLst/>
                          <a:latin typeface="HTWBerlin Office"/>
                          <a:ea typeface="HTWBerlin Office"/>
                          <a:cs typeface="HTWBerlin Office"/>
                        </a:rPr>
                        <a:t> </a:t>
                      </a:r>
                    </a:p>
                    <a:p>
                      <a:r>
                        <a:rPr lang="de-DE" sz="1800" b="1" kern="150" dirty="0">
                          <a:effectLst/>
                          <a:latin typeface="HTWBerlin Office"/>
                          <a:ea typeface="HTWBerlin Office"/>
                          <a:cs typeface="HTWBerlin Office"/>
                        </a:rPr>
                        <a:t>Grundlage</a:t>
                      </a: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FNN-Anwendungsregeln sind privatrechtliche Regeln der Netzbetreiber</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Vom VDE herausgegeben</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Vermutungswirkung als Regeln der Technik nach EnWG fraglich</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016958"/>
                  </a:ext>
                </a:extLst>
              </a:tr>
            </a:tbl>
          </a:graphicData>
        </a:graphic>
      </p:graphicFrame>
      <p:pic>
        <p:nvPicPr>
          <p:cNvPr id="3" name="Grafik 40">
            <a:extLst>
              <a:ext uri="{FF2B5EF4-FFF2-40B4-BE49-F238E27FC236}">
                <a16:creationId xmlns:a16="http://schemas.microsoft.com/office/drawing/2014/main" id="{02BE5FFF-3AA1-0206-A803-DD4111D885A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47728" y="3332059"/>
            <a:ext cx="1198563" cy="2692022"/>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Text, Clipart, Zahnrad enthält.&#10;&#10;Automatisch generierte Beschreibung">
            <a:extLst>
              <a:ext uri="{FF2B5EF4-FFF2-40B4-BE49-F238E27FC236}">
                <a16:creationId xmlns:a16="http://schemas.microsoft.com/office/drawing/2014/main" id="{AA68E122-682A-78F5-53DC-375EA1AD1E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779" y="3573016"/>
            <a:ext cx="1171739" cy="1105054"/>
          </a:xfrm>
          <a:prstGeom prst="rect">
            <a:avLst/>
          </a:prstGeom>
        </p:spPr>
      </p:pic>
      <p:pic>
        <p:nvPicPr>
          <p:cNvPr id="6" name="Grafik 5" descr="Ein Bild, das Text, Tisch, Arbeitstisch enthält.&#10;&#10;Automatisch generierte Beschreibung">
            <a:extLst>
              <a:ext uri="{FF2B5EF4-FFF2-40B4-BE49-F238E27FC236}">
                <a16:creationId xmlns:a16="http://schemas.microsoft.com/office/drawing/2014/main" id="{60C1AD13-0A50-88FD-E1F7-AB211ECEBA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040" y="4886509"/>
            <a:ext cx="1570445" cy="1018489"/>
          </a:xfrm>
          <a:prstGeom prst="rect">
            <a:avLst/>
          </a:prstGeom>
        </p:spPr>
      </p:pic>
    </p:spTree>
    <p:extLst>
      <p:ext uri="{BB962C8B-B14F-4D97-AF65-F5344CB8AC3E}">
        <p14:creationId xmlns:p14="http://schemas.microsoft.com/office/powerpoint/2010/main" val="36567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F1CE346-2927-167E-89E1-3666C741ABB7}"/>
              </a:ext>
            </a:extLst>
          </p:cNvPr>
          <p:cNvSpPr>
            <a:spLocks noGrp="1"/>
          </p:cNvSpPr>
          <p:nvPr>
            <p:ph type="title"/>
          </p:nvPr>
        </p:nvSpPr>
        <p:spPr>
          <a:xfrm>
            <a:off x="911424" y="-99392"/>
            <a:ext cx="8378973" cy="1152779"/>
          </a:xfrm>
        </p:spPr>
        <p:txBody>
          <a:bodyPr>
            <a:normAutofit/>
          </a:bodyPr>
          <a:lstStyle/>
          <a:p>
            <a:r>
              <a:rPr lang="de-DE" sz="2400" dirty="0">
                <a:latin typeface="HTWBerlin Office"/>
              </a:rPr>
              <a:t>8 VDE-AR-N 4100 Zählerschränke: Entwicklung der Größe der Zählerschränke</a:t>
            </a:r>
          </a:p>
        </p:txBody>
      </p:sp>
      <p:pic>
        <p:nvPicPr>
          <p:cNvPr id="5" name="Grafik 4">
            <a:extLst>
              <a:ext uri="{FF2B5EF4-FFF2-40B4-BE49-F238E27FC236}">
                <a16:creationId xmlns:a16="http://schemas.microsoft.com/office/drawing/2014/main" id="{986322BE-BB77-14D6-491B-F534C7749242}"/>
              </a:ext>
            </a:extLst>
          </p:cNvPr>
          <p:cNvPicPr>
            <a:picLocks noChangeAspect="1"/>
          </p:cNvPicPr>
          <p:nvPr/>
        </p:nvPicPr>
        <p:blipFill>
          <a:blip r:embed="rId3"/>
          <a:stretch>
            <a:fillRect/>
          </a:stretch>
        </p:blipFill>
        <p:spPr>
          <a:xfrm>
            <a:off x="330190" y="1823717"/>
            <a:ext cx="962386" cy="1918603"/>
          </a:xfrm>
          <a:prstGeom prst="rect">
            <a:avLst/>
          </a:prstGeom>
        </p:spPr>
      </p:pic>
      <p:pic>
        <p:nvPicPr>
          <p:cNvPr id="6" name="Grafik 5">
            <a:extLst>
              <a:ext uri="{FF2B5EF4-FFF2-40B4-BE49-F238E27FC236}">
                <a16:creationId xmlns:a16="http://schemas.microsoft.com/office/drawing/2014/main" id="{E3020B2E-1942-57EB-A937-CC09A79987FF}"/>
              </a:ext>
            </a:extLst>
          </p:cNvPr>
          <p:cNvPicPr>
            <a:picLocks noChangeAspect="1"/>
          </p:cNvPicPr>
          <p:nvPr/>
        </p:nvPicPr>
        <p:blipFill>
          <a:blip r:embed="rId4"/>
          <a:stretch>
            <a:fillRect/>
          </a:stretch>
        </p:blipFill>
        <p:spPr>
          <a:xfrm>
            <a:off x="1671803" y="1807035"/>
            <a:ext cx="1104957" cy="2248016"/>
          </a:xfrm>
          <a:prstGeom prst="rect">
            <a:avLst/>
          </a:prstGeom>
        </p:spPr>
      </p:pic>
      <p:grpSp>
        <p:nvGrpSpPr>
          <p:cNvPr id="7" name="Gruppieren 6">
            <a:extLst>
              <a:ext uri="{FF2B5EF4-FFF2-40B4-BE49-F238E27FC236}">
                <a16:creationId xmlns:a16="http://schemas.microsoft.com/office/drawing/2014/main" id="{83788644-7325-6BE7-5770-08F3608161DB}"/>
              </a:ext>
            </a:extLst>
          </p:cNvPr>
          <p:cNvGrpSpPr/>
          <p:nvPr/>
        </p:nvGrpSpPr>
        <p:grpSpPr>
          <a:xfrm>
            <a:off x="3068910" y="1807035"/>
            <a:ext cx="1419746" cy="4087484"/>
            <a:chOff x="3480073" y="1936015"/>
            <a:chExt cx="1419746" cy="4087484"/>
          </a:xfrm>
        </p:grpSpPr>
        <p:pic>
          <p:nvPicPr>
            <p:cNvPr id="8" name="Grafik 7">
              <a:extLst>
                <a:ext uri="{FF2B5EF4-FFF2-40B4-BE49-F238E27FC236}">
                  <a16:creationId xmlns:a16="http://schemas.microsoft.com/office/drawing/2014/main" id="{0A640A6C-E0E1-6257-7D3B-4709F1377806}"/>
                </a:ext>
              </a:extLst>
            </p:cNvPr>
            <p:cNvPicPr>
              <a:picLocks noChangeAspect="1"/>
            </p:cNvPicPr>
            <p:nvPr/>
          </p:nvPicPr>
          <p:blipFill>
            <a:blip r:embed="rId5"/>
            <a:stretch>
              <a:fillRect/>
            </a:stretch>
          </p:blipFill>
          <p:spPr>
            <a:xfrm>
              <a:off x="3480073" y="1936015"/>
              <a:ext cx="1271069" cy="4033701"/>
            </a:xfrm>
            <a:prstGeom prst="rect">
              <a:avLst/>
            </a:prstGeom>
          </p:spPr>
        </p:pic>
        <p:pic>
          <p:nvPicPr>
            <p:cNvPr id="9" name="Grafik 8">
              <a:extLst>
                <a:ext uri="{FF2B5EF4-FFF2-40B4-BE49-F238E27FC236}">
                  <a16:creationId xmlns:a16="http://schemas.microsoft.com/office/drawing/2014/main" id="{5EEA3D95-BF21-BA5C-CF19-2B10785B6939}"/>
                </a:ext>
              </a:extLst>
            </p:cNvPr>
            <p:cNvPicPr>
              <a:picLocks noChangeAspect="1"/>
            </p:cNvPicPr>
            <p:nvPr/>
          </p:nvPicPr>
          <p:blipFill>
            <a:blip r:embed="rId6"/>
            <a:stretch>
              <a:fillRect/>
            </a:stretch>
          </p:blipFill>
          <p:spPr>
            <a:xfrm>
              <a:off x="4682384" y="1951162"/>
              <a:ext cx="217435" cy="4072337"/>
            </a:xfrm>
            <a:prstGeom prst="rect">
              <a:avLst/>
            </a:prstGeom>
          </p:spPr>
        </p:pic>
      </p:grpSp>
      <p:grpSp>
        <p:nvGrpSpPr>
          <p:cNvPr id="10" name="Gruppieren 9">
            <a:extLst>
              <a:ext uri="{FF2B5EF4-FFF2-40B4-BE49-F238E27FC236}">
                <a16:creationId xmlns:a16="http://schemas.microsoft.com/office/drawing/2014/main" id="{6CF0F850-A020-5160-3B1A-E81ED3FCA809}"/>
              </a:ext>
            </a:extLst>
          </p:cNvPr>
          <p:cNvGrpSpPr/>
          <p:nvPr/>
        </p:nvGrpSpPr>
        <p:grpSpPr>
          <a:xfrm>
            <a:off x="4841492" y="1529699"/>
            <a:ext cx="1421813" cy="4569593"/>
            <a:chOff x="5403399" y="1910419"/>
            <a:chExt cx="1499437" cy="4317853"/>
          </a:xfrm>
        </p:grpSpPr>
        <p:pic>
          <p:nvPicPr>
            <p:cNvPr id="11" name="Grafik 10">
              <a:extLst>
                <a:ext uri="{FF2B5EF4-FFF2-40B4-BE49-F238E27FC236}">
                  <a16:creationId xmlns:a16="http://schemas.microsoft.com/office/drawing/2014/main" id="{6E1ABB39-611B-5E88-717D-7DD0A6C8E6E2}"/>
                </a:ext>
              </a:extLst>
            </p:cNvPr>
            <p:cNvPicPr>
              <a:picLocks noChangeAspect="1"/>
            </p:cNvPicPr>
            <p:nvPr/>
          </p:nvPicPr>
          <p:blipFill>
            <a:blip r:embed="rId7"/>
            <a:stretch>
              <a:fillRect/>
            </a:stretch>
          </p:blipFill>
          <p:spPr>
            <a:xfrm>
              <a:off x="5403399" y="1910419"/>
              <a:ext cx="1271069" cy="4317853"/>
            </a:xfrm>
            <a:prstGeom prst="rect">
              <a:avLst/>
            </a:prstGeom>
          </p:spPr>
        </p:pic>
        <p:pic>
          <p:nvPicPr>
            <p:cNvPr id="12" name="Grafik 11">
              <a:extLst>
                <a:ext uri="{FF2B5EF4-FFF2-40B4-BE49-F238E27FC236}">
                  <a16:creationId xmlns:a16="http://schemas.microsoft.com/office/drawing/2014/main" id="{7BF4EB5E-4EA1-D92A-03A9-6A98AFA8D589}"/>
                </a:ext>
              </a:extLst>
            </p:cNvPr>
            <p:cNvPicPr>
              <a:picLocks noChangeAspect="1"/>
            </p:cNvPicPr>
            <p:nvPr/>
          </p:nvPicPr>
          <p:blipFill>
            <a:blip r:embed="rId6"/>
            <a:stretch>
              <a:fillRect/>
            </a:stretch>
          </p:blipFill>
          <p:spPr>
            <a:xfrm>
              <a:off x="6674468" y="1951162"/>
              <a:ext cx="228368" cy="4277110"/>
            </a:xfrm>
            <a:prstGeom prst="rect">
              <a:avLst/>
            </a:prstGeom>
          </p:spPr>
        </p:pic>
      </p:grpSp>
      <p:sp>
        <p:nvSpPr>
          <p:cNvPr id="13" name="Textfeld 12">
            <a:extLst>
              <a:ext uri="{FF2B5EF4-FFF2-40B4-BE49-F238E27FC236}">
                <a16:creationId xmlns:a16="http://schemas.microsoft.com/office/drawing/2014/main" id="{08B9667D-38F7-0462-E817-2EB6F710D4A6}"/>
              </a:ext>
            </a:extLst>
          </p:cNvPr>
          <p:cNvSpPr txBox="1"/>
          <p:nvPr/>
        </p:nvSpPr>
        <p:spPr>
          <a:xfrm>
            <a:off x="271887" y="836712"/>
            <a:ext cx="1078992" cy="369332"/>
          </a:xfrm>
          <a:prstGeom prst="rect">
            <a:avLst/>
          </a:prstGeom>
          <a:noFill/>
        </p:spPr>
        <p:txBody>
          <a:bodyPr wrap="square" rtlCol="0">
            <a:spAutoFit/>
          </a:bodyPr>
          <a:lstStyle/>
          <a:p>
            <a:r>
              <a:rPr lang="de-DE" b="1" dirty="0"/>
              <a:t>bis 1960</a:t>
            </a:r>
          </a:p>
        </p:txBody>
      </p:sp>
      <p:sp>
        <p:nvSpPr>
          <p:cNvPr id="14" name="Textfeld 13">
            <a:extLst>
              <a:ext uri="{FF2B5EF4-FFF2-40B4-BE49-F238E27FC236}">
                <a16:creationId xmlns:a16="http://schemas.microsoft.com/office/drawing/2014/main" id="{78034D63-4DFE-8882-A869-2C1DD9C888CB}"/>
              </a:ext>
            </a:extLst>
          </p:cNvPr>
          <p:cNvSpPr txBox="1"/>
          <p:nvPr/>
        </p:nvSpPr>
        <p:spPr>
          <a:xfrm>
            <a:off x="1682497" y="836712"/>
            <a:ext cx="1078992" cy="369332"/>
          </a:xfrm>
          <a:prstGeom prst="rect">
            <a:avLst/>
          </a:prstGeom>
          <a:noFill/>
        </p:spPr>
        <p:txBody>
          <a:bodyPr wrap="square" rtlCol="0">
            <a:spAutoFit/>
          </a:bodyPr>
          <a:lstStyle/>
          <a:p>
            <a:r>
              <a:rPr lang="de-DE" b="1" dirty="0"/>
              <a:t>bis 1980</a:t>
            </a:r>
          </a:p>
        </p:txBody>
      </p:sp>
      <p:sp>
        <p:nvSpPr>
          <p:cNvPr id="15" name="Textfeld 14">
            <a:extLst>
              <a:ext uri="{FF2B5EF4-FFF2-40B4-BE49-F238E27FC236}">
                <a16:creationId xmlns:a16="http://schemas.microsoft.com/office/drawing/2014/main" id="{475C216A-B445-B2FC-42E3-AAEBA69EA19C}"/>
              </a:ext>
            </a:extLst>
          </p:cNvPr>
          <p:cNvSpPr txBox="1"/>
          <p:nvPr/>
        </p:nvSpPr>
        <p:spPr>
          <a:xfrm>
            <a:off x="3300946" y="836712"/>
            <a:ext cx="1078992" cy="369332"/>
          </a:xfrm>
          <a:prstGeom prst="rect">
            <a:avLst/>
          </a:prstGeom>
          <a:noFill/>
        </p:spPr>
        <p:txBody>
          <a:bodyPr wrap="square" rtlCol="0">
            <a:spAutoFit/>
          </a:bodyPr>
          <a:lstStyle/>
          <a:p>
            <a:r>
              <a:rPr lang="de-DE" b="1" dirty="0"/>
              <a:t>bis 2006</a:t>
            </a:r>
          </a:p>
        </p:txBody>
      </p:sp>
      <p:sp>
        <p:nvSpPr>
          <p:cNvPr id="16" name="Textfeld 15">
            <a:extLst>
              <a:ext uri="{FF2B5EF4-FFF2-40B4-BE49-F238E27FC236}">
                <a16:creationId xmlns:a16="http://schemas.microsoft.com/office/drawing/2014/main" id="{47C9DBA6-F094-EF4B-6F6F-01A0C31CC2FC}"/>
              </a:ext>
            </a:extLst>
          </p:cNvPr>
          <p:cNvSpPr txBox="1"/>
          <p:nvPr/>
        </p:nvSpPr>
        <p:spPr>
          <a:xfrm>
            <a:off x="5003626" y="836712"/>
            <a:ext cx="1078992" cy="369332"/>
          </a:xfrm>
          <a:prstGeom prst="rect">
            <a:avLst/>
          </a:prstGeom>
          <a:noFill/>
        </p:spPr>
        <p:txBody>
          <a:bodyPr wrap="square" rtlCol="0">
            <a:spAutoFit/>
          </a:bodyPr>
          <a:lstStyle/>
          <a:p>
            <a:r>
              <a:rPr lang="de-DE" b="1" dirty="0"/>
              <a:t>bis 2018</a:t>
            </a:r>
          </a:p>
        </p:txBody>
      </p:sp>
      <p:pic>
        <p:nvPicPr>
          <p:cNvPr id="17" name="Grafik 16">
            <a:extLst>
              <a:ext uri="{FF2B5EF4-FFF2-40B4-BE49-F238E27FC236}">
                <a16:creationId xmlns:a16="http://schemas.microsoft.com/office/drawing/2014/main" id="{941E3808-5421-D032-E649-BCD1388E4F7F}"/>
              </a:ext>
            </a:extLst>
          </p:cNvPr>
          <p:cNvPicPr/>
          <p:nvPr/>
        </p:nvPicPr>
        <p:blipFill rotWithShape="1">
          <a:blip r:embed="rId8" cstate="print">
            <a:extLst>
              <a:ext uri="{28A0092B-C50C-407E-A947-70E740481C1C}">
                <a14:useLocalDpi xmlns:a14="http://schemas.microsoft.com/office/drawing/2010/main"/>
              </a:ext>
            </a:extLst>
          </a:blip>
          <a:srcRect/>
          <a:stretch/>
        </p:blipFill>
        <p:spPr>
          <a:xfrm>
            <a:off x="10390547" y="-128980"/>
            <a:ext cx="1617335" cy="777773"/>
          </a:xfrm>
          <a:prstGeom prst="rect">
            <a:avLst/>
          </a:prstGeom>
          <a:noFill/>
          <a:ln>
            <a:noFill/>
            <a:prstDash/>
          </a:ln>
        </p:spPr>
      </p:pic>
      <p:pic>
        <p:nvPicPr>
          <p:cNvPr id="18" name="Grafik 17">
            <a:extLst>
              <a:ext uri="{FF2B5EF4-FFF2-40B4-BE49-F238E27FC236}">
                <a16:creationId xmlns:a16="http://schemas.microsoft.com/office/drawing/2014/main" id="{27BCB627-7267-E953-750B-5B8C04BC583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252027" y="629143"/>
            <a:ext cx="4730826" cy="5493008"/>
          </a:xfrm>
          <a:prstGeom prst="rect">
            <a:avLst/>
          </a:prstGeom>
        </p:spPr>
      </p:pic>
      <p:sp>
        <p:nvSpPr>
          <p:cNvPr id="19" name="Textfeld 18">
            <a:extLst>
              <a:ext uri="{FF2B5EF4-FFF2-40B4-BE49-F238E27FC236}">
                <a16:creationId xmlns:a16="http://schemas.microsoft.com/office/drawing/2014/main" id="{4C011B66-9EA5-0939-A64A-614FBE2CDFAC}"/>
              </a:ext>
            </a:extLst>
          </p:cNvPr>
          <p:cNvSpPr txBox="1"/>
          <p:nvPr/>
        </p:nvSpPr>
        <p:spPr>
          <a:xfrm>
            <a:off x="6512873" y="836712"/>
            <a:ext cx="1078992" cy="369332"/>
          </a:xfrm>
          <a:prstGeom prst="rect">
            <a:avLst/>
          </a:prstGeom>
          <a:noFill/>
        </p:spPr>
        <p:txBody>
          <a:bodyPr wrap="square" rtlCol="0">
            <a:spAutoFit/>
          </a:bodyPr>
          <a:lstStyle/>
          <a:p>
            <a:r>
              <a:rPr lang="de-DE" b="1" dirty="0"/>
              <a:t>ab 2018</a:t>
            </a:r>
            <a:r>
              <a:rPr lang="de-DE" dirty="0"/>
              <a:t>:</a:t>
            </a:r>
          </a:p>
        </p:txBody>
      </p:sp>
    </p:spTree>
    <p:extLst>
      <p:ext uri="{BB962C8B-B14F-4D97-AF65-F5344CB8AC3E}">
        <p14:creationId xmlns:p14="http://schemas.microsoft.com/office/powerpoint/2010/main" val="252036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FD7CF8E-6C7E-67C5-77AA-04281CAE1E42}"/>
              </a:ext>
            </a:extLst>
          </p:cNvPr>
          <p:cNvGraphicFramePr>
            <a:graphicFrameLocks noGrp="1"/>
          </p:cNvGraphicFramePr>
          <p:nvPr>
            <p:extLst>
              <p:ext uri="{D42A27DB-BD31-4B8C-83A1-F6EECF244321}">
                <p14:modId xmlns:p14="http://schemas.microsoft.com/office/powerpoint/2010/main" val="1266961786"/>
              </p:ext>
            </p:extLst>
          </p:nvPr>
        </p:nvGraphicFramePr>
        <p:xfrm>
          <a:off x="0" y="0"/>
          <a:ext cx="12191999" cy="6093296"/>
        </p:xfrm>
        <a:graphic>
          <a:graphicData uri="http://schemas.openxmlformats.org/drawingml/2006/table">
            <a:tbl>
              <a:tblPr/>
              <a:tblGrid>
                <a:gridCol w="4279864">
                  <a:extLst>
                    <a:ext uri="{9D8B030D-6E8A-4147-A177-3AD203B41FA5}">
                      <a16:colId xmlns:a16="http://schemas.microsoft.com/office/drawing/2014/main" val="2477593718"/>
                    </a:ext>
                  </a:extLst>
                </a:gridCol>
                <a:gridCol w="4120392">
                  <a:extLst>
                    <a:ext uri="{9D8B030D-6E8A-4147-A177-3AD203B41FA5}">
                      <a16:colId xmlns:a16="http://schemas.microsoft.com/office/drawing/2014/main" val="1972318545"/>
                    </a:ext>
                  </a:extLst>
                </a:gridCol>
                <a:gridCol w="3791743">
                  <a:extLst>
                    <a:ext uri="{9D8B030D-6E8A-4147-A177-3AD203B41FA5}">
                      <a16:colId xmlns:a16="http://schemas.microsoft.com/office/drawing/2014/main" val="1977114664"/>
                    </a:ext>
                  </a:extLst>
                </a:gridCol>
              </a:tblGrid>
              <a:tr h="649286">
                <a:tc gridSpan="3">
                  <a:txBody>
                    <a:bodyPr/>
                    <a:lstStyle/>
                    <a:p>
                      <a:pPr algn="ctr"/>
                      <a:r>
                        <a:rPr lang="de-DE" sz="2000" b="1" kern="150" dirty="0">
                          <a:solidFill>
                            <a:schemeClr val="tx1"/>
                          </a:solidFill>
                          <a:effectLst/>
                          <a:latin typeface="HTWBerlin Office"/>
                          <a:ea typeface="+mn-ea"/>
                          <a:cs typeface="+mn-cs"/>
                        </a:rPr>
                        <a:t>9 FNN-Anwendungsregel </a:t>
                      </a:r>
                      <a:r>
                        <a:rPr lang="de-DE" sz="2000" b="1" kern="150" dirty="0" err="1">
                          <a:solidFill>
                            <a:schemeClr val="tx1"/>
                          </a:solidFill>
                          <a:effectLst/>
                          <a:latin typeface="HTWBerlin Office"/>
                          <a:ea typeface="+mn-ea"/>
                          <a:cs typeface="+mn-cs"/>
                        </a:rPr>
                        <a:t>Wandlermessung</a:t>
                      </a:r>
                      <a:endParaRPr lang="de-DE" sz="2000" b="1" kern="150" dirty="0">
                        <a:solidFill>
                          <a:schemeClr val="tx1"/>
                        </a:solidFill>
                        <a:effectLst/>
                        <a:latin typeface="HTWBerlin Office"/>
                        <a:ea typeface="+mn-ea"/>
                        <a:cs typeface="+mn-cs"/>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749330893"/>
                  </a:ext>
                </a:extLst>
              </a:tr>
              <a:tr h="5444010">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r>
                        <a:rPr lang="de-DE" sz="1800" kern="150" dirty="0">
                          <a:effectLst/>
                          <a:latin typeface="HTWBerlin Office"/>
                          <a:ea typeface="HTWBerlin Office"/>
                          <a:cs typeface="Times New Roman"/>
                        </a:rPr>
                        <a:t>Nach VDE-AR-N 4100 mit Verweis auf VDE 603-2-2 </a:t>
                      </a:r>
                      <a:r>
                        <a:rPr lang="de-DE" sz="1800" kern="150" dirty="0" err="1">
                          <a:effectLst/>
                          <a:latin typeface="HTWBerlin Office"/>
                          <a:ea typeface="HTWBerlin Office"/>
                          <a:cs typeface="Times New Roman"/>
                        </a:rPr>
                        <a:t>Wandlermessung</a:t>
                      </a:r>
                      <a:r>
                        <a:rPr lang="de-DE" sz="1800" kern="150" dirty="0">
                          <a:effectLst/>
                          <a:latin typeface="HTWBerlin Office"/>
                          <a:ea typeface="HTWBerlin Office"/>
                          <a:cs typeface="Times New Roman"/>
                        </a:rPr>
                        <a:t> für PV-Anlagen (Dauerbetrieb angesetzt) ab </a:t>
                      </a:r>
                      <a:r>
                        <a:rPr lang="de-DE" sz="1800" b="1" kern="150" dirty="0">
                          <a:effectLst/>
                          <a:latin typeface="HTWBerlin Office"/>
                          <a:ea typeface="HTWBerlin Office"/>
                          <a:cs typeface="Times New Roman"/>
                        </a:rPr>
                        <a:t>50 A</a:t>
                      </a:r>
                      <a:r>
                        <a:rPr lang="de-DE" sz="1800" kern="150" dirty="0">
                          <a:effectLst/>
                          <a:latin typeface="HTWBerlin Office"/>
                          <a:ea typeface="HTWBerlin Office"/>
                          <a:cs typeface="Times New Roman"/>
                        </a:rPr>
                        <a:t> (ca. 35 kVA)</a:t>
                      </a:r>
                      <a:r>
                        <a:rPr lang="de-DE" sz="1800" b="1" kern="150" dirty="0">
                          <a:effectLst/>
                          <a:latin typeface="HTWBerlin Office"/>
                          <a:ea typeface="HTWBerlin Office"/>
                          <a:cs typeface="HTWBerlin Office"/>
                        </a:rPr>
                        <a:t> </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Alle neuen PV-Anlagen ab 35 kW bis ca. 50 kW betroffen</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Mehrkosten bis zu 25% der Anlagenkosten</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r>
                        <a:rPr lang="de-DE" sz="1800" kern="150" dirty="0">
                          <a:effectLst/>
                          <a:latin typeface="HTWBerlin Office"/>
                          <a:ea typeface="HTWBerlin Office"/>
                          <a:cs typeface="HTWBerlin Office"/>
                        </a:rPr>
                        <a:t>Interpretation der Normen von PV-Anlagen von Dauerbetrieb auf </a:t>
                      </a:r>
                      <a:r>
                        <a:rPr lang="de-DE" sz="1800" b="1" kern="150" dirty="0">
                          <a:effectLst/>
                          <a:latin typeface="HTWBerlin Office"/>
                          <a:ea typeface="HTWBerlin Office"/>
                          <a:cs typeface="HTWBerlin Office"/>
                        </a:rPr>
                        <a:t>Aussetzbetrieb ändern, da Anlagen nur am Tage und bei Überschussstrom einspeisen</a:t>
                      </a:r>
                      <a:r>
                        <a:rPr lang="de-DE" sz="1800" kern="150" dirty="0">
                          <a:effectLst/>
                          <a:latin typeface="HTWBerlin Office"/>
                          <a:ea typeface="HTWBerlin Office"/>
                          <a:cs typeface="HTWBerlin Office"/>
                        </a:rPr>
                        <a:t>. </a:t>
                      </a:r>
                    </a:p>
                    <a:p>
                      <a:r>
                        <a:rPr lang="de-DE" sz="1800" kern="150" dirty="0">
                          <a:effectLst/>
                          <a:latin typeface="HTWBerlin Office"/>
                          <a:ea typeface="HTWBerlin Office"/>
                          <a:cs typeface="HTWBerlin Office"/>
                          <a:sym typeface="Wingdings" panose="05000000000000000000" pitchFamily="2" charset="2"/>
                        </a:rPr>
                        <a:t> </a:t>
                      </a:r>
                      <a:r>
                        <a:rPr lang="de-DE" sz="1800" kern="150" dirty="0" err="1">
                          <a:effectLst/>
                          <a:latin typeface="HTWBerlin Office"/>
                          <a:ea typeface="HTWBerlin Office"/>
                          <a:cs typeface="HTWBerlin Office"/>
                        </a:rPr>
                        <a:t>Wandlermessung</a:t>
                      </a:r>
                      <a:r>
                        <a:rPr lang="de-DE" sz="1800" kern="150" dirty="0">
                          <a:effectLst/>
                          <a:latin typeface="HTWBerlin Office"/>
                          <a:ea typeface="HTWBerlin Office"/>
                          <a:cs typeface="HTWBerlin Office"/>
                        </a:rPr>
                        <a:t> erst ab </a:t>
                      </a:r>
                      <a:r>
                        <a:rPr lang="de-DE" sz="1800" b="1" kern="150" dirty="0">
                          <a:effectLst/>
                          <a:latin typeface="HTWBerlin Office"/>
                          <a:ea typeface="HTWBerlin Office"/>
                          <a:cs typeface="HTWBerlin Office"/>
                        </a:rPr>
                        <a:t>63 A </a:t>
                      </a:r>
                      <a:r>
                        <a:rPr lang="de-DE" sz="1800" kern="150" dirty="0">
                          <a:effectLst/>
                          <a:latin typeface="HTWBerlin Office"/>
                          <a:ea typeface="HTWBerlin Office"/>
                          <a:cs typeface="HTWBerlin Office"/>
                        </a:rPr>
                        <a:t>(44 kVA)  </a:t>
                      </a: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FNN-Anwendungsregeln sind privatrechtliche Regeln der Netzbetreiber</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Vom VDE herausgegeben</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Vermutungswirkung als Regeln der Technik nach EnWG fraglich</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5623399"/>
                  </a:ext>
                </a:extLst>
              </a:tr>
            </a:tbl>
          </a:graphicData>
        </a:graphic>
      </p:graphicFrame>
      <p:pic>
        <p:nvPicPr>
          <p:cNvPr id="3" name="Grafik 2">
            <a:extLst>
              <a:ext uri="{FF2B5EF4-FFF2-40B4-BE49-F238E27FC236}">
                <a16:creationId xmlns:a16="http://schemas.microsoft.com/office/drawing/2014/main" id="{F3CA2D34-1174-22AD-4680-5049E21DBE48}"/>
              </a:ext>
            </a:extLst>
          </p:cNvPr>
          <p:cNvPicPr>
            <a:picLocks noChangeAspect="1"/>
          </p:cNvPicPr>
          <p:nvPr/>
        </p:nvPicPr>
        <p:blipFill>
          <a:blip r:embed="rId3"/>
          <a:stretch>
            <a:fillRect/>
          </a:stretch>
        </p:blipFill>
        <p:spPr>
          <a:xfrm>
            <a:off x="119336" y="2636912"/>
            <a:ext cx="8208912" cy="2271814"/>
          </a:xfrm>
          <a:prstGeom prst="rect">
            <a:avLst/>
          </a:prstGeom>
        </p:spPr>
      </p:pic>
      <p:pic>
        <p:nvPicPr>
          <p:cNvPr id="5" name="Grafik 4">
            <a:extLst>
              <a:ext uri="{FF2B5EF4-FFF2-40B4-BE49-F238E27FC236}">
                <a16:creationId xmlns:a16="http://schemas.microsoft.com/office/drawing/2014/main" id="{E7B632ED-B327-9190-B2E2-D004101D9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4993" y="5575569"/>
            <a:ext cx="1409897" cy="438211"/>
          </a:xfrm>
          <a:prstGeom prst="rect">
            <a:avLst/>
          </a:prstGeom>
        </p:spPr>
      </p:pic>
      <p:pic>
        <p:nvPicPr>
          <p:cNvPr id="7" name="Grafik 6" descr="Ein Bild, das Text, Clipart, Zahnrad enthält.&#10;&#10;Automatisch generierte Beschreibung">
            <a:extLst>
              <a:ext uri="{FF2B5EF4-FFF2-40B4-BE49-F238E27FC236}">
                <a16:creationId xmlns:a16="http://schemas.microsoft.com/office/drawing/2014/main" id="{52C86D34-2DE0-E644-A752-8F50F8A12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896" y="4908726"/>
            <a:ext cx="1171739" cy="1105054"/>
          </a:xfrm>
          <a:prstGeom prst="rect">
            <a:avLst/>
          </a:prstGeom>
        </p:spPr>
      </p:pic>
    </p:spTree>
    <p:extLst>
      <p:ext uri="{BB962C8B-B14F-4D97-AF65-F5344CB8AC3E}">
        <p14:creationId xmlns:p14="http://schemas.microsoft.com/office/powerpoint/2010/main" val="1806364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F490A0ED-9FC3-B738-1722-11CDD66613F0}"/>
              </a:ext>
            </a:extLst>
          </p:cNvPr>
          <p:cNvGraphicFramePr>
            <a:graphicFrameLocks noGrp="1"/>
          </p:cNvGraphicFramePr>
          <p:nvPr>
            <p:extLst>
              <p:ext uri="{D42A27DB-BD31-4B8C-83A1-F6EECF244321}">
                <p14:modId xmlns:p14="http://schemas.microsoft.com/office/powerpoint/2010/main" val="2260149737"/>
              </p:ext>
            </p:extLst>
          </p:nvPr>
        </p:nvGraphicFramePr>
        <p:xfrm>
          <a:off x="0" y="0"/>
          <a:ext cx="12192000" cy="6172130"/>
        </p:xfrm>
        <a:graphic>
          <a:graphicData uri="http://schemas.openxmlformats.org/drawingml/2006/table">
            <a:tbl>
              <a:tblPr/>
              <a:tblGrid>
                <a:gridCol w="4319658">
                  <a:extLst>
                    <a:ext uri="{9D8B030D-6E8A-4147-A177-3AD203B41FA5}">
                      <a16:colId xmlns:a16="http://schemas.microsoft.com/office/drawing/2014/main" val="2819497641"/>
                    </a:ext>
                  </a:extLst>
                </a:gridCol>
                <a:gridCol w="3720558">
                  <a:extLst>
                    <a:ext uri="{9D8B030D-6E8A-4147-A177-3AD203B41FA5}">
                      <a16:colId xmlns:a16="http://schemas.microsoft.com/office/drawing/2014/main" val="393030160"/>
                    </a:ext>
                  </a:extLst>
                </a:gridCol>
                <a:gridCol w="4151784">
                  <a:extLst>
                    <a:ext uri="{9D8B030D-6E8A-4147-A177-3AD203B41FA5}">
                      <a16:colId xmlns:a16="http://schemas.microsoft.com/office/drawing/2014/main" val="4139882535"/>
                    </a:ext>
                  </a:extLst>
                </a:gridCol>
              </a:tblGrid>
              <a:tr h="890200">
                <a:tc gridSpan="3">
                  <a:txBody>
                    <a:bodyPr/>
                    <a:lstStyle/>
                    <a:p>
                      <a:pPr algn="ctr"/>
                      <a:r>
                        <a:rPr lang="de-DE" sz="2000" b="1" kern="150" dirty="0">
                          <a:solidFill>
                            <a:schemeClr val="tx1"/>
                          </a:solidFill>
                          <a:effectLst/>
                          <a:latin typeface="HTWBerlin Office"/>
                          <a:ea typeface="HTWBerlin Office"/>
                          <a:cs typeface="HTWBerlin Office"/>
                        </a:rPr>
                        <a:t>10 </a:t>
                      </a:r>
                      <a:r>
                        <a:rPr lang="de-DE" sz="2000" b="1" kern="150" dirty="0" err="1">
                          <a:solidFill>
                            <a:schemeClr val="tx1"/>
                          </a:solidFill>
                          <a:effectLst/>
                          <a:latin typeface="HTWBerlin Office"/>
                          <a:ea typeface="HTWBerlin Office"/>
                          <a:cs typeface="Times New Roman"/>
                        </a:rPr>
                        <a:t>Abregeleinrichtung</a:t>
                      </a:r>
                      <a:r>
                        <a:rPr lang="de-DE" sz="2000" b="1" kern="150" dirty="0">
                          <a:solidFill>
                            <a:schemeClr val="tx1"/>
                          </a:solidFill>
                          <a:effectLst/>
                          <a:latin typeface="HTWBerlin Office"/>
                          <a:ea typeface="HTWBerlin Office"/>
                          <a:cs typeface="Times New Roman"/>
                        </a:rPr>
                        <a:t> </a:t>
                      </a:r>
                      <a:r>
                        <a:rPr lang="de-DE" sz="2000" b="1" kern="150" dirty="0">
                          <a:solidFill>
                            <a:schemeClr val="tx1"/>
                          </a:solidFill>
                          <a:effectLst/>
                          <a:latin typeface="HTWBerlin Office"/>
                          <a:ea typeface="HTWBerlin Office"/>
                          <a:cs typeface="HTWBerlin Office"/>
                        </a:rPr>
                        <a:t>bei </a:t>
                      </a:r>
                      <a:r>
                        <a:rPr lang="de-DE" sz="2000" b="1" kern="150" dirty="0" err="1">
                          <a:solidFill>
                            <a:schemeClr val="tx1"/>
                          </a:solidFill>
                          <a:effectLst/>
                          <a:latin typeface="HTWBerlin Office"/>
                          <a:ea typeface="HTWBerlin Office"/>
                          <a:cs typeface="HTWBerlin Office"/>
                        </a:rPr>
                        <a:t>Kleineinspeisern</a:t>
                      </a:r>
                      <a:r>
                        <a:rPr lang="de-DE" sz="2000" b="1" kern="150" dirty="0">
                          <a:solidFill>
                            <a:schemeClr val="tx1"/>
                          </a:solidFill>
                          <a:effectLst/>
                          <a:latin typeface="HTWBerlin Office"/>
                          <a:ea typeface="HTWBerlin Office"/>
                          <a:cs typeface="HTWBerlin Office"/>
                        </a:rPr>
                        <a:t> und Nulleinspeisungsanlagen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4141824359"/>
                  </a:ext>
                </a:extLst>
              </a:tr>
              <a:tr h="5203096">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err="1">
                          <a:effectLst/>
                          <a:latin typeface="HTWBerlin Office"/>
                          <a:ea typeface="HTWBerlin Office"/>
                          <a:cs typeface="Times New Roman"/>
                        </a:rPr>
                        <a:t>Abregeleinrichtungen</a:t>
                      </a:r>
                      <a:r>
                        <a:rPr lang="de-DE" sz="1800" kern="150" dirty="0">
                          <a:effectLst/>
                          <a:latin typeface="HTWBerlin Office"/>
                          <a:ea typeface="HTWBerlin Office"/>
                          <a:cs typeface="Times New Roman"/>
                        </a:rPr>
                        <a:t> für nichteinspeisende PV-Anlagen nach FNN-Anwendungsregeln VDE-AR-N 4105 und VDE-AR-N 4100 und andere Anforderungen der Anwendungsregeln (z.B. </a:t>
                      </a:r>
                      <a:r>
                        <a:rPr lang="de-DE" sz="1800" kern="150" dirty="0" err="1">
                          <a:effectLst/>
                          <a:latin typeface="HTWBerlin Office"/>
                          <a:ea typeface="HTWBerlin Office"/>
                          <a:cs typeface="Times New Roman"/>
                        </a:rPr>
                        <a:t>Anlagenzertifkat</a:t>
                      </a:r>
                      <a:r>
                        <a:rPr lang="de-DE" sz="1800" kern="150" dirty="0">
                          <a:effectLst/>
                          <a:latin typeface="HTWBerlin Office"/>
                          <a:ea typeface="HTWBerlin Office"/>
                          <a:cs typeface="Times New Roman"/>
                        </a:rPr>
                        <a:t>). </a:t>
                      </a:r>
                      <a:br>
                        <a:rPr lang="de-DE" sz="1800" kern="150" dirty="0">
                          <a:effectLst/>
                          <a:latin typeface="HTWBerlin Office"/>
                          <a:ea typeface="HTWBerlin Office"/>
                          <a:cs typeface="Times New Roman"/>
                        </a:rPr>
                      </a:br>
                      <a:endParaRPr lang="de-DE" sz="1800" kern="150" dirty="0">
                        <a:effectLst/>
                        <a:latin typeface="HTWBerlin Office"/>
                        <a:ea typeface="HTWBerlin Office"/>
                        <a:cs typeface="Times New Roman"/>
                      </a:endParaRPr>
                    </a:p>
                    <a:p>
                      <a:pPr marL="342900" indent="-342900">
                        <a:buFont typeface="+mj-lt"/>
                        <a:buAutoNum type="arabicPeriod"/>
                      </a:pPr>
                      <a:r>
                        <a:rPr lang="de-DE" sz="1800" kern="150" dirty="0">
                          <a:effectLst/>
                          <a:latin typeface="HTWBerlin Office"/>
                          <a:ea typeface="HTWBerlin Office"/>
                          <a:cs typeface="Times New Roman"/>
                        </a:rPr>
                        <a:t>Keine Bagatellgrenzen für </a:t>
                      </a:r>
                      <a:r>
                        <a:rPr lang="de-DE" sz="1800" kern="150" dirty="0" err="1">
                          <a:effectLst/>
                          <a:latin typeface="HTWBerlin Office"/>
                          <a:ea typeface="HTWBerlin Office"/>
                          <a:cs typeface="Times New Roman"/>
                        </a:rPr>
                        <a:t>Kleineinspeiseanlagen</a:t>
                      </a:r>
                      <a:r>
                        <a:rPr lang="de-DE" sz="1800" kern="150" dirty="0">
                          <a:effectLst/>
                          <a:latin typeface="HTWBerlin Office"/>
                          <a:ea typeface="HTWBerlin Office"/>
                          <a:cs typeface="Times New Roman"/>
                        </a:rPr>
                        <a:t>, Steckersolargeräte (Anmeldung, Anschluss, Zähler…)</a:t>
                      </a:r>
                    </a:p>
                    <a:p>
                      <a:endParaRPr lang="de-DE" sz="16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Times New Roman" panose="02020603050405020304" pitchFamily="18" charset="0"/>
                        </a:rPr>
                        <a:t>Nulleinspeisungsanlagen, </a:t>
                      </a:r>
                      <a:r>
                        <a:rPr lang="de-DE" sz="1800" kern="150" dirty="0" err="1">
                          <a:effectLst/>
                          <a:latin typeface="HTWBerlin Office"/>
                          <a:ea typeface="HTWBerlin Office"/>
                          <a:cs typeface="Times New Roman" panose="02020603050405020304" pitchFamily="18" charset="0"/>
                        </a:rPr>
                        <a:t>Kleineinspeiser</a:t>
                      </a:r>
                      <a:r>
                        <a:rPr lang="de-DE" sz="1800" kern="150" dirty="0">
                          <a:effectLst/>
                          <a:latin typeface="HTWBerlin Office"/>
                          <a:ea typeface="HTWBerlin Office"/>
                          <a:cs typeface="HTWBerlin Office"/>
                        </a:rPr>
                        <a:t>  </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Können durch Mehrkosten unwirtschaftlich werden</a:t>
                      </a:r>
                    </a:p>
                    <a:p>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Times New Roman"/>
                        </a:rPr>
                        <a:t>Sicherstellung, dass PV-Anlagen in keinem Fall (auch nicht bei Fehlern) ins Netz einspeisen</a:t>
                      </a:r>
                      <a:br>
                        <a:rPr lang="de-DE" sz="1800" kern="150" dirty="0">
                          <a:effectLst/>
                          <a:latin typeface="HTWBerlin Office"/>
                          <a:ea typeface="HTWBerlin Office"/>
                          <a:cs typeface="Times New Roman"/>
                        </a:rPr>
                      </a:br>
                      <a:endParaRPr lang="de-DE" sz="1800" kern="150" dirty="0">
                        <a:effectLst/>
                        <a:latin typeface="HTWBerlin Office"/>
                        <a:ea typeface="HTWBerlin Office"/>
                        <a:cs typeface="Times New Roman"/>
                      </a:endParaRPr>
                    </a:p>
                    <a:p>
                      <a:pPr marL="342900" indent="-342900">
                        <a:buFont typeface="+mj-lt"/>
                        <a:buAutoNum type="arabicPeriod"/>
                      </a:pPr>
                      <a:r>
                        <a:rPr lang="de-DE" sz="1800" kern="150" dirty="0">
                          <a:effectLst/>
                          <a:latin typeface="HTWBerlin Office"/>
                          <a:ea typeface="HTWBerlin Office"/>
                          <a:cs typeface="Times New Roman" panose="02020603050405020304" pitchFamily="18" charset="0"/>
                        </a:rPr>
                        <a:t>Wegfallen der FNN-Anwendungsregeln </a:t>
                      </a:r>
                      <a:br>
                        <a:rPr lang="de-DE" sz="1800" kern="150" dirty="0">
                          <a:effectLst/>
                          <a:latin typeface="HTWBerlin Office"/>
                          <a:ea typeface="HTWBerlin Office"/>
                          <a:cs typeface="Times New Roman" panose="02020603050405020304" pitchFamily="18" charset="0"/>
                        </a:rPr>
                      </a:br>
                      <a:endParaRPr lang="de-DE" sz="1800" kern="150" dirty="0">
                        <a:effectLst/>
                        <a:latin typeface="HTWBerlin Office"/>
                        <a:ea typeface="HTWBerlin Office"/>
                        <a:cs typeface="Times New Roman" panose="02020603050405020304" pitchFamily="18" charset="0"/>
                      </a:endParaRPr>
                    </a:p>
                    <a:p>
                      <a:pPr marL="342900" indent="-342900">
                        <a:buFont typeface="+mj-lt"/>
                        <a:buAutoNum type="arabicPeriod"/>
                      </a:pPr>
                      <a:r>
                        <a:rPr lang="de-DE" sz="1800" kern="150" dirty="0">
                          <a:effectLst/>
                          <a:latin typeface="HTWBerlin Office"/>
                          <a:ea typeface="HTWBerlin Office"/>
                          <a:cs typeface="Times New Roman" panose="02020603050405020304" pitchFamily="18" charset="0"/>
                        </a:rPr>
                        <a:t>Bagatellgrenzen für </a:t>
                      </a:r>
                      <a:r>
                        <a:rPr lang="de-DE" sz="1800" kern="150" dirty="0" err="1">
                          <a:effectLst/>
                          <a:latin typeface="HTWBerlin Office"/>
                          <a:ea typeface="HTWBerlin Office"/>
                          <a:cs typeface="Times New Roman" panose="02020603050405020304" pitchFamily="18" charset="0"/>
                        </a:rPr>
                        <a:t>Kleineinspeiser</a:t>
                      </a:r>
                      <a:r>
                        <a:rPr lang="de-DE" sz="1800" kern="150" dirty="0">
                          <a:effectLst/>
                          <a:latin typeface="HTWBerlin Office"/>
                          <a:ea typeface="HTWBerlin Office"/>
                          <a:cs typeface="Times New Roman" panose="02020603050405020304" pitchFamily="18" charset="0"/>
                        </a:rPr>
                        <a:t> </a:t>
                      </a:r>
                    </a:p>
                    <a:p>
                      <a:pPr marL="0" indent="0">
                        <a:buFont typeface="+mj-lt"/>
                        <a:buNone/>
                      </a:pPr>
                      <a:r>
                        <a:rPr lang="de-DE" sz="1800" kern="150" dirty="0">
                          <a:effectLst/>
                          <a:latin typeface="HTWBerlin Office"/>
                          <a:ea typeface="HTWBerlin Office"/>
                          <a:cs typeface="HTWBerlin Office"/>
                        </a:rPr>
                        <a:t>  </a:t>
                      </a:r>
                    </a:p>
                    <a:p>
                      <a:r>
                        <a:rPr lang="de-DE" sz="1800" b="1" kern="150" dirty="0">
                          <a:effectLst/>
                          <a:latin typeface="HTWBerlin Office"/>
                          <a:ea typeface="HTWBerlin Office"/>
                          <a:cs typeface="HTWBerlin Office"/>
                        </a:rPr>
                        <a:t>Grundlage</a:t>
                      </a: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FNN-Anwendungsregeln sind privatrechtliche Regeln der Netzbetreiber</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Vom VDE herausgegeben</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Vermutungswirkung als Regeln der Technik nach EnWG fraglich</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8690540"/>
                  </a:ext>
                </a:extLst>
              </a:tr>
            </a:tbl>
          </a:graphicData>
        </a:graphic>
      </p:graphicFrame>
      <p:pic>
        <p:nvPicPr>
          <p:cNvPr id="6" name="Grafik 5" descr="Ein Bild, das Text, Clipart, Zahnrad enthält.&#10;&#10;Automatisch generierte Beschreibung">
            <a:extLst>
              <a:ext uri="{FF2B5EF4-FFF2-40B4-BE49-F238E27FC236}">
                <a16:creationId xmlns:a16="http://schemas.microsoft.com/office/drawing/2014/main" id="{19ECB0A2-E1C9-583E-5D74-D63BFD8C9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494" y="3356992"/>
            <a:ext cx="1171739" cy="1105054"/>
          </a:xfrm>
          <a:prstGeom prst="rect">
            <a:avLst/>
          </a:prstGeom>
        </p:spPr>
      </p:pic>
      <p:pic>
        <p:nvPicPr>
          <p:cNvPr id="3" name="Grafik 2">
            <a:extLst>
              <a:ext uri="{FF2B5EF4-FFF2-40B4-BE49-F238E27FC236}">
                <a16:creationId xmlns:a16="http://schemas.microsoft.com/office/drawing/2014/main" id="{D70D6A32-EB4C-66C2-C192-150200E1B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414" y="5445224"/>
            <a:ext cx="1409897" cy="438211"/>
          </a:xfrm>
          <a:prstGeom prst="rect">
            <a:avLst/>
          </a:prstGeom>
        </p:spPr>
      </p:pic>
    </p:spTree>
    <p:extLst>
      <p:ext uri="{BB962C8B-B14F-4D97-AF65-F5344CB8AC3E}">
        <p14:creationId xmlns:p14="http://schemas.microsoft.com/office/powerpoint/2010/main" val="121527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ED6A7C4-CD29-98B7-3746-5CAB8F941C98}"/>
              </a:ext>
            </a:extLst>
          </p:cNvPr>
          <p:cNvSpPr>
            <a:spLocks noGrp="1"/>
          </p:cNvSpPr>
          <p:nvPr>
            <p:ph type="body" sz="quarter" idx="11"/>
          </p:nvPr>
        </p:nvSpPr>
        <p:spPr>
          <a:xfrm>
            <a:off x="527050" y="231820"/>
            <a:ext cx="5860871" cy="6626179"/>
          </a:xfrm>
        </p:spPr>
        <p:txBody>
          <a:bodyPr vert="horz" lIns="91440" tIns="45720" rIns="91440" bIns="45720" rtlCol="0" anchor="t">
            <a:noAutofit/>
          </a:bodyPr>
          <a:lstStyle/>
          <a:p>
            <a:pPr marL="457200" indent="-457200">
              <a:lnSpc>
                <a:spcPct val="100000"/>
              </a:lnSpc>
              <a:spcBef>
                <a:spcPts val="0"/>
              </a:spcBef>
              <a:buFont typeface="Arial,Sans-Serif"/>
              <a:buChar char="•"/>
            </a:pPr>
            <a:r>
              <a:rPr lang="de-DE" sz="2000" kern="150" dirty="0">
                <a:solidFill>
                  <a:schemeClr val="tx1"/>
                </a:solidFill>
                <a:effectLst/>
                <a:latin typeface="HTWBerlin Office"/>
                <a:ea typeface="HTWBerlin Office"/>
                <a:cs typeface="HTWBerlin Office"/>
                <a:hlinkClick r:id="rId2" action="ppaction://hlinksldjump"/>
              </a:rPr>
              <a:t>30 Klimaschädliche Bebauungspläne</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3" action="ppaction://hlinksldjump"/>
              </a:rPr>
              <a:t>45 Klimaschutz für Kommunen</a:t>
            </a: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3" action="ppaction://hlinksldjump"/>
              </a:rPr>
              <a:t> freiwillig</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50" dirty="0">
                <a:effectLst/>
                <a:latin typeface="HTWBerlin Office"/>
                <a:ea typeface="HTWBerlin Office"/>
                <a:cs typeface="HTWBerlin Office"/>
                <a:hlinkClick r:id="rId4" action="ppaction://hlinksldjump"/>
              </a:rPr>
              <a:t>37 20-kW-Grenze bei „Garten-PV-Anlagen“</a:t>
            </a:r>
            <a:endParaRPr lang="de-DE" sz="2000" kern="150" dirty="0">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5" action="ppaction://hlinksldjump"/>
              </a:rPr>
              <a:t>46 Überschätzung Ausbau Gasnetze</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50" dirty="0">
                <a:effectLst/>
                <a:latin typeface="HTWBerlin Office"/>
                <a:ea typeface="HTWBerlin Office"/>
                <a:cs typeface="HTWBerlin Office"/>
                <a:hlinkClick r:id="rId6" action="ppaction://hlinksldjump"/>
              </a:rPr>
              <a:t>74 PV Direktvermarktungspflicht ab 100 kW</a:t>
            </a:r>
            <a:endParaRPr lang="de-DE" sz="2000" kern="150" dirty="0">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7" action="ppaction://hlinksldjump"/>
              </a:rPr>
              <a:t>36 Ausbauhemmende, missverstandene Leistungsgrenze</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200" dirty="0">
                <a:latin typeface="+mn-lt"/>
                <a:ea typeface="+mn-ea"/>
                <a:cs typeface="+mn-cs"/>
                <a:hlinkClick r:id="rId8" action="ppaction://hlinksldjump"/>
              </a:rPr>
              <a:t>4 Doppelbelastung von Speichern?</a:t>
            </a:r>
            <a:endParaRPr lang="de-DE" sz="2000" kern="1200" dirty="0">
              <a:latin typeface="+mn-lt"/>
              <a:ea typeface="+mn-ea"/>
              <a:cs typeface="+mn-cs"/>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9" action="ppaction://hlinksldjump"/>
              </a:rPr>
              <a:t>34 Vorgaben für Berechnung von CO</a:t>
            </a:r>
            <a:r>
              <a:rPr lang="de-DE" sz="2000" kern="150" baseline="-25000" dirty="0">
                <a:solidFill>
                  <a:schemeClr val="tx1"/>
                </a:solidFill>
                <a:effectLst/>
                <a:latin typeface="HTWBerlin Office"/>
                <a:ea typeface="HTWBerlin Office"/>
                <a:cs typeface="HTWBerlin Office"/>
                <a:hlinkClick r:id="rId9" action="ppaction://hlinksldjump"/>
              </a:rPr>
              <a:t>2</a:t>
            </a:r>
            <a:r>
              <a:rPr lang="de-DE" sz="2000" kern="150" dirty="0">
                <a:solidFill>
                  <a:schemeClr val="tx1"/>
                </a:solidFill>
                <a:effectLst/>
                <a:latin typeface="HTWBerlin Office"/>
                <a:ea typeface="HTWBerlin Office"/>
                <a:cs typeface="HTWBerlin Office"/>
                <a:hlinkClick r:id="rId9" action="ppaction://hlinksldjump"/>
              </a:rPr>
              <a:t>-Emissionen</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200" dirty="0">
                <a:solidFill>
                  <a:schemeClr val="tx1"/>
                </a:solidFill>
                <a:latin typeface="+mn-lt"/>
                <a:ea typeface="+mn-ea"/>
                <a:cs typeface="+mn-cs"/>
                <a:hlinkClick r:id="rId10" action="ppaction://hlinksldjump"/>
              </a:rPr>
              <a:t>28 Überdimensionierung Wärmeerzeuger</a:t>
            </a:r>
            <a:endParaRPr lang="de-DE" sz="2000" kern="1200" dirty="0">
              <a:solidFill>
                <a:schemeClr val="tx1"/>
              </a:solidFill>
              <a:latin typeface="+mn-lt"/>
              <a:ea typeface="+mn-ea"/>
              <a:cs typeface="+mn-cs"/>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11" action="ppaction://hlinksldjump"/>
              </a:rPr>
              <a:t>58 Rechtliche Hürden für bidirektionales Laden</a:t>
            </a:r>
            <a:endParaRPr lang="de-DE" sz="20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2000" kern="150" dirty="0">
                <a:solidFill>
                  <a:schemeClr val="tx1"/>
                </a:solidFill>
                <a:effectLst/>
                <a:latin typeface="HTWBerlin Office"/>
                <a:ea typeface="HTWBerlin Office"/>
                <a:cs typeface="HTWBerlin Office"/>
                <a:hlinkClick r:id="rId12" action="ppaction://hlinksldjump"/>
              </a:rPr>
              <a:t>51 Regulierung kommunaler Wärmeplanung</a:t>
            </a:r>
            <a:endParaRPr lang="de-DE" sz="2000" kern="150" dirty="0">
              <a:solidFill>
                <a:schemeClr val="tx1"/>
              </a:solidFill>
              <a:effectLst/>
              <a:latin typeface="HTWBerlin Office"/>
              <a:ea typeface="HTWBerlin Office"/>
              <a:cs typeface="HTWBerlin Office"/>
            </a:endParaRPr>
          </a:p>
          <a:p>
            <a:pPr marL="457200" indent="-457200">
              <a:lnSpc>
                <a:spcPct val="100000"/>
              </a:lnSpc>
              <a:spcBef>
                <a:spcPts val="0"/>
              </a:spcBef>
              <a:buFont typeface="Arial,Sans-Serif"/>
              <a:buChar char="•"/>
            </a:pPr>
            <a:endParaRPr lang="de-DE" sz="2000" dirty="0">
              <a:latin typeface="Arial"/>
              <a:cs typeface="Arial"/>
            </a:endParaRPr>
          </a:p>
        </p:txBody>
      </p:sp>
      <p:sp>
        <p:nvSpPr>
          <p:cNvPr id="5" name="Textfeld 4">
            <a:extLst>
              <a:ext uri="{FF2B5EF4-FFF2-40B4-BE49-F238E27FC236}">
                <a16:creationId xmlns:a16="http://schemas.microsoft.com/office/drawing/2014/main" id="{0EE1839B-B045-C1BE-415F-1A6BA4622CA1}"/>
              </a:ext>
            </a:extLst>
          </p:cNvPr>
          <p:cNvSpPr txBox="1"/>
          <p:nvPr/>
        </p:nvSpPr>
        <p:spPr>
          <a:xfrm>
            <a:off x="6387921" y="1094704"/>
            <a:ext cx="5512158" cy="3970318"/>
          </a:xfrm>
          <a:prstGeom prst="rect">
            <a:avLst/>
          </a:prstGeom>
          <a:noFill/>
        </p:spPr>
        <p:txBody>
          <a:bodyPr wrap="square" rtlCol="0">
            <a:spAutoFit/>
          </a:bodyPr>
          <a:lstStyle/>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13" action="ppaction://hlinksldjump"/>
              </a:rPr>
              <a:t>59 Fehlanreize Gebäuderegelung</a:t>
            </a: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14" action="ppaction://hlinksldjump"/>
              </a:rPr>
              <a:t>61 Unsicherheit</a:t>
            </a: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15" action="ppaction://hlinksldjump"/>
              </a:rPr>
              <a:t>73 Speicherauslegung fehlt in DIN </a:t>
            </a:r>
            <a:r>
              <a:rPr lang="de-DE" sz="1800" kern="150" noProof="0" dirty="0">
                <a:solidFill>
                  <a:schemeClr val="tx1"/>
                </a:solidFill>
                <a:effectLst/>
                <a:latin typeface="HTWBerlin Office"/>
                <a:hlinkClick r:id="rId15" action="ppaction://hlinksldjump"/>
              </a:rPr>
              <a:t>V 18599-5:2018-09</a:t>
            </a:r>
            <a:endParaRPr lang="de-DE" sz="1800" kern="150" noProof="0" dirty="0">
              <a:solidFill>
                <a:schemeClr val="tx1"/>
              </a:solidFill>
              <a:effectLst/>
              <a:latin typeface="HTWBerlin Office"/>
            </a:endParaRPr>
          </a:p>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16" action="ppaction://hlinksldjump"/>
              </a:rPr>
              <a:t>63 Falsche Berechnung der Treibhausgasemissionen per Gesetz</a:t>
            </a: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17" action="ppaction://hlinksldjump"/>
              </a:rPr>
              <a:t>64 Strommarktdesign ungeeignet für erneuerbare Energien</a:t>
            </a: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18" action="ppaction://hlinksldjump"/>
              </a:rPr>
              <a:t>69 Umfangreiche Prüfungen und Vorschriften für Balkonsolaranlagen</a:t>
            </a: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19" action="ppaction://hlinksldjump"/>
              </a:rPr>
              <a:t>70 Intransparente Normen </a:t>
            </a: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r>
              <a:rPr lang="de-DE" sz="1800" kern="150" dirty="0">
                <a:solidFill>
                  <a:schemeClr val="tx1"/>
                </a:solidFill>
                <a:effectLst/>
                <a:latin typeface="HTWBerlin Office"/>
                <a:ea typeface="HTWBerlin Office"/>
                <a:cs typeface="HTWBerlin Office"/>
                <a:hlinkClick r:id="rId20" action="ppaction://hlinksldjump"/>
              </a:rPr>
              <a:t>71 Zwang zum Anschluss an Gasnetz</a:t>
            </a: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1800" kern="150" dirty="0">
              <a:solidFill>
                <a:schemeClr val="tx1"/>
              </a:solidFill>
              <a:effectLst/>
              <a:latin typeface="HTWBerlin Office"/>
              <a:ea typeface="HTWBerlin Office"/>
              <a:cs typeface="HTWBerlin Office"/>
            </a:endParaRPr>
          </a:p>
          <a:p>
            <a:pPr marL="457200" indent="-457200">
              <a:buFont typeface="Arial" panose="020B0604020202020204" pitchFamily="34" charset="0"/>
              <a:buChar char="•"/>
            </a:pPr>
            <a:endParaRPr lang="de-DE" sz="1800" kern="150" dirty="0">
              <a:solidFill>
                <a:schemeClr val="tx1"/>
              </a:solidFill>
              <a:effectLst/>
              <a:latin typeface="HTWBerlin Office"/>
              <a:ea typeface="HTWBerlin Office"/>
              <a:cs typeface="HTWBerlin Office"/>
            </a:endParaRPr>
          </a:p>
        </p:txBody>
      </p:sp>
    </p:spTree>
    <p:extLst>
      <p:ext uri="{BB962C8B-B14F-4D97-AF65-F5344CB8AC3E}">
        <p14:creationId xmlns:p14="http://schemas.microsoft.com/office/powerpoint/2010/main" val="333744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E48606F5-E073-63E5-398E-4EE13FA3946C}"/>
              </a:ext>
            </a:extLst>
          </p:cNvPr>
          <p:cNvGraphicFramePr>
            <a:graphicFrameLocks noGrp="1"/>
          </p:cNvGraphicFramePr>
          <p:nvPr>
            <p:extLst>
              <p:ext uri="{D42A27DB-BD31-4B8C-83A1-F6EECF244321}">
                <p14:modId xmlns:p14="http://schemas.microsoft.com/office/powerpoint/2010/main" val="579715482"/>
              </p:ext>
            </p:extLst>
          </p:nvPr>
        </p:nvGraphicFramePr>
        <p:xfrm>
          <a:off x="0" y="0"/>
          <a:ext cx="12192000" cy="6320954"/>
        </p:xfrm>
        <a:graphic>
          <a:graphicData uri="http://schemas.openxmlformats.org/drawingml/2006/table">
            <a:tbl>
              <a:tblPr/>
              <a:tblGrid>
                <a:gridCol w="4439816">
                  <a:extLst>
                    <a:ext uri="{9D8B030D-6E8A-4147-A177-3AD203B41FA5}">
                      <a16:colId xmlns:a16="http://schemas.microsoft.com/office/drawing/2014/main" val="2176101223"/>
                    </a:ext>
                  </a:extLst>
                </a:gridCol>
                <a:gridCol w="3665894">
                  <a:extLst>
                    <a:ext uri="{9D8B030D-6E8A-4147-A177-3AD203B41FA5}">
                      <a16:colId xmlns:a16="http://schemas.microsoft.com/office/drawing/2014/main" val="642953747"/>
                    </a:ext>
                  </a:extLst>
                </a:gridCol>
                <a:gridCol w="3966878">
                  <a:extLst>
                    <a:ext uri="{9D8B030D-6E8A-4147-A177-3AD203B41FA5}">
                      <a16:colId xmlns:a16="http://schemas.microsoft.com/office/drawing/2014/main" val="86562610"/>
                    </a:ext>
                  </a:extLst>
                </a:gridCol>
                <a:gridCol w="119412">
                  <a:extLst>
                    <a:ext uri="{9D8B030D-6E8A-4147-A177-3AD203B41FA5}">
                      <a16:colId xmlns:a16="http://schemas.microsoft.com/office/drawing/2014/main" val="768241635"/>
                    </a:ext>
                  </a:extLst>
                </a:gridCol>
              </a:tblGrid>
              <a:tr h="764704">
                <a:tc gridSpan="3">
                  <a:txBody>
                    <a:bodyPr/>
                    <a:lstStyle/>
                    <a:p>
                      <a:pPr algn="ctr"/>
                      <a:r>
                        <a:rPr lang="de-DE" sz="2000" b="1" kern="150" dirty="0">
                          <a:solidFill>
                            <a:srgbClr val="FFFFFF"/>
                          </a:solidFill>
                          <a:effectLst/>
                          <a:latin typeface="HTWBerlin Office"/>
                          <a:ea typeface="HTWBerlin Office"/>
                          <a:cs typeface="HTWBerlin Office"/>
                        </a:rPr>
                        <a:t>11 Anwendung der FNN-Anwendungsregeln VDE-AR-N 4110 </a:t>
                      </a:r>
                    </a:p>
                    <a:p>
                      <a:pPr algn="ctr"/>
                      <a:r>
                        <a:rPr lang="de-DE" sz="2000" b="1" kern="150" dirty="0">
                          <a:solidFill>
                            <a:srgbClr val="FFFFFF"/>
                          </a:solidFill>
                          <a:effectLst/>
                          <a:latin typeface="HTWBerlin Office"/>
                          <a:ea typeface="HTWBerlin Office"/>
                          <a:cs typeface="HTWBerlin Office"/>
                        </a:rPr>
                        <a:t>bei PV-Anlagen ab 135 kW Anlagenzertifikate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tc>
                  <a:txBody>
                    <a:bodyPr/>
                    <a:lstStyle/>
                    <a:p>
                      <a:endParaRPr lang="de-DE" sz="1600" kern="150" dirty="0">
                        <a:effectLst/>
                        <a:latin typeface="HTWBerlin Office"/>
                        <a:ea typeface="HTWBerlin Office"/>
                        <a:cs typeface="HTWBerlin Office"/>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15668350"/>
                  </a:ext>
                </a:extLst>
              </a:tr>
              <a:tr h="5231300">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err="1">
                          <a:effectLst/>
                          <a:latin typeface="HTWBerlin Office"/>
                          <a:ea typeface="HTWBerlin Office"/>
                          <a:cs typeface="Times New Roman" panose="02020603050405020304" pitchFamily="18" charset="0"/>
                        </a:rPr>
                        <a:t>Anlagenzertifkat</a:t>
                      </a:r>
                      <a:r>
                        <a:rPr lang="de-DE" sz="1800" kern="150" dirty="0">
                          <a:effectLst/>
                          <a:latin typeface="HTWBerlin Office"/>
                          <a:ea typeface="HTWBerlin Office"/>
                          <a:cs typeface="Times New Roman" panose="02020603050405020304" pitchFamily="18" charset="0"/>
                        </a:rPr>
                        <a:t> nach VDE-AR-N 4110 TAR-Mittelspannung für PV-Anlagen ab 135 kW Das betrifft insbesondere Mischanlagen mit Eigenverbrauch.</a:t>
                      </a:r>
                      <a:r>
                        <a:rPr lang="de-DE" sz="1800" b="1" kern="150" dirty="0">
                          <a:effectLst/>
                          <a:latin typeface="HTWBerlin Office"/>
                          <a:ea typeface="HTWBerlin Office"/>
                          <a:cs typeface="HTWBerlin Office"/>
                        </a:rPr>
                        <a:t> </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Können durch Mehrkosten von ca. 20.000 € unwirtschaftlich werden</a:t>
                      </a:r>
                    </a:p>
                    <a:p>
                      <a:pPr marL="342900" indent="-342900">
                        <a:buFont typeface="+mj-lt"/>
                        <a:buAutoNum type="arabicPeriod"/>
                      </a:pPr>
                      <a:endParaRPr lang="de-DE" sz="1800" b="1"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Zertifizierung kann Inbetriebnahme um mehrere Monate verzögern</a:t>
                      </a:r>
                      <a:endParaRPr lang="de-DE" sz="1800" b="1" kern="150" dirty="0">
                        <a:effectLst/>
                        <a:latin typeface="HTWBerlin Office"/>
                        <a:ea typeface="HTWBerlin Office"/>
                        <a:cs typeface="HTWBerlin Office"/>
                      </a:endParaRPr>
                    </a:p>
                    <a:p>
                      <a:pPr marL="342900" lvl="0" indent="-342900">
                        <a:buAutoNum type="arabicPeriod"/>
                      </a:pPr>
                      <a:endParaRPr lang="de-DE" sz="1800" kern="150" dirty="0">
                        <a:effectLst/>
                        <a:latin typeface="HTWBerlin Office"/>
                        <a:ea typeface="HTWBerlin Office"/>
                        <a:cs typeface="HTWBerlin Office"/>
                      </a:endParaRPr>
                    </a:p>
                    <a:p>
                      <a:pPr marL="0" lvl="0" indent="0">
                        <a:buNone/>
                      </a:pPr>
                      <a:r>
                        <a:rPr lang="de-DE" sz="1800" kern="150" dirty="0">
                          <a:effectLst/>
                          <a:latin typeface="HTWBerlin Office"/>
                          <a:ea typeface="HTWBerlin Office"/>
                          <a:cs typeface="HTWBerlin Office"/>
                        </a:rPr>
                        <a:t>Update Solarpaket 1: Zertifikat ab 500 kW installierter Leistung und 270 kW Einspeiseleistung (</a:t>
                      </a:r>
                      <a:r>
                        <a:rPr lang="de-DE" sz="1800" b="0" i="0" u="none" strike="noStrike" kern="150" noProof="0" dirty="0">
                          <a:effectLst/>
                          <a:hlinkClick r:id="rId3"/>
                        </a:rPr>
                        <a:t>Neue Vorgaben zur Anlagenzertifizierung für Photovoltaik-Anlagen greifen – pv magazine Deutschland (pv-magazine.de)</a:t>
                      </a:r>
                      <a:r>
                        <a:rPr lang="de-DE" sz="1800" b="0" i="0" u="none" strike="noStrike" kern="150" noProof="0" dirty="0">
                          <a:effectLst/>
                        </a:rPr>
                        <a:t>)</a:t>
                      </a:r>
                      <a:endParaRPr lang="de-DE" sz="1800" kern="150" dirty="0">
                        <a:effectLst/>
                        <a:latin typeface="HTWBerlin Office"/>
                        <a:ea typeface="HTWBerlin Office"/>
                        <a:cs typeface="HTWBerlin Office"/>
                      </a:endParaRPr>
                    </a:p>
                    <a:p>
                      <a:pPr marL="342900" indent="-342900">
                        <a:buFont typeface="+mj-lt"/>
                        <a:buAutoNum type="arabicPeriod"/>
                      </a:pP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a:t>
                      </a:r>
                    </a:p>
                    <a:p>
                      <a:endParaRPr lang="de-DE" sz="1800" b="1" kern="150" dirty="0">
                        <a:effectLst/>
                        <a:latin typeface="HTWBerlin Office"/>
                        <a:ea typeface="HTWBerlin Office"/>
                        <a:cs typeface="HTWBerlin Office"/>
                      </a:endParaRPr>
                    </a:p>
                    <a:p>
                      <a:r>
                        <a:rPr lang="de-DE" sz="1800" kern="150" dirty="0">
                          <a:effectLst/>
                          <a:latin typeface="HTWBerlin Office"/>
                          <a:ea typeface="HTWBerlin Office"/>
                          <a:cs typeface="HTWBerlin Office"/>
                        </a:rPr>
                        <a:t>PV-Anlagen ab 135 kW bis 950 kW in Mittelspannung </a:t>
                      </a:r>
                      <a:r>
                        <a:rPr lang="de-DE" sz="1800" b="1" kern="150" dirty="0">
                          <a:effectLst/>
                          <a:latin typeface="HTWBerlin Office"/>
                          <a:ea typeface="HTWBerlin Office"/>
                          <a:cs typeface="HTWBerlin Office"/>
                        </a:rPr>
                        <a:t> </a:t>
                      </a:r>
                      <a:endParaRPr lang="de-DE" sz="18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Times New Roman" panose="02020603050405020304" pitchFamily="18" charset="0"/>
                        </a:rPr>
                        <a:t>Anlagenzertifikate erst ab 500 kW als vereinfachtes Zertifikat</a:t>
                      </a:r>
                      <a:br>
                        <a:rPr lang="de-DE" sz="1800" kern="150" dirty="0">
                          <a:effectLst/>
                          <a:latin typeface="HTWBerlin Office"/>
                          <a:ea typeface="HTWBerlin Office"/>
                          <a:cs typeface="Times New Roman" panose="02020603050405020304" pitchFamily="18" charset="0"/>
                        </a:rPr>
                      </a:br>
                      <a:endParaRPr lang="de-DE" sz="1800" kern="150" dirty="0">
                        <a:effectLst/>
                        <a:latin typeface="HTWBerlin Office"/>
                        <a:ea typeface="HTWBerlin Office"/>
                        <a:cs typeface="Times New Roman" panose="02020603050405020304" pitchFamily="18" charset="0"/>
                      </a:endParaRPr>
                    </a:p>
                    <a:p>
                      <a:pPr marL="342900" indent="-342900">
                        <a:buFont typeface="+mj-lt"/>
                        <a:buAutoNum type="arabicPeriod"/>
                      </a:pPr>
                      <a:r>
                        <a:rPr lang="de-DE" sz="1800" kern="150" dirty="0">
                          <a:effectLst/>
                          <a:latin typeface="HTWBerlin Office"/>
                          <a:ea typeface="HTWBerlin Office"/>
                          <a:cs typeface="Times New Roman" panose="02020603050405020304" pitchFamily="18" charset="0"/>
                        </a:rPr>
                        <a:t>Ab 1 MW als komplettes </a:t>
                      </a:r>
                      <a:r>
                        <a:rPr lang="de-DE" sz="1800" kern="150" dirty="0" err="1">
                          <a:effectLst/>
                          <a:latin typeface="HTWBerlin Office"/>
                          <a:ea typeface="HTWBerlin Office"/>
                          <a:cs typeface="Times New Roman" panose="02020603050405020304" pitchFamily="18" charset="0"/>
                        </a:rPr>
                        <a:t>Anlagenzertifkat</a:t>
                      </a:r>
                      <a:r>
                        <a:rPr lang="de-DE" sz="1800" kern="150" dirty="0">
                          <a:effectLst/>
                          <a:latin typeface="HTWBerlin Office"/>
                          <a:ea typeface="HTWBerlin Office"/>
                          <a:cs typeface="Times New Roman" panose="02020603050405020304" pitchFamily="18" charset="0"/>
                        </a:rPr>
                        <a:t> </a:t>
                      </a:r>
                    </a:p>
                    <a:p>
                      <a:r>
                        <a:rPr lang="de-DE" sz="1800" kern="150" dirty="0">
                          <a:effectLst/>
                          <a:latin typeface="HTWBerlin Office"/>
                          <a:ea typeface="HTWBerlin Office"/>
                          <a:cs typeface="HTWBerlin Office"/>
                        </a:rPr>
                        <a:t> </a:t>
                      </a:r>
                    </a:p>
                    <a:p>
                      <a:r>
                        <a:rPr lang="de-DE" sz="1800" b="1" kern="150" dirty="0">
                          <a:effectLst/>
                          <a:latin typeface="HTWBerlin Office"/>
                          <a:ea typeface="HTWBerlin Office"/>
                          <a:cs typeface="HTWBerlin Office"/>
                        </a:rPr>
                        <a:t>Grundlage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FNN-Anwendungsregeln sind privatrechtliche Regeln der Netzbetreiber</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Vom VDE herausgegeben</a:t>
                      </a:r>
                      <a:br>
                        <a:rPr lang="de-DE" sz="1800"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marL="342900" indent="-342900">
                        <a:buFont typeface="+mj-lt"/>
                        <a:buAutoNum type="arabicPeriod"/>
                      </a:pPr>
                      <a:r>
                        <a:rPr lang="de-DE" sz="1800" kern="150" dirty="0">
                          <a:effectLst/>
                          <a:latin typeface="HTWBerlin Office"/>
                          <a:ea typeface="HTWBerlin Office"/>
                          <a:cs typeface="HTWBerlin Office"/>
                        </a:rPr>
                        <a:t>Vermutungswirkung als Regeln der Technik nach EnWG fraglich</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600" kern="150" dirty="0">
                          <a:effectLst/>
                          <a:latin typeface="HTWBerlin Office"/>
                          <a:ea typeface="HTWBerlin Office"/>
                          <a:cs typeface="HTWBerlin Office"/>
                        </a:rPr>
                        <a:t> </a:t>
                      </a:r>
                    </a:p>
                  </a:txBody>
                  <a:tcPr marL="6350" marR="6350"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436585"/>
                  </a:ext>
                </a:extLst>
              </a:tr>
            </a:tbl>
          </a:graphicData>
        </a:graphic>
      </p:graphicFrame>
      <p:pic>
        <p:nvPicPr>
          <p:cNvPr id="6" name="Grafik 5" descr="Ein Bild, das Text, Clipart, Zahnrad enthält.&#10;&#10;Automatisch generierte Beschreibung">
            <a:extLst>
              <a:ext uri="{FF2B5EF4-FFF2-40B4-BE49-F238E27FC236}">
                <a16:creationId xmlns:a16="http://schemas.microsoft.com/office/drawing/2014/main" id="{CCE00604-CF39-9B9E-10BA-BB8E2EF95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944" y="3140968"/>
            <a:ext cx="1171739" cy="1105054"/>
          </a:xfrm>
          <a:prstGeom prst="rect">
            <a:avLst/>
          </a:prstGeom>
        </p:spPr>
      </p:pic>
      <p:pic>
        <p:nvPicPr>
          <p:cNvPr id="8" name="Grafik 7" descr="Ein Bild, das Text, Clipart enthält.&#10;&#10;Automatisch generierte Beschreibung">
            <a:extLst>
              <a:ext uri="{FF2B5EF4-FFF2-40B4-BE49-F238E27FC236}">
                <a16:creationId xmlns:a16="http://schemas.microsoft.com/office/drawing/2014/main" id="{22164267-9361-8BAC-D5CF-B6F546524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1051" y="4449407"/>
            <a:ext cx="1409897" cy="1343212"/>
          </a:xfrm>
          <a:prstGeom prst="rect">
            <a:avLst/>
          </a:prstGeom>
        </p:spPr>
      </p:pic>
    </p:spTree>
    <p:extLst>
      <p:ext uri="{BB962C8B-B14F-4D97-AF65-F5344CB8AC3E}">
        <p14:creationId xmlns:p14="http://schemas.microsoft.com/office/powerpoint/2010/main" val="2169328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F7125A7-8423-F358-3E3C-658DDAF1B1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03" y="939645"/>
            <a:ext cx="6072297" cy="5193217"/>
          </a:xfrm>
          <a:prstGeom prst="rect">
            <a:avLst/>
          </a:prstGeom>
        </p:spPr>
      </p:pic>
      <p:pic>
        <p:nvPicPr>
          <p:cNvPr id="3" name="Grafik 2">
            <a:extLst>
              <a:ext uri="{FF2B5EF4-FFF2-40B4-BE49-F238E27FC236}">
                <a16:creationId xmlns:a16="http://schemas.microsoft.com/office/drawing/2014/main" id="{9CA39F3F-C462-A431-C43D-866D739765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32088" y="836341"/>
            <a:ext cx="6336209" cy="5553308"/>
          </a:xfrm>
          <a:prstGeom prst="rect">
            <a:avLst/>
          </a:prstGeom>
        </p:spPr>
      </p:pic>
      <p:sp>
        <p:nvSpPr>
          <p:cNvPr id="4" name="Titel 1">
            <a:extLst>
              <a:ext uri="{FF2B5EF4-FFF2-40B4-BE49-F238E27FC236}">
                <a16:creationId xmlns:a16="http://schemas.microsoft.com/office/drawing/2014/main" id="{AC0ADBF2-D14F-2F86-7298-750F90D3960D}"/>
              </a:ext>
            </a:extLst>
          </p:cNvPr>
          <p:cNvSpPr>
            <a:spLocks noGrp="1"/>
          </p:cNvSpPr>
          <p:nvPr>
            <p:ph type="title"/>
          </p:nvPr>
        </p:nvSpPr>
        <p:spPr>
          <a:xfrm>
            <a:off x="366132" y="86653"/>
            <a:ext cx="9959897" cy="638485"/>
          </a:xfrm>
        </p:spPr>
        <p:txBody>
          <a:bodyPr>
            <a:normAutofit/>
          </a:bodyPr>
          <a:lstStyle/>
          <a:p>
            <a:pPr algn="ctr"/>
            <a:r>
              <a:rPr lang="de-DE" sz="2800" b="0" dirty="0">
                <a:latin typeface="HTWBerlin Office"/>
                <a:ea typeface="Verdana"/>
              </a:rPr>
              <a:t>Aufwendiger Zertifizierungsprozess ab 135 kW</a:t>
            </a:r>
          </a:p>
        </p:txBody>
      </p:sp>
    </p:spTree>
    <p:extLst>
      <p:ext uri="{BB962C8B-B14F-4D97-AF65-F5344CB8AC3E}">
        <p14:creationId xmlns:p14="http://schemas.microsoft.com/office/powerpoint/2010/main" val="1235222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073494903"/>
              </p:ext>
            </p:extLst>
          </p:nvPr>
        </p:nvGraphicFramePr>
        <p:xfrm>
          <a:off x="0" y="0"/>
          <a:ext cx="12192000" cy="6784340"/>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lvl="0" algn="ctr">
                        <a:lnSpc>
                          <a:spcPct val="100000"/>
                        </a:lnSpc>
                        <a:spcBef>
                          <a:spcPts val="0"/>
                        </a:spcBef>
                        <a:spcAft>
                          <a:spcPts val="0"/>
                        </a:spcAft>
                        <a:buNone/>
                      </a:pPr>
                      <a:r>
                        <a:rPr lang="de-DE" sz="2000" b="1" kern="150" noProof="0" dirty="0">
                          <a:solidFill>
                            <a:schemeClr val="tx1"/>
                          </a:solidFill>
                          <a:effectLst/>
                          <a:latin typeface="HTWBerlin Office"/>
                          <a:ea typeface="+mn-ea"/>
                          <a:cs typeface="+mn-cs"/>
                        </a:rPr>
                        <a:t>12 Hem</a:t>
                      </a:r>
                      <a:r>
                        <a:rPr lang="de-DE" sz="2000" b="1" kern="150" noProof="0" dirty="0">
                          <a:solidFill>
                            <a:schemeClr val="tx1"/>
                          </a:solidFill>
                          <a:effectLst/>
                          <a:latin typeface="HTWBerlin Office"/>
                        </a:rPr>
                        <a:t>mnis: LAI Richtlinie zu Blendung von PV-Anlagen</a:t>
                      </a:r>
                    </a:p>
                    <a:p>
                      <a:pPr lvl="0" algn="ctr">
                        <a:buNone/>
                      </a:pPr>
                      <a:endParaRPr lang="de-DE" sz="2000" b="1" kern="150" dirty="0">
                        <a:solidFill>
                          <a:schemeClr val="tx1"/>
                        </a:solidFill>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Anforderungen bzgl. Blendung durch PV-Anlagen höher als bei Fenstern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kern="150" dirty="0">
                          <a:solidFill>
                            <a:schemeClr val="tx1"/>
                          </a:solidFill>
                          <a:effectLst/>
                          <a:latin typeface="HTWBerlin Office"/>
                        </a:rPr>
                        <a:t>gehemmte Technologie bzw. Maßnahme: </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PV</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Blendende PV-Anlagen</a:t>
                      </a:r>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Rechtlich: Anforderungen an diejenigen für Fenster anpassen</a:t>
                      </a:r>
                    </a:p>
                    <a:p>
                      <a:pPr lvl="0">
                        <a:buNone/>
                      </a:pPr>
                      <a:endParaRPr lang="de-DE" sz="2000" b="0" kern="150" dirty="0">
                        <a:effectLst/>
                        <a:latin typeface="HTWBerlin Office"/>
                        <a:ea typeface="HTWBerlin Office"/>
                        <a:cs typeface="HTWBerlin Office"/>
                      </a:endParaRPr>
                    </a:p>
                    <a:p>
                      <a:pPr lvl="0">
                        <a:buNone/>
                      </a:pPr>
                      <a:r>
                        <a:rPr lang="de-DE" sz="2000" b="0" kern="150" dirty="0">
                          <a:effectLst/>
                          <a:latin typeface="HTWBerlin Office"/>
                          <a:ea typeface="HTWBerlin Office"/>
                          <a:cs typeface="HTWBerlin Office"/>
                        </a:rPr>
                        <a:t>Technisch: weniger stark reflektierende PV-Anlagen</a:t>
                      </a: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531211" y="3992459"/>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703548" y="3992459"/>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34C3B113-0BD4-998A-BCED-05ED5C2CB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541" y="5339228"/>
            <a:ext cx="1409897" cy="438211"/>
          </a:xfrm>
          <a:prstGeom prst="rect">
            <a:avLst/>
          </a:prstGeom>
        </p:spPr>
      </p:pic>
    </p:spTree>
    <p:extLst>
      <p:ext uri="{BB962C8B-B14F-4D97-AF65-F5344CB8AC3E}">
        <p14:creationId xmlns:p14="http://schemas.microsoft.com/office/powerpoint/2010/main" val="4170598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C8B52-9B86-E4F4-308F-130C4568A78C}"/>
              </a:ext>
            </a:extLst>
          </p:cNvPr>
          <p:cNvSpPr>
            <a:spLocks noGrp="1"/>
          </p:cNvSpPr>
          <p:nvPr>
            <p:ph type="title"/>
          </p:nvPr>
        </p:nvSpPr>
        <p:spPr>
          <a:xfrm>
            <a:off x="1325009" y="0"/>
            <a:ext cx="10687255" cy="681037"/>
          </a:xfrm>
        </p:spPr>
        <p:txBody>
          <a:bodyPr>
            <a:noAutofit/>
          </a:bodyPr>
          <a:lstStyle/>
          <a:p>
            <a:r>
              <a:rPr lang="de-DE" sz="3200" dirty="0">
                <a:latin typeface="HTWBerlin Office"/>
              </a:rPr>
              <a:t>Schaubild zu Blendung</a:t>
            </a:r>
          </a:p>
        </p:txBody>
      </p:sp>
      <p:sp>
        <p:nvSpPr>
          <p:cNvPr id="3" name="Rechteck: abgerundete Ecken 2">
            <a:extLst>
              <a:ext uri="{FF2B5EF4-FFF2-40B4-BE49-F238E27FC236}">
                <a16:creationId xmlns:a16="http://schemas.microsoft.com/office/drawing/2014/main" id="{7FBCDFF4-8B4C-AE69-FA89-C9A98CE92C09}"/>
              </a:ext>
            </a:extLst>
          </p:cNvPr>
          <p:cNvSpPr/>
          <p:nvPr/>
        </p:nvSpPr>
        <p:spPr>
          <a:xfrm>
            <a:off x="2469792" y="4965310"/>
            <a:ext cx="1952625" cy="6858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Bewertung erforderlich</a:t>
            </a:r>
          </a:p>
        </p:txBody>
      </p:sp>
      <p:sp>
        <p:nvSpPr>
          <p:cNvPr id="4" name="Rechteck: abgerundete Ecken 3">
            <a:extLst>
              <a:ext uri="{FF2B5EF4-FFF2-40B4-BE49-F238E27FC236}">
                <a16:creationId xmlns:a16="http://schemas.microsoft.com/office/drawing/2014/main" id="{1916FB0C-77AB-D117-5DAB-2F65D879B8AA}"/>
              </a:ext>
            </a:extLst>
          </p:cNvPr>
          <p:cNvSpPr/>
          <p:nvPr/>
        </p:nvSpPr>
        <p:spPr>
          <a:xfrm>
            <a:off x="7537089" y="4974835"/>
            <a:ext cx="1952625" cy="6858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u="sng" dirty="0"/>
              <a:t>Keine</a:t>
            </a:r>
            <a:r>
              <a:rPr lang="de-DE" sz="1800" b="1" dirty="0"/>
              <a:t> Bewertung erforderlich</a:t>
            </a:r>
          </a:p>
        </p:txBody>
      </p:sp>
      <p:sp>
        <p:nvSpPr>
          <p:cNvPr id="5" name="Raute 4">
            <a:extLst>
              <a:ext uri="{FF2B5EF4-FFF2-40B4-BE49-F238E27FC236}">
                <a16:creationId xmlns:a16="http://schemas.microsoft.com/office/drawing/2014/main" id="{CE807374-C3DD-8F7A-E19E-BFB8E2F89CB4}"/>
              </a:ext>
            </a:extLst>
          </p:cNvPr>
          <p:cNvSpPr/>
          <p:nvPr/>
        </p:nvSpPr>
        <p:spPr>
          <a:xfrm>
            <a:off x="4327515" y="3458836"/>
            <a:ext cx="3362325" cy="1213851"/>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Genehmigungs-pflichtig?</a:t>
            </a:r>
          </a:p>
        </p:txBody>
      </p:sp>
      <p:grpSp>
        <p:nvGrpSpPr>
          <p:cNvPr id="6" name="Gruppieren 5">
            <a:extLst>
              <a:ext uri="{FF2B5EF4-FFF2-40B4-BE49-F238E27FC236}">
                <a16:creationId xmlns:a16="http://schemas.microsoft.com/office/drawing/2014/main" id="{3F36B687-3D10-383D-5465-39A231937769}"/>
              </a:ext>
            </a:extLst>
          </p:cNvPr>
          <p:cNvGrpSpPr/>
          <p:nvPr/>
        </p:nvGrpSpPr>
        <p:grpSpPr>
          <a:xfrm>
            <a:off x="3141305" y="3872585"/>
            <a:ext cx="1879618" cy="1035965"/>
            <a:chOff x="3141305" y="3872585"/>
            <a:chExt cx="1879618" cy="1035965"/>
          </a:xfrm>
        </p:grpSpPr>
        <p:sp>
          <p:nvSpPr>
            <p:cNvPr id="7" name="Pfeil: nach unten 6">
              <a:extLst>
                <a:ext uri="{FF2B5EF4-FFF2-40B4-BE49-F238E27FC236}">
                  <a16:creationId xmlns:a16="http://schemas.microsoft.com/office/drawing/2014/main" id="{CC235C55-4627-AF64-1788-92F85EF442A6}"/>
                </a:ext>
              </a:extLst>
            </p:cNvPr>
            <p:cNvSpPr/>
            <p:nvPr/>
          </p:nvSpPr>
          <p:spPr>
            <a:xfrm>
              <a:off x="3141305" y="4204156"/>
              <a:ext cx="609600" cy="704394"/>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D66EA3D4-63E0-B17F-815A-4745A7BE710E}"/>
                </a:ext>
              </a:extLst>
            </p:cNvPr>
            <p:cNvSpPr/>
            <p:nvPr/>
          </p:nvSpPr>
          <p:spPr>
            <a:xfrm rot="16200000">
              <a:off x="3991529" y="3174761"/>
              <a:ext cx="331570" cy="172721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a:t>Ja   </a:t>
              </a:r>
            </a:p>
          </p:txBody>
        </p:sp>
      </p:grpSp>
      <p:grpSp>
        <p:nvGrpSpPr>
          <p:cNvPr id="9" name="Gruppieren 8">
            <a:extLst>
              <a:ext uri="{FF2B5EF4-FFF2-40B4-BE49-F238E27FC236}">
                <a16:creationId xmlns:a16="http://schemas.microsoft.com/office/drawing/2014/main" id="{ECE7B566-88C5-6EE5-8A74-069A6E9E56DD}"/>
              </a:ext>
            </a:extLst>
          </p:cNvPr>
          <p:cNvGrpSpPr/>
          <p:nvPr/>
        </p:nvGrpSpPr>
        <p:grpSpPr>
          <a:xfrm>
            <a:off x="7171078" y="3872587"/>
            <a:ext cx="1647124" cy="1035963"/>
            <a:chOff x="7171078" y="3872587"/>
            <a:chExt cx="1647124" cy="1035963"/>
          </a:xfrm>
        </p:grpSpPr>
        <p:sp>
          <p:nvSpPr>
            <p:cNvPr id="10" name="Pfeil: nach unten 9">
              <a:extLst>
                <a:ext uri="{FF2B5EF4-FFF2-40B4-BE49-F238E27FC236}">
                  <a16:creationId xmlns:a16="http://schemas.microsoft.com/office/drawing/2014/main" id="{935271A1-C4F3-25FF-98B7-517487120ECB}"/>
                </a:ext>
              </a:extLst>
            </p:cNvPr>
            <p:cNvSpPr/>
            <p:nvPr/>
          </p:nvSpPr>
          <p:spPr>
            <a:xfrm>
              <a:off x="8208602" y="4204155"/>
              <a:ext cx="609600" cy="704395"/>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1" name="Rechteck 10">
              <a:extLst>
                <a:ext uri="{FF2B5EF4-FFF2-40B4-BE49-F238E27FC236}">
                  <a16:creationId xmlns:a16="http://schemas.microsoft.com/office/drawing/2014/main" id="{4E78B74D-DE10-DD1D-0374-C7DC3B7E2A81}"/>
                </a:ext>
              </a:extLst>
            </p:cNvPr>
            <p:cNvSpPr/>
            <p:nvPr/>
          </p:nvSpPr>
          <p:spPr>
            <a:xfrm rot="16200000">
              <a:off x="7752657" y="3291008"/>
              <a:ext cx="331570" cy="1494727"/>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de-DE"/>
                <a:t>nein</a:t>
              </a:r>
            </a:p>
          </p:txBody>
        </p:sp>
      </p:grpSp>
      <p:sp>
        <p:nvSpPr>
          <p:cNvPr id="12" name="Rechteck: abgerundete Ecken 11">
            <a:extLst>
              <a:ext uri="{FF2B5EF4-FFF2-40B4-BE49-F238E27FC236}">
                <a16:creationId xmlns:a16="http://schemas.microsoft.com/office/drawing/2014/main" id="{A1D0CCD3-945D-63FB-4C28-07D2FE73FEE9}"/>
              </a:ext>
            </a:extLst>
          </p:cNvPr>
          <p:cNvSpPr/>
          <p:nvPr/>
        </p:nvSpPr>
        <p:spPr>
          <a:xfrm>
            <a:off x="4298590" y="5943210"/>
            <a:ext cx="3362325" cy="685800"/>
          </a:xfrm>
          <a:prstGeom prst="roundRect">
            <a:avLst/>
          </a:prstGeom>
          <a:solidFill>
            <a:schemeClr val="bg1">
              <a:lumMod val="9500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solidFill>
                  <a:schemeClr val="tx1"/>
                </a:solidFill>
              </a:rPr>
              <a:t>Emissionswerte müssen eingehalten werden!</a:t>
            </a:r>
          </a:p>
        </p:txBody>
      </p:sp>
      <p:sp>
        <p:nvSpPr>
          <p:cNvPr id="13" name="Pfeil: nach unten 12">
            <a:extLst>
              <a:ext uri="{FF2B5EF4-FFF2-40B4-BE49-F238E27FC236}">
                <a16:creationId xmlns:a16="http://schemas.microsoft.com/office/drawing/2014/main" id="{C6DE3F0A-D6F8-3A1E-7367-2033E8401CD5}"/>
              </a:ext>
            </a:extLst>
          </p:cNvPr>
          <p:cNvSpPr/>
          <p:nvPr/>
        </p:nvSpPr>
        <p:spPr>
          <a:xfrm rot="2868456">
            <a:off x="6638670" y="5018241"/>
            <a:ext cx="609600" cy="1049835"/>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unten 13">
            <a:extLst>
              <a:ext uri="{FF2B5EF4-FFF2-40B4-BE49-F238E27FC236}">
                <a16:creationId xmlns:a16="http://schemas.microsoft.com/office/drawing/2014/main" id="{F796AFC9-76EE-7215-172D-D27A7983B284}"/>
              </a:ext>
            </a:extLst>
          </p:cNvPr>
          <p:cNvSpPr/>
          <p:nvPr/>
        </p:nvSpPr>
        <p:spPr>
          <a:xfrm rot="18900000">
            <a:off x="4639892" y="5009914"/>
            <a:ext cx="609600" cy="1049835"/>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E89FE583-D5C2-840C-DCC9-070A8D7E35D7}"/>
              </a:ext>
            </a:extLst>
          </p:cNvPr>
          <p:cNvSpPr/>
          <p:nvPr/>
        </p:nvSpPr>
        <p:spPr>
          <a:xfrm>
            <a:off x="10188398" y="2156280"/>
            <a:ext cx="1695113" cy="546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Rest…</a:t>
            </a:r>
          </a:p>
        </p:txBody>
      </p:sp>
      <p:sp>
        <p:nvSpPr>
          <p:cNvPr id="16" name="Rechteck: abgerundete Ecken 15">
            <a:extLst>
              <a:ext uri="{FF2B5EF4-FFF2-40B4-BE49-F238E27FC236}">
                <a16:creationId xmlns:a16="http://schemas.microsoft.com/office/drawing/2014/main" id="{7CF9BFC0-8483-7C1C-69E9-7FF4148F32E5}"/>
              </a:ext>
            </a:extLst>
          </p:cNvPr>
          <p:cNvSpPr/>
          <p:nvPr/>
        </p:nvSpPr>
        <p:spPr>
          <a:xfrm>
            <a:off x="10059641" y="4974835"/>
            <a:ext cx="1952625" cy="6858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b="1" u="sng" dirty="0"/>
              <a:t>Keine</a:t>
            </a:r>
            <a:r>
              <a:rPr lang="de-DE" sz="1800" b="1" dirty="0"/>
              <a:t> Bewertung erforderlich</a:t>
            </a:r>
          </a:p>
        </p:txBody>
      </p:sp>
      <p:sp>
        <p:nvSpPr>
          <p:cNvPr id="17" name="Pfeil: nach unten 16">
            <a:extLst>
              <a:ext uri="{FF2B5EF4-FFF2-40B4-BE49-F238E27FC236}">
                <a16:creationId xmlns:a16="http://schemas.microsoft.com/office/drawing/2014/main" id="{E7DD9325-9247-0AA6-F983-22CF5E85E74F}"/>
              </a:ext>
            </a:extLst>
          </p:cNvPr>
          <p:cNvSpPr/>
          <p:nvPr/>
        </p:nvSpPr>
        <p:spPr>
          <a:xfrm>
            <a:off x="10731154" y="2904702"/>
            <a:ext cx="609600" cy="2003847"/>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8" name="Ellipse 17">
            <a:extLst>
              <a:ext uri="{FF2B5EF4-FFF2-40B4-BE49-F238E27FC236}">
                <a16:creationId xmlns:a16="http://schemas.microsoft.com/office/drawing/2014/main" id="{11DE34D0-65B2-C1AA-E8CD-D438041D303F}"/>
              </a:ext>
            </a:extLst>
          </p:cNvPr>
          <p:cNvSpPr/>
          <p:nvPr/>
        </p:nvSpPr>
        <p:spPr>
          <a:xfrm>
            <a:off x="5132197" y="2156280"/>
            <a:ext cx="1695113" cy="546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PV-Anlage</a:t>
            </a:r>
          </a:p>
        </p:txBody>
      </p:sp>
      <p:grpSp>
        <p:nvGrpSpPr>
          <p:cNvPr id="19" name="Gruppieren 18">
            <a:extLst>
              <a:ext uri="{FF2B5EF4-FFF2-40B4-BE49-F238E27FC236}">
                <a16:creationId xmlns:a16="http://schemas.microsoft.com/office/drawing/2014/main" id="{2382E2F4-99C7-C4E0-CD37-600BF62C7085}"/>
              </a:ext>
            </a:extLst>
          </p:cNvPr>
          <p:cNvGrpSpPr/>
          <p:nvPr/>
        </p:nvGrpSpPr>
        <p:grpSpPr>
          <a:xfrm>
            <a:off x="7943850" y="929138"/>
            <a:ext cx="3396904" cy="1168371"/>
            <a:chOff x="7943850" y="929138"/>
            <a:chExt cx="3396904" cy="1168371"/>
          </a:xfrm>
        </p:grpSpPr>
        <p:sp>
          <p:nvSpPr>
            <p:cNvPr id="20" name="Pfeil: nach unten 19">
              <a:extLst>
                <a:ext uri="{FF2B5EF4-FFF2-40B4-BE49-F238E27FC236}">
                  <a16:creationId xmlns:a16="http://schemas.microsoft.com/office/drawing/2014/main" id="{4026DC5A-D6BF-6819-21CD-06EBE068D2D2}"/>
                </a:ext>
              </a:extLst>
            </p:cNvPr>
            <p:cNvSpPr/>
            <p:nvPr/>
          </p:nvSpPr>
          <p:spPr>
            <a:xfrm>
              <a:off x="10731154" y="1237114"/>
              <a:ext cx="609600" cy="860395"/>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1" name="Rechteck 20">
              <a:extLst>
                <a:ext uri="{FF2B5EF4-FFF2-40B4-BE49-F238E27FC236}">
                  <a16:creationId xmlns:a16="http://schemas.microsoft.com/office/drawing/2014/main" id="{35EC4F69-43E3-C862-8982-4DF25F377E8A}"/>
                </a:ext>
              </a:extLst>
            </p:cNvPr>
            <p:cNvSpPr/>
            <p:nvPr/>
          </p:nvSpPr>
          <p:spPr>
            <a:xfrm rot="16200000">
              <a:off x="9411639" y="-538651"/>
              <a:ext cx="307975" cy="324355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endParaRPr lang="de-DE"/>
            </a:p>
          </p:txBody>
        </p:sp>
      </p:grpSp>
      <p:sp>
        <p:nvSpPr>
          <p:cNvPr id="22" name="Ellipse 21">
            <a:extLst>
              <a:ext uri="{FF2B5EF4-FFF2-40B4-BE49-F238E27FC236}">
                <a16:creationId xmlns:a16="http://schemas.microsoft.com/office/drawing/2014/main" id="{DD95D860-CBAD-F486-797C-AED96EC57F43}"/>
              </a:ext>
            </a:extLst>
          </p:cNvPr>
          <p:cNvSpPr/>
          <p:nvPr/>
        </p:nvSpPr>
        <p:spPr>
          <a:xfrm>
            <a:off x="7332302" y="759991"/>
            <a:ext cx="2719971" cy="6572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Reflektierende Fläche</a:t>
            </a:r>
          </a:p>
        </p:txBody>
      </p:sp>
      <p:sp>
        <p:nvSpPr>
          <p:cNvPr id="23" name="Pfeil: nach unten 22">
            <a:extLst>
              <a:ext uri="{FF2B5EF4-FFF2-40B4-BE49-F238E27FC236}">
                <a16:creationId xmlns:a16="http://schemas.microsoft.com/office/drawing/2014/main" id="{B281BDAF-FB51-6D71-5546-69FE6346A1B0}"/>
              </a:ext>
            </a:extLst>
          </p:cNvPr>
          <p:cNvSpPr/>
          <p:nvPr/>
        </p:nvSpPr>
        <p:spPr>
          <a:xfrm>
            <a:off x="5674953" y="1237114"/>
            <a:ext cx="609600" cy="860396"/>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4" name="Pfeil: nach unten 23">
            <a:extLst>
              <a:ext uri="{FF2B5EF4-FFF2-40B4-BE49-F238E27FC236}">
                <a16:creationId xmlns:a16="http://schemas.microsoft.com/office/drawing/2014/main" id="{6FFA48FD-E2B1-A87C-0A07-10267D7CC4C0}"/>
              </a:ext>
            </a:extLst>
          </p:cNvPr>
          <p:cNvSpPr/>
          <p:nvPr/>
        </p:nvSpPr>
        <p:spPr>
          <a:xfrm>
            <a:off x="5674953" y="2778543"/>
            <a:ext cx="609600" cy="657225"/>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25" name="Grafik 24">
            <a:extLst>
              <a:ext uri="{FF2B5EF4-FFF2-40B4-BE49-F238E27FC236}">
                <a16:creationId xmlns:a16="http://schemas.microsoft.com/office/drawing/2014/main" id="{9FC78392-ABD6-3041-2F4E-FB8470E2370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
          <a:stretch/>
        </p:blipFill>
        <p:spPr>
          <a:xfrm rot="5400000">
            <a:off x="9529609" y="1474167"/>
            <a:ext cx="2747287" cy="2331897"/>
          </a:xfrm>
          <a:prstGeom prst="rect">
            <a:avLst/>
          </a:prstGeom>
          <a:effectLst>
            <a:softEdge rad="63500"/>
          </a:effectLst>
        </p:spPr>
      </p:pic>
      <p:sp>
        <p:nvSpPr>
          <p:cNvPr id="26" name="Rechteck 25">
            <a:extLst>
              <a:ext uri="{FF2B5EF4-FFF2-40B4-BE49-F238E27FC236}">
                <a16:creationId xmlns:a16="http://schemas.microsoft.com/office/drawing/2014/main" id="{CB5B65D4-E1A6-1345-5929-BFEBCEFD8F56}"/>
              </a:ext>
            </a:extLst>
          </p:cNvPr>
          <p:cNvSpPr/>
          <p:nvPr/>
        </p:nvSpPr>
        <p:spPr>
          <a:xfrm rot="16200000">
            <a:off x="6706412" y="52026"/>
            <a:ext cx="307975" cy="206219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27" name="Foliennummernplatzhalter 16">
            <a:extLst>
              <a:ext uri="{FF2B5EF4-FFF2-40B4-BE49-F238E27FC236}">
                <a16:creationId xmlns:a16="http://schemas.microsoft.com/office/drawing/2014/main" id="{6BA635FD-2AB4-432F-1874-97EE67A9D114}"/>
              </a:ext>
            </a:extLst>
          </p:cNvPr>
          <p:cNvSpPr txBox="1">
            <a:spLocks/>
          </p:cNvSpPr>
          <p:nvPr/>
        </p:nvSpPr>
        <p:spPr>
          <a:xfrm>
            <a:off x="9385043" y="6533896"/>
            <a:ext cx="2743200" cy="187579"/>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59CB40-BA7C-4D53-B205-7E5323880164}" type="slidenum">
              <a:rPr lang="de-DE" smtClean="0"/>
              <a:pPr/>
              <a:t>23</a:t>
            </a:fld>
            <a:endParaRPr lang="de-DE"/>
          </a:p>
        </p:txBody>
      </p:sp>
      <p:grpSp>
        <p:nvGrpSpPr>
          <p:cNvPr id="28" name="Gruppieren 27">
            <a:extLst>
              <a:ext uri="{FF2B5EF4-FFF2-40B4-BE49-F238E27FC236}">
                <a16:creationId xmlns:a16="http://schemas.microsoft.com/office/drawing/2014/main" id="{4E077C8C-EC85-79C7-B503-8D3247A4A528}"/>
              </a:ext>
            </a:extLst>
          </p:cNvPr>
          <p:cNvGrpSpPr/>
          <p:nvPr/>
        </p:nvGrpSpPr>
        <p:grpSpPr>
          <a:xfrm>
            <a:off x="275624" y="805007"/>
            <a:ext cx="3848597" cy="2023599"/>
            <a:chOff x="275624" y="805007"/>
            <a:chExt cx="3848597" cy="2023599"/>
          </a:xfrm>
        </p:grpSpPr>
        <p:pic>
          <p:nvPicPr>
            <p:cNvPr id="29" name="Grafik 28" descr="Auto">
              <a:extLst>
                <a:ext uri="{FF2B5EF4-FFF2-40B4-BE49-F238E27FC236}">
                  <a16:creationId xmlns:a16="http://schemas.microsoft.com/office/drawing/2014/main" id="{BB70D6E9-E987-1446-0995-6F58E74038B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71904" y="1651322"/>
              <a:ext cx="883645" cy="956561"/>
            </a:xfrm>
            <a:prstGeom prst="rect">
              <a:avLst/>
            </a:prstGeom>
          </p:spPr>
        </p:pic>
        <p:pic>
          <p:nvPicPr>
            <p:cNvPr id="30" name="Grafik 29" descr="Zug">
              <a:extLst>
                <a:ext uri="{FF2B5EF4-FFF2-40B4-BE49-F238E27FC236}">
                  <a16:creationId xmlns:a16="http://schemas.microsoft.com/office/drawing/2014/main" id="{6D639B80-8F19-4347-D84D-F26B5DEA2C2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30888" y="805007"/>
              <a:ext cx="883645" cy="956561"/>
            </a:xfrm>
            <a:prstGeom prst="rect">
              <a:avLst/>
            </a:prstGeom>
          </p:spPr>
        </p:pic>
        <p:pic>
          <p:nvPicPr>
            <p:cNvPr id="31" name="Grafik 30" descr="Flugzeug">
              <a:extLst>
                <a:ext uri="{FF2B5EF4-FFF2-40B4-BE49-F238E27FC236}">
                  <a16:creationId xmlns:a16="http://schemas.microsoft.com/office/drawing/2014/main" id="{E87F49C2-7FCD-8DDC-68A7-2BA33166F9B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5624" y="1728654"/>
              <a:ext cx="883645" cy="956561"/>
            </a:xfrm>
            <a:prstGeom prst="rect">
              <a:avLst/>
            </a:prstGeom>
          </p:spPr>
        </p:pic>
        <p:pic>
          <p:nvPicPr>
            <p:cNvPr id="32" name="Grafik 31" descr="Warnung">
              <a:extLst>
                <a:ext uri="{FF2B5EF4-FFF2-40B4-BE49-F238E27FC236}">
                  <a16:creationId xmlns:a16="http://schemas.microsoft.com/office/drawing/2014/main" id="{F427CE77-903A-BE02-16DA-2023026CB14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652116" y="1147527"/>
              <a:ext cx="883645" cy="956561"/>
            </a:xfrm>
            <a:prstGeom prst="rect">
              <a:avLst/>
            </a:prstGeom>
          </p:spPr>
        </p:pic>
        <p:sp>
          <p:nvSpPr>
            <p:cNvPr id="33" name="Pfeil: nach links 32">
              <a:extLst>
                <a:ext uri="{FF2B5EF4-FFF2-40B4-BE49-F238E27FC236}">
                  <a16:creationId xmlns:a16="http://schemas.microsoft.com/office/drawing/2014/main" id="{293B05CF-5157-E9E1-FC56-4F9F78ECA2F0}"/>
                </a:ext>
              </a:extLst>
            </p:cNvPr>
            <p:cNvSpPr/>
            <p:nvPr/>
          </p:nvSpPr>
          <p:spPr>
            <a:xfrm>
              <a:off x="2254742" y="2124689"/>
              <a:ext cx="1869479" cy="703917"/>
            </a:xfrm>
            <a:prstGeom prst="lef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rgbClr val="FCFCFF"/>
                  </a:solidFill>
                </a:rPr>
                <a:t>Verkehr</a:t>
              </a:r>
            </a:p>
          </p:txBody>
        </p:sp>
      </p:grpSp>
      <p:sp>
        <p:nvSpPr>
          <p:cNvPr id="34" name="Rechteck: abgerundete Ecken 33">
            <a:extLst>
              <a:ext uri="{FF2B5EF4-FFF2-40B4-BE49-F238E27FC236}">
                <a16:creationId xmlns:a16="http://schemas.microsoft.com/office/drawing/2014/main" id="{214FA5EB-5FA2-6B60-F787-5F6BFB00F088}"/>
              </a:ext>
            </a:extLst>
          </p:cNvPr>
          <p:cNvSpPr/>
          <p:nvPr/>
        </p:nvSpPr>
        <p:spPr>
          <a:xfrm>
            <a:off x="8015" y="2880388"/>
            <a:ext cx="3114450" cy="611007"/>
          </a:xfrm>
          <a:prstGeom prst="roundRect">
            <a:avLst/>
          </a:prstGeom>
          <a:solidFill>
            <a:schemeClr val="bg1">
              <a:lumMod val="9500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err="1">
                <a:solidFill>
                  <a:schemeClr val="tx1"/>
                </a:solidFill>
              </a:rPr>
              <a:t>Blendgutachten</a:t>
            </a:r>
            <a:r>
              <a:rPr lang="de-DE" sz="1800" dirty="0">
                <a:solidFill>
                  <a:schemeClr val="tx1"/>
                </a:solidFill>
              </a:rPr>
              <a:t> erforderlich,</a:t>
            </a:r>
          </a:p>
          <a:p>
            <a:pPr algn="ctr"/>
            <a:r>
              <a:rPr lang="de-DE" sz="1800" dirty="0">
                <a:solidFill>
                  <a:schemeClr val="tx1"/>
                </a:solidFill>
              </a:rPr>
              <a:t>ggf. </a:t>
            </a:r>
            <a:r>
              <a:rPr lang="de-DE" sz="1800" dirty="0" err="1">
                <a:solidFill>
                  <a:schemeClr val="tx1"/>
                </a:solidFill>
              </a:rPr>
              <a:t>Blendschutzmaßnahmen</a:t>
            </a:r>
            <a:endParaRPr lang="de-DE" sz="1800" dirty="0">
              <a:solidFill>
                <a:schemeClr val="tx1"/>
              </a:solidFill>
            </a:endParaRPr>
          </a:p>
        </p:txBody>
      </p:sp>
      <p:grpSp>
        <p:nvGrpSpPr>
          <p:cNvPr id="35" name="Gruppieren 34">
            <a:extLst>
              <a:ext uri="{FF2B5EF4-FFF2-40B4-BE49-F238E27FC236}">
                <a16:creationId xmlns:a16="http://schemas.microsoft.com/office/drawing/2014/main" id="{A84CFE2A-FB35-E3C5-588A-387449686836}"/>
              </a:ext>
            </a:extLst>
          </p:cNvPr>
          <p:cNvGrpSpPr/>
          <p:nvPr/>
        </p:nvGrpSpPr>
        <p:grpSpPr>
          <a:xfrm>
            <a:off x="149013" y="3291045"/>
            <a:ext cx="4667662" cy="2543463"/>
            <a:chOff x="111514" y="3259475"/>
            <a:chExt cx="4667662" cy="2543463"/>
          </a:xfrm>
        </p:grpSpPr>
        <p:pic>
          <p:nvPicPr>
            <p:cNvPr id="36" name="Grafik 35" descr="Haus">
              <a:extLst>
                <a:ext uri="{FF2B5EF4-FFF2-40B4-BE49-F238E27FC236}">
                  <a16:creationId xmlns:a16="http://schemas.microsoft.com/office/drawing/2014/main" id="{E257C427-CC46-E3D0-AA78-4E648A223B2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116095" y="4490932"/>
              <a:ext cx="914400" cy="914400"/>
            </a:xfrm>
            <a:prstGeom prst="rect">
              <a:avLst/>
            </a:prstGeom>
          </p:spPr>
        </p:pic>
        <p:pic>
          <p:nvPicPr>
            <p:cNvPr id="37" name="Grafik 36" descr="Stadt">
              <a:extLst>
                <a:ext uri="{FF2B5EF4-FFF2-40B4-BE49-F238E27FC236}">
                  <a16:creationId xmlns:a16="http://schemas.microsoft.com/office/drawing/2014/main" id="{5A725755-E938-E9F9-FF4E-C3B2CA587B8E}"/>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15472" y="4888538"/>
              <a:ext cx="914400" cy="914400"/>
            </a:xfrm>
            <a:prstGeom prst="rect">
              <a:avLst/>
            </a:prstGeom>
          </p:spPr>
        </p:pic>
        <p:pic>
          <p:nvPicPr>
            <p:cNvPr id="38" name="Grafik 37" descr="Neutrales Gesicht ohne Füllung">
              <a:extLst>
                <a:ext uri="{FF2B5EF4-FFF2-40B4-BE49-F238E27FC236}">
                  <a16:creationId xmlns:a16="http://schemas.microsoft.com/office/drawing/2014/main" id="{BF6F40F8-C90E-226C-36A7-224E3447F0ED}"/>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11514" y="3783495"/>
              <a:ext cx="1106172" cy="1106172"/>
            </a:xfrm>
            <a:prstGeom prst="rect">
              <a:avLst/>
            </a:prstGeom>
          </p:spPr>
        </p:pic>
        <p:sp>
          <p:nvSpPr>
            <p:cNvPr id="39" name="Pfeil: nach links 38">
              <a:extLst>
                <a:ext uri="{FF2B5EF4-FFF2-40B4-BE49-F238E27FC236}">
                  <a16:creationId xmlns:a16="http://schemas.microsoft.com/office/drawing/2014/main" id="{6B5AA180-0636-6FC9-9F7B-088EDFA5D41E}"/>
                </a:ext>
              </a:extLst>
            </p:cNvPr>
            <p:cNvSpPr/>
            <p:nvPr/>
          </p:nvSpPr>
          <p:spPr>
            <a:xfrm rot="20180254">
              <a:off x="1073933" y="3259475"/>
              <a:ext cx="3705243" cy="703917"/>
            </a:xfrm>
            <a:prstGeom prst="leftArrow">
              <a:avLst/>
            </a:prstGeom>
            <a:solidFill>
              <a:srgbClr val="F29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rgbClr val="FCFCFF"/>
                  </a:solidFill>
                </a:rPr>
                <a:t>Schutzwürdige Räume</a:t>
              </a:r>
            </a:p>
          </p:txBody>
        </p:sp>
      </p:grpSp>
      <p:sp>
        <p:nvSpPr>
          <p:cNvPr id="40" name="Ellipse 39">
            <a:extLst>
              <a:ext uri="{FF2B5EF4-FFF2-40B4-BE49-F238E27FC236}">
                <a16:creationId xmlns:a16="http://schemas.microsoft.com/office/drawing/2014/main" id="{4845E689-6C6A-6D28-0AE5-8A5FD97F7861}"/>
              </a:ext>
            </a:extLst>
          </p:cNvPr>
          <p:cNvSpPr/>
          <p:nvPr/>
        </p:nvSpPr>
        <p:spPr>
          <a:xfrm>
            <a:off x="4110938" y="1406259"/>
            <a:ext cx="3832912" cy="1391609"/>
          </a:xfrm>
          <a:prstGeom prst="ellipse">
            <a:avLst/>
          </a:prstGeom>
          <a:blipFill>
            <a:blip r:embed="rId18"/>
            <a:stretch>
              <a:fillRect/>
            </a:stretch>
          </a:blipFill>
          <a:ln w="34925">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abgerundete Ecken 40">
            <a:extLst>
              <a:ext uri="{FF2B5EF4-FFF2-40B4-BE49-F238E27FC236}">
                <a16:creationId xmlns:a16="http://schemas.microsoft.com/office/drawing/2014/main" id="{73F80A05-E0B9-4CF2-6D45-F7A0961A2CCB}"/>
              </a:ext>
            </a:extLst>
          </p:cNvPr>
          <p:cNvSpPr/>
          <p:nvPr/>
        </p:nvSpPr>
        <p:spPr>
          <a:xfrm>
            <a:off x="115453" y="5879748"/>
            <a:ext cx="3905082" cy="870041"/>
          </a:xfrm>
          <a:prstGeom prst="roundRect">
            <a:avLst/>
          </a:prstGeom>
          <a:solidFill>
            <a:schemeClr val="bg1">
              <a:lumMod val="9500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err="1">
                <a:solidFill>
                  <a:schemeClr val="tx1"/>
                </a:solidFill>
              </a:rPr>
              <a:t>Blendgutachten</a:t>
            </a:r>
            <a:r>
              <a:rPr lang="de-DE" sz="1800" dirty="0">
                <a:solidFill>
                  <a:schemeClr val="tx1"/>
                </a:solidFill>
              </a:rPr>
              <a:t> erforderlich!</a:t>
            </a:r>
          </a:p>
          <a:p>
            <a:pPr algn="ctr"/>
            <a:r>
              <a:rPr lang="de-DE" sz="1800" dirty="0">
                <a:solidFill>
                  <a:schemeClr val="tx1"/>
                </a:solidFill>
              </a:rPr>
              <a:t>DGS-</a:t>
            </a:r>
            <a:r>
              <a:rPr lang="de-DE" sz="1800" dirty="0" err="1">
                <a:solidFill>
                  <a:schemeClr val="tx1"/>
                </a:solidFill>
              </a:rPr>
              <a:t>Blendgutachten</a:t>
            </a:r>
            <a:r>
              <a:rPr lang="de-DE" sz="1800" dirty="0">
                <a:solidFill>
                  <a:schemeClr val="tx1"/>
                </a:solidFill>
              </a:rPr>
              <a:t> sind allgemein anerkannt</a:t>
            </a:r>
          </a:p>
        </p:txBody>
      </p:sp>
      <p:sp>
        <p:nvSpPr>
          <p:cNvPr id="42" name="Textfeld 41">
            <a:extLst>
              <a:ext uri="{FF2B5EF4-FFF2-40B4-BE49-F238E27FC236}">
                <a16:creationId xmlns:a16="http://schemas.microsoft.com/office/drawing/2014/main" id="{868FAD3C-6B49-C1FB-AE93-39C3A8BE3F6E}"/>
              </a:ext>
            </a:extLst>
          </p:cNvPr>
          <p:cNvSpPr txBox="1"/>
          <p:nvPr/>
        </p:nvSpPr>
        <p:spPr>
          <a:xfrm>
            <a:off x="7689840" y="5691590"/>
            <a:ext cx="2851284" cy="646331"/>
          </a:xfrm>
          <a:prstGeom prst="rect">
            <a:avLst/>
          </a:prstGeom>
          <a:noFill/>
        </p:spPr>
        <p:txBody>
          <a:bodyPr wrap="square" rtlCol="0">
            <a:spAutoFit/>
          </a:bodyPr>
          <a:lstStyle/>
          <a:p>
            <a:r>
              <a:rPr lang="de-DE" sz="1800" b="1" dirty="0">
                <a:solidFill>
                  <a:srgbClr val="FF0000"/>
                </a:solidFill>
              </a:rPr>
              <a:t>Rechtsunsicherheit: </a:t>
            </a:r>
          </a:p>
          <a:p>
            <a:r>
              <a:rPr lang="de-DE" sz="1800" b="1" dirty="0">
                <a:solidFill>
                  <a:srgbClr val="FF0000"/>
                </a:solidFill>
              </a:rPr>
              <a:t>Ggf. kann Nachbar klagen!</a:t>
            </a:r>
          </a:p>
        </p:txBody>
      </p:sp>
    </p:spTree>
    <p:extLst>
      <p:ext uri="{BB962C8B-B14F-4D97-AF65-F5344CB8AC3E}">
        <p14:creationId xmlns:p14="http://schemas.microsoft.com/office/powerpoint/2010/main" val="10220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3" grpId="0" animBg="1"/>
      <p:bldP spid="14" grpId="0" animBg="1"/>
      <p:bldP spid="16" grpId="0" animBg="1"/>
      <p:bldP spid="17" grpId="0" animBg="1"/>
      <p:bldP spid="34" grpId="0" animBg="1"/>
      <p:bldP spid="40" grpId="0" animBg="1"/>
      <p:bldP spid="41" grpId="0" animBg="1"/>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566922-9781-5095-2CC7-B789255239BB}"/>
              </a:ext>
            </a:extLst>
          </p:cNvPr>
          <p:cNvSpPr>
            <a:spLocks noGrp="1"/>
          </p:cNvSpPr>
          <p:nvPr>
            <p:ph type="title"/>
          </p:nvPr>
        </p:nvSpPr>
        <p:spPr>
          <a:xfrm>
            <a:off x="1703512" y="80643"/>
            <a:ext cx="9650288" cy="760821"/>
          </a:xfrm>
        </p:spPr>
        <p:txBody>
          <a:bodyPr>
            <a:normAutofit/>
          </a:bodyPr>
          <a:lstStyle/>
          <a:p>
            <a:r>
              <a:rPr lang="de-DE" sz="3200" dirty="0">
                <a:latin typeface="HTWBerlin Office"/>
              </a:rPr>
              <a:t>PV-Anlagen versus Gebäude</a:t>
            </a:r>
          </a:p>
        </p:txBody>
      </p:sp>
      <p:pic>
        <p:nvPicPr>
          <p:cNvPr id="3" name="Grafik 2">
            <a:extLst>
              <a:ext uri="{FF2B5EF4-FFF2-40B4-BE49-F238E27FC236}">
                <a16:creationId xmlns:a16="http://schemas.microsoft.com/office/drawing/2014/main" id="{2CB692FA-AE6B-FAEF-FCB2-B20FB22C7E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48212" y="3627582"/>
            <a:ext cx="3778177" cy="2833632"/>
          </a:xfrm>
          <a:prstGeom prst="rect">
            <a:avLst/>
          </a:prstGeom>
          <a:effectLst>
            <a:softEdge rad="63500"/>
          </a:effectLst>
        </p:spPr>
      </p:pic>
      <p:sp>
        <p:nvSpPr>
          <p:cNvPr id="4" name="Pfeil: nach unten 3">
            <a:extLst>
              <a:ext uri="{FF2B5EF4-FFF2-40B4-BE49-F238E27FC236}">
                <a16:creationId xmlns:a16="http://schemas.microsoft.com/office/drawing/2014/main" id="{A41EB058-6CA4-CEF4-E71B-BC9ABABFC5BA}"/>
              </a:ext>
            </a:extLst>
          </p:cNvPr>
          <p:cNvSpPr/>
          <p:nvPr/>
        </p:nvSpPr>
        <p:spPr>
          <a:xfrm rot="16200000">
            <a:off x="1251189" y="4789375"/>
            <a:ext cx="914401" cy="1969419"/>
          </a:xfrm>
          <a:prstGeom prst="downArrow">
            <a:avLst>
              <a:gd name="adj1" fmla="val 50000"/>
              <a:gd name="adj2" fmla="val 71875"/>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 wrap="square" lIns="91440" tIns="45720" rIns="91440" bIns="45720" numCol="1" spcCol="0" rtlCol="0" fromWordArt="0" anchor="ctr" anchorCtr="0" forceAA="0" compatLnSpc="1">
            <a:prstTxWarp prst="textNoShape">
              <a:avLst/>
            </a:prstTxWarp>
            <a:noAutofit/>
          </a:bodyPr>
          <a:lstStyle/>
          <a:p>
            <a:pPr algn="ctr"/>
            <a:r>
              <a:rPr lang="de-DE"/>
              <a:t>Fazit</a:t>
            </a:r>
          </a:p>
        </p:txBody>
      </p:sp>
      <p:sp>
        <p:nvSpPr>
          <p:cNvPr id="5" name="Rechteck: abgerundete Ecken 4">
            <a:extLst>
              <a:ext uri="{FF2B5EF4-FFF2-40B4-BE49-F238E27FC236}">
                <a16:creationId xmlns:a16="http://schemas.microsoft.com/office/drawing/2014/main" id="{7A4D23AF-1A9E-1327-2329-C4DE1DE0119E}"/>
              </a:ext>
            </a:extLst>
          </p:cNvPr>
          <p:cNvSpPr/>
          <p:nvPr/>
        </p:nvSpPr>
        <p:spPr>
          <a:xfrm>
            <a:off x="2914650" y="5582131"/>
            <a:ext cx="3362325" cy="685800"/>
          </a:xfrm>
          <a:prstGeom prst="roundRect">
            <a:avLst/>
          </a:prstGeom>
          <a:solidFill>
            <a:schemeClr val="bg1">
              <a:lumMod val="9500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Nicht nachvollziehbar!</a:t>
            </a:r>
          </a:p>
        </p:txBody>
      </p:sp>
      <p:sp>
        <p:nvSpPr>
          <p:cNvPr id="6" name="Foliennummernplatzhalter 5">
            <a:extLst>
              <a:ext uri="{FF2B5EF4-FFF2-40B4-BE49-F238E27FC236}">
                <a16:creationId xmlns:a16="http://schemas.microsoft.com/office/drawing/2014/main" id="{579883C5-3809-0CE5-F5EA-7F38CB86AE8B}"/>
              </a:ext>
            </a:extLst>
          </p:cNvPr>
          <p:cNvSpPr txBox="1">
            <a:spLocks/>
          </p:cNvSpPr>
          <p:nvPr/>
        </p:nvSpPr>
        <p:spPr>
          <a:xfrm>
            <a:off x="9385043" y="6533896"/>
            <a:ext cx="2743200" cy="187579"/>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59CB40-BA7C-4D53-B205-7E5323880164}" type="slidenum">
              <a:rPr lang="de-DE" smtClean="0"/>
              <a:pPr/>
              <a:t>24</a:t>
            </a:fld>
            <a:endParaRPr lang="de-DE"/>
          </a:p>
        </p:txBody>
      </p:sp>
      <p:pic>
        <p:nvPicPr>
          <p:cNvPr id="7" name="Grafik 6">
            <a:extLst>
              <a:ext uri="{FF2B5EF4-FFF2-40B4-BE49-F238E27FC236}">
                <a16:creationId xmlns:a16="http://schemas.microsoft.com/office/drawing/2014/main" id="{3BFBED0D-F6EB-CF68-B7D3-B60BCA3DF2E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266071" y="1086146"/>
            <a:ext cx="3529287" cy="2879884"/>
          </a:xfrm>
          <a:prstGeom prst="rect">
            <a:avLst/>
          </a:prstGeom>
          <a:effectLst>
            <a:softEdge rad="63500"/>
          </a:effectLst>
        </p:spPr>
      </p:pic>
      <p:grpSp>
        <p:nvGrpSpPr>
          <p:cNvPr id="8" name="Gruppieren 7">
            <a:extLst>
              <a:ext uri="{FF2B5EF4-FFF2-40B4-BE49-F238E27FC236}">
                <a16:creationId xmlns:a16="http://schemas.microsoft.com/office/drawing/2014/main" id="{88B974D3-8172-D0F1-DE38-B43B203468F0}"/>
              </a:ext>
            </a:extLst>
          </p:cNvPr>
          <p:cNvGrpSpPr/>
          <p:nvPr/>
        </p:nvGrpSpPr>
        <p:grpSpPr>
          <a:xfrm>
            <a:off x="5135036" y="4518104"/>
            <a:ext cx="4169012" cy="1481822"/>
            <a:chOff x="5084168" y="4498696"/>
            <a:chExt cx="4169012" cy="1481822"/>
          </a:xfrm>
        </p:grpSpPr>
        <p:sp>
          <p:nvSpPr>
            <p:cNvPr id="9" name="Pfeil: nach rechts 8">
              <a:extLst>
                <a:ext uri="{FF2B5EF4-FFF2-40B4-BE49-F238E27FC236}">
                  <a16:creationId xmlns:a16="http://schemas.microsoft.com/office/drawing/2014/main" id="{169948EB-FE97-DEB2-D17C-3F76B4178B7D}"/>
                </a:ext>
              </a:extLst>
            </p:cNvPr>
            <p:cNvSpPr/>
            <p:nvPr/>
          </p:nvSpPr>
          <p:spPr>
            <a:xfrm rot="9939959">
              <a:off x="6316169" y="5294582"/>
              <a:ext cx="2937011" cy="685936"/>
            </a:xfrm>
            <a:prstGeom prst="rightArrow">
              <a:avLst>
                <a:gd name="adj1" fmla="val 50000"/>
                <a:gd name="adj2" fmla="val 79102"/>
              </a:avLst>
            </a:prstGeom>
            <a:solidFill>
              <a:srgbClr val="F294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26ADC92E-2C54-7E05-D83C-DC89AF12CF98}"/>
                </a:ext>
              </a:extLst>
            </p:cNvPr>
            <p:cNvSpPr txBox="1"/>
            <p:nvPr/>
          </p:nvSpPr>
          <p:spPr>
            <a:xfrm>
              <a:off x="5084168" y="4498696"/>
              <a:ext cx="1513951" cy="1323439"/>
            </a:xfrm>
            <a:prstGeom prst="rect">
              <a:avLst/>
            </a:prstGeom>
            <a:noFill/>
          </p:spPr>
          <p:txBody>
            <a:bodyPr wrap="square" rtlCol="0">
              <a:spAutoFit/>
            </a:bodyPr>
            <a:lstStyle/>
            <a:p>
              <a:r>
                <a:rPr lang="de-DE" sz="8000" dirty="0"/>
                <a:t>?</a:t>
              </a:r>
              <a:r>
                <a:rPr lang="de-DE" sz="2800" dirty="0"/>
                <a:t>egal</a:t>
              </a:r>
            </a:p>
          </p:txBody>
        </p:sp>
      </p:grpSp>
      <p:grpSp>
        <p:nvGrpSpPr>
          <p:cNvPr id="11" name="Gruppieren 10">
            <a:extLst>
              <a:ext uri="{FF2B5EF4-FFF2-40B4-BE49-F238E27FC236}">
                <a16:creationId xmlns:a16="http://schemas.microsoft.com/office/drawing/2014/main" id="{8CB48CF1-A60E-3DDB-C7C0-87B72891904C}"/>
              </a:ext>
            </a:extLst>
          </p:cNvPr>
          <p:cNvGrpSpPr/>
          <p:nvPr/>
        </p:nvGrpSpPr>
        <p:grpSpPr>
          <a:xfrm>
            <a:off x="936035" y="1726800"/>
            <a:ext cx="3654737" cy="3529288"/>
            <a:chOff x="2115711" y="1922743"/>
            <a:chExt cx="3860929" cy="3676800"/>
          </a:xfrm>
        </p:grpSpPr>
        <p:grpSp>
          <p:nvGrpSpPr>
            <p:cNvPr id="12" name="Gruppieren 11">
              <a:extLst>
                <a:ext uri="{FF2B5EF4-FFF2-40B4-BE49-F238E27FC236}">
                  <a16:creationId xmlns:a16="http://schemas.microsoft.com/office/drawing/2014/main" id="{66180F85-8A97-2DF6-037E-BE837D29BB74}"/>
                </a:ext>
              </a:extLst>
            </p:cNvPr>
            <p:cNvGrpSpPr/>
            <p:nvPr/>
          </p:nvGrpSpPr>
          <p:grpSpPr>
            <a:xfrm>
              <a:off x="2115711" y="2722031"/>
              <a:ext cx="3860929" cy="2877512"/>
              <a:chOff x="2206496" y="2796024"/>
              <a:chExt cx="3860929" cy="2877512"/>
            </a:xfrm>
          </p:grpSpPr>
          <p:pic>
            <p:nvPicPr>
              <p:cNvPr id="15" name="Grafik 14" descr="Auto">
                <a:extLst>
                  <a:ext uri="{FF2B5EF4-FFF2-40B4-BE49-F238E27FC236}">
                    <a16:creationId xmlns:a16="http://schemas.microsoft.com/office/drawing/2014/main" id="{75CA8FFE-0BC9-360D-410E-349F53D41B2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098006" y="3704117"/>
                <a:ext cx="1969419" cy="1969419"/>
              </a:xfrm>
              <a:prstGeom prst="rect">
                <a:avLst/>
              </a:prstGeom>
            </p:spPr>
          </p:pic>
          <p:pic>
            <p:nvPicPr>
              <p:cNvPr id="16" name="Grafik 15" descr="Haus">
                <a:extLst>
                  <a:ext uri="{FF2B5EF4-FFF2-40B4-BE49-F238E27FC236}">
                    <a16:creationId xmlns:a16="http://schemas.microsoft.com/office/drawing/2014/main" id="{930913D3-6745-4604-456C-F56893B7C84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211077" y="3503461"/>
                <a:ext cx="914400" cy="914400"/>
              </a:xfrm>
              <a:prstGeom prst="rect">
                <a:avLst/>
              </a:prstGeom>
            </p:spPr>
          </p:pic>
          <p:pic>
            <p:nvPicPr>
              <p:cNvPr id="17" name="Grafik 16" descr="Stadt">
                <a:extLst>
                  <a:ext uri="{FF2B5EF4-FFF2-40B4-BE49-F238E27FC236}">
                    <a16:creationId xmlns:a16="http://schemas.microsoft.com/office/drawing/2014/main" id="{9703A1B3-C544-8235-112D-33E38E0FB4E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310454" y="3901067"/>
                <a:ext cx="914400" cy="914400"/>
              </a:xfrm>
              <a:prstGeom prst="rect">
                <a:avLst/>
              </a:prstGeom>
            </p:spPr>
          </p:pic>
          <p:pic>
            <p:nvPicPr>
              <p:cNvPr id="18" name="Grafik 17" descr="Neutrales Gesicht ohne Füllung">
                <a:extLst>
                  <a:ext uri="{FF2B5EF4-FFF2-40B4-BE49-F238E27FC236}">
                    <a16:creationId xmlns:a16="http://schemas.microsoft.com/office/drawing/2014/main" id="{8814DA61-3A8E-73A0-CDE3-D1B2B736B5D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206496" y="2796024"/>
                <a:ext cx="1106172" cy="1106172"/>
              </a:xfrm>
              <a:prstGeom prst="rect">
                <a:avLst/>
              </a:prstGeom>
            </p:spPr>
          </p:pic>
        </p:grpSp>
        <p:sp>
          <p:nvSpPr>
            <p:cNvPr id="13" name="Pfeil: nach rechts 12">
              <a:extLst>
                <a:ext uri="{FF2B5EF4-FFF2-40B4-BE49-F238E27FC236}">
                  <a16:creationId xmlns:a16="http://schemas.microsoft.com/office/drawing/2014/main" id="{0896E6E3-DED0-90A4-8BE5-48DD809E060C}"/>
                </a:ext>
              </a:extLst>
            </p:cNvPr>
            <p:cNvSpPr/>
            <p:nvPr/>
          </p:nvSpPr>
          <p:spPr>
            <a:xfrm rot="7618348">
              <a:off x="4482468" y="2815421"/>
              <a:ext cx="1794931" cy="861523"/>
            </a:xfrm>
            <a:prstGeom prst="rightArrow">
              <a:avLst>
                <a:gd name="adj1" fmla="val 50000"/>
                <a:gd name="adj2" fmla="val 79102"/>
              </a:avLst>
            </a:prstGeom>
            <a:solidFill>
              <a:srgbClr val="F294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B176E3A-8667-9A66-7C62-376DCEAE8A64}"/>
                </a:ext>
              </a:extLst>
            </p:cNvPr>
            <p:cNvSpPr txBox="1"/>
            <p:nvPr/>
          </p:nvSpPr>
          <p:spPr>
            <a:xfrm>
              <a:off x="3120292" y="1922743"/>
              <a:ext cx="2093221" cy="1378754"/>
            </a:xfrm>
            <a:prstGeom prst="rect">
              <a:avLst/>
            </a:prstGeom>
            <a:noFill/>
          </p:spPr>
          <p:txBody>
            <a:bodyPr wrap="square" rtlCol="0">
              <a:spAutoFit/>
            </a:bodyPr>
            <a:lstStyle/>
            <a:p>
              <a:r>
                <a:rPr lang="de-DE" sz="8000" dirty="0"/>
                <a:t>?</a:t>
              </a:r>
              <a:r>
                <a:rPr lang="de-DE" sz="2800" dirty="0"/>
                <a:t>relevant</a:t>
              </a:r>
            </a:p>
          </p:txBody>
        </p:sp>
      </p:grpSp>
      <p:sp>
        <p:nvSpPr>
          <p:cNvPr id="19" name="Textfeld 18">
            <a:extLst>
              <a:ext uri="{FF2B5EF4-FFF2-40B4-BE49-F238E27FC236}">
                <a16:creationId xmlns:a16="http://schemas.microsoft.com/office/drawing/2014/main" id="{A3EC694F-8ABE-7874-FDD6-6EB3FE83F41D}"/>
              </a:ext>
            </a:extLst>
          </p:cNvPr>
          <p:cNvSpPr txBox="1"/>
          <p:nvPr/>
        </p:nvSpPr>
        <p:spPr>
          <a:xfrm>
            <a:off x="7470657" y="731605"/>
            <a:ext cx="4721343" cy="2862322"/>
          </a:xfrm>
          <a:prstGeom prst="rect">
            <a:avLst/>
          </a:prstGeom>
          <a:noFill/>
        </p:spPr>
        <p:txBody>
          <a:bodyPr wrap="square">
            <a:spAutoFit/>
          </a:bodyPr>
          <a:lstStyle/>
          <a:p>
            <a:r>
              <a:rPr lang="de-DE" sz="1800" b="1" kern="150" dirty="0">
                <a:effectLst/>
                <a:latin typeface="HTWBerlin Office"/>
                <a:ea typeface="HTWBerlin Office"/>
                <a:cs typeface="HTWBerlin Office"/>
              </a:rPr>
              <a:t>Die Werte der LAI-Richtlinie zur Blendung von PV-Anlagen basieren auf einer wissenschaftlichen Untersuchung von wandernden Schlagschatten von Windanlagen und sind in ihrer Wirkung auf den Menschen nicht übertragbar. </a:t>
            </a:r>
            <a:r>
              <a:rPr lang="de-DE" sz="1800" kern="150" dirty="0">
                <a:effectLst/>
                <a:latin typeface="HTWBerlin Office"/>
                <a:ea typeface="HTWBerlin Office"/>
                <a:cs typeface="HTWBerlin Office"/>
              </a:rPr>
              <a:t>Zudem wird Sonnenschein (auch reflektierter) in der Wohnung von den Menschen zumeist als angenehm empfunden und trägt durch die Erhöhung der Aufnahmen von Vitamin D zur Gesundheit bei. </a:t>
            </a:r>
          </a:p>
        </p:txBody>
      </p:sp>
    </p:spTree>
    <p:extLst>
      <p:ext uri="{BB962C8B-B14F-4D97-AF65-F5344CB8AC3E}">
        <p14:creationId xmlns:p14="http://schemas.microsoft.com/office/powerpoint/2010/main" val="87630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759465008"/>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b="1" kern="150" dirty="0">
                          <a:solidFill>
                            <a:schemeClr val="tx1"/>
                          </a:solidFill>
                          <a:effectLst/>
                          <a:latin typeface="HTWBerlin Office"/>
                          <a:ea typeface="HTWBerlin Office"/>
                          <a:cs typeface="HTWBerlin Office"/>
                        </a:rPr>
                        <a:t>29 Glasbaunorm </a:t>
                      </a:r>
                      <a:r>
                        <a:rPr lang="de-DE" sz="2000" b="1" kern="150" dirty="0">
                          <a:solidFill>
                            <a:schemeClr val="tx1"/>
                          </a:solidFill>
                          <a:effectLst/>
                          <a:latin typeface="HTWBerlin Office"/>
                          <a:ea typeface="+mn-ea"/>
                          <a:cs typeface="+mn-cs"/>
                        </a:rPr>
                        <a:t>18008</a:t>
                      </a:r>
                      <a:endParaRPr lang="de-DE" sz="2000" b="1" kern="150" dirty="0">
                        <a:solidFill>
                          <a:schemeClr val="tx1"/>
                        </a:solidFill>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lgn="l">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ab 4 m Höhe über </a:t>
                      </a:r>
                      <a:r>
                        <a:rPr lang="de-DE" sz="1800" b="0" i="0" u="none" strike="noStrike" kern="1200">
                          <a:solidFill>
                            <a:schemeClr val="tx1"/>
                          </a:solidFill>
                          <a:effectLst/>
                          <a:latin typeface="Calibri" panose="020F0502020204030204" pitchFamily="34" charset="0"/>
                          <a:ea typeface="+mn-ea"/>
                          <a:cs typeface="+mn-cs"/>
                        </a:rPr>
                        <a:t>Grund (Oberkante </a:t>
                      </a:r>
                      <a:r>
                        <a:rPr lang="de-DE" sz="1800" b="0" i="0" u="none" strike="noStrike" kern="1200" dirty="0">
                          <a:solidFill>
                            <a:schemeClr val="tx1"/>
                          </a:solidFill>
                          <a:effectLst/>
                          <a:latin typeface="Calibri" panose="020F0502020204030204" pitchFamily="34" charset="0"/>
                          <a:ea typeface="+mn-ea"/>
                          <a:cs typeface="+mn-cs"/>
                        </a:rPr>
                        <a:t>der Glasfläche) nur bestimmte Glasarten zulässig </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lgn="l">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Grund: Sicherheit von Passanten gegen herabfallende Glassplitter. </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lgn="l">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Lösung 1: modulspezifisches Einzelgutachten </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lgn="l">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Bei Bestehen der Prüfungen "allgemeine bauaufsichtliche Zulassung</a:t>
                      </a:r>
                      <a:r>
                        <a:rPr lang="de-DE" sz="1800" b="0" i="0" u="none" strike="noStrike" kern="1200">
                          <a:solidFill>
                            <a:schemeClr val="tx1"/>
                          </a:solidFill>
                          <a:effectLst/>
                          <a:latin typeface="Calibri" panose="020F0502020204030204" pitchFamily="34" charset="0"/>
                          <a:ea typeface="+mn-ea"/>
                          <a:cs typeface="+mn-cs"/>
                        </a:rPr>
                        <a:t>" (abZ</a:t>
                      </a:r>
                      <a:r>
                        <a:rPr lang="de-DE" sz="1800" b="0" i="0" u="none" strike="noStrike" kern="1200" dirty="0">
                          <a:solidFill>
                            <a:schemeClr val="tx1"/>
                          </a:solidFill>
                          <a:effectLst/>
                          <a:latin typeface="Calibri" panose="020F0502020204030204" pitchFamily="34" charset="0"/>
                          <a:ea typeface="+mn-ea"/>
                          <a:cs typeface="+mn-cs"/>
                        </a:rPr>
                        <a:t>)</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lgn="l">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Lösung 2: Kunststoff-Module, teurer, kürzere Garantiezeiten</a:t>
                      </a:r>
                    </a:p>
                    <a:p>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pPr marL="0" indent="0" algn="l" defTabSz="1219170" rtl="0" eaLnBrk="1" latinLnBrk="0" hangingPunct="1">
                        <a:buFont typeface="+mj-lt"/>
                        <a:buNone/>
                      </a:pPr>
                      <a:r>
                        <a:rPr lang="de-DE" sz="1800" b="0" i="0" u="none" strike="noStrike" kern="1200" dirty="0">
                          <a:solidFill>
                            <a:schemeClr val="tx1"/>
                          </a:solidFill>
                          <a:effectLst/>
                          <a:latin typeface="Calibri" panose="020F0502020204030204" pitchFamily="34" charset="0"/>
                          <a:ea typeface="+mn-ea"/>
                          <a:cs typeface="+mn-cs"/>
                        </a:rPr>
                        <a:t>Balkon-PV-Anlagen</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800" b="0" i="0" u="none" strike="noStrike" kern="1200" dirty="0">
                          <a:solidFill>
                            <a:schemeClr val="tx1"/>
                          </a:solidFill>
                          <a:effectLst/>
                          <a:latin typeface="Calibri" panose="020F0502020204030204" pitchFamily="34" charset="0"/>
                          <a:ea typeface="+mn-ea"/>
                          <a:cs typeface="+mn-cs"/>
                        </a:rPr>
                        <a:t>Balkone, Fassade unter Fenstern in &gt;4 m Höhe</a:t>
                      </a: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pPr marL="342900" indent="-342900">
                        <a:buFont typeface="+mj-lt"/>
                        <a:buAutoNum type="arabicPeriod"/>
                      </a:pPr>
                      <a:endParaRPr lang="de-DE" sz="1800" b="1" kern="150" dirty="0">
                        <a:effectLst/>
                        <a:latin typeface="HTWBerlin Office"/>
                        <a:ea typeface="HTWBerlin Office"/>
                        <a:cs typeface="HTWBerlin Office"/>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Keine Klassifizierung von Solarmodulen als Bauprodukt</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Charakter als zwar langfristig, aber generell temporär genutztes Gerät - ähnlich  Satellitenschüssel oder Balkonkasten - spricht gegen diese Einordnung</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endParaRPr lang="de-DE" sz="1800" b="1" kern="150" dirty="0">
                        <a:effectLst/>
                        <a:latin typeface="HTWBerlin Office"/>
                        <a:ea typeface="HTWBerlin Office"/>
                        <a:cs typeface="HTWBerlin Office"/>
                      </a:endParaRPr>
                    </a:p>
                    <a:p>
                      <a:r>
                        <a:rPr lang="de-DE" sz="1800" dirty="0">
                          <a:solidFill>
                            <a:srgbClr val="3B3F44"/>
                          </a:solidFill>
                          <a:effectLst/>
                          <a:latin typeface="arial" panose="020B0604020202020204" pitchFamily="34" charset="0"/>
                        </a:rPr>
                        <a:t>Bauordnungen der Länder </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5750358" y="329768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7032104" y="3284984"/>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DB0CAB96-2CB8-6D03-17B4-CD842F2A71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6444" y="4419692"/>
            <a:ext cx="2276793" cy="1476581"/>
          </a:xfrm>
          <a:prstGeom prst="rect">
            <a:avLst/>
          </a:prstGeom>
        </p:spPr>
      </p:pic>
    </p:spTree>
    <p:extLst>
      <p:ext uri="{BB962C8B-B14F-4D97-AF65-F5344CB8AC3E}">
        <p14:creationId xmlns:p14="http://schemas.microsoft.com/office/powerpoint/2010/main" val="402481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772567914"/>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latin typeface="+mn-lt"/>
                          <a:ea typeface="+mn-ea"/>
                          <a:cs typeface="+mn-cs"/>
                        </a:rPr>
                        <a:t>13 Deklaration von Energiekosten als Grundkosten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dirty="0"/>
                        <a:t>Bei vermieteten Gebäuden Wärme pauschal 50-70 % der Heizkosten als Grundkosten deklariert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de-DE" sz="18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effectLst/>
                          <a:latin typeface="HTWBerlin Office"/>
                          <a:ea typeface="HTWBerlin Office"/>
                          <a:cs typeface="HTWBerlin Office"/>
                        </a:rPr>
                        <a:t>Bei unisolierten Rohren 50 %</a:t>
                      </a:r>
                      <a:endParaRPr lang="de-DE" sz="1800"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de-DE" sz="1800" b="1" kern="150" dirty="0">
                        <a:effectLst/>
                        <a:latin typeface="HTWBerlin Office"/>
                        <a:ea typeface="HTWBerlin Office"/>
                        <a:cs typeface="HTWBerlin Office"/>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effectLst/>
                          <a:latin typeface="HTWBerlin Office"/>
                          <a:ea typeface="HTWBerlin Office"/>
                          <a:cs typeface="HTWBerlin Office"/>
                        </a:rPr>
                        <a:t>Alle Mietenden zahlen hohe Energiekosten, unabhängig davon ob sie Wärme wollen</a:t>
                      </a:r>
                      <a:endParaRPr lang="de-DE" sz="1800" b="1" kern="150" dirty="0">
                        <a:effectLst/>
                        <a:latin typeface="HTWBerlin Office"/>
                        <a:ea typeface="HTWBerlin Office"/>
                        <a:cs typeface="HTWBerlin Office"/>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de-DE" sz="16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 Bereiche: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 </a:t>
                      </a:r>
                      <a:r>
                        <a:rPr lang="de-DE" sz="1800" b="0" kern="150" dirty="0">
                          <a:effectLst/>
                          <a:latin typeface="HTWBerlin Office"/>
                          <a:ea typeface="HTWBerlin Office"/>
                          <a:cs typeface="HTWBerlin Office"/>
                        </a:rPr>
                        <a:t>V</a:t>
                      </a:r>
                      <a:r>
                        <a:rPr lang="de-DE" sz="1800" b="0" dirty="0"/>
                        <a:t>ermietete</a:t>
                      </a:r>
                      <a:r>
                        <a:rPr lang="de-DE" sz="1800" dirty="0"/>
                        <a:t> Gebäude</a:t>
                      </a:r>
                      <a:endParaRPr lang="de-DE" sz="18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100 % der Energiekosten verbrauchsabhängig</a:t>
                      </a:r>
                    </a:p>
                    <a:p>
                      <a:pPr marL="342900" indent="-342900">
                        <a:buFont typeface="+mj-lt"/>
                        <a:buAutoNum type="arabicPeriod"/>
                      </a:pP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Sanierungspflicht</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800" dirty="0"/>
                        <a:t>§7 Heizkostenverordnung</a:t>
                      </a:r>
                    </a:p>
                    <a:p>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5217452" y="3432095"/>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Ein Bild, das Text, Tisch, Arbeitstisch enthält.&#10;&#10;Automatisch generierte Beschreibung">
            <a:extLst>
              <a:ext uri="{FF2B5EF4-FFF2-40B4-BE49-F238E27FC236}">
                <a16:creationId xmlns:a16="http://schemas.microsoft.com/office/drawing/2014/main" id="{BC676EA2-84D7-3514-D63C-4AF973EDF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669" y="4495892"/>
            <a:ext cx="2276793" cy="1476581"/>
          </a:xfrm>
          <a:prstGeom prst="rect">
            <a:avLst/>
          </a:prstGeom>
        </p:spPr>
      </p:pic>
    </p:spTree>
    <p:extLst>
      <p:ext uri="{BB962C8B-B14F-4D97-AF65-F5344CB8AC3E}">
        <p14:creationId xmlns:p14="http://schemas.microsoft.com/office/powerpoint/2010/main" val="227986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408819068"/>
              </p:ext>
            </p:extLst>
          </p:nvPr>
        </p:nvGraphicFramePr>
        <p:xfrm>
          <a:off x="0" y="1"/>
          <a:ext cx="12192000" cy="6852645"/>
        </p:xfrm>
        <a:graphic>
          <a:graphicData uri="http://schemas.openxmlformats.org/drawingml/2006/table">
            <a:tbl>
              <a:tblPr/>
              <a:tblGrid>
                <a:gridCol w="7752184">
                  <a:extLst>
                    <a:ext uri="{9D8B030D-6E8A-4147-A177-3AD203B41FA5}">
                      <a16:colId xmlns:a16="http://schemas.microsoft.com/office/drawing/2014/main" val="3256862453"/>
                    </a:ext>
                  </a:extLst>
                </a:gridCol>
                <a:gridCol w="1728192">
                  <a:extLst>
                    <a:ext uri="{9D8B030D-6E8A-4147-A177-3AD203B41FA5}">
                      <a16:colId xmlns:a16="http://schemas.microsoft.com/office/drawing/2014/main" val="340476159"/>
                    </a:ext>
                  </a:extLst>
                </a:gridCol>
                <a:gridCol w="2711624">
                  <a:extLst>
                    <a:ext uri="{9D8B030D-6E8A-4147-A177-3AD203B41FA5}">
                      <a16:colId xmlns:a16="http://schemas.microsoft.com/office/drawing/2014/main" val="3680644169"/>
                    </a:ext>
                  </a:extLst>
                </a:gridCol>
              </a:tblGrid>
              <a:tr h="533796">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b="1" kern="150" dirty="0">
                          <a:solidFill>
                            <a:schemeClr val="tx1"/>
                          </a:solidFill>
                          <a:effectLst/>
                          <a:latin typeface="HTWBerlin Office"/>
                          <a:ea typeface="HTWBerlin Office"/>
                          <a:cs typeface="HTWBerlin Office"/>
                        </a:rPr>
                        <a:t>27 </a:t>
                      </a:r>
                      <a:r>
                        <a:rPr lang="de-DE" sz="2000" b="1" kern="150" dirty="0">
                          <a:solidFill>
                            <a:schemeClr val="tx1"/>
                          </a:solidFill>
                          <a:effectLst/>
                          <a:latin typeface="HTWBerlin Office"/>
                          <a:ea typeface="+mn-ea"/>
                          <a:cs typeface="+mn-cs"/>
                        </a:rPr>
                        <a:t>Unzureichendes Gebäudeenergiegesetz 2024 (GEG)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318849">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r>
                        <a:rPr lang="de-DE" sz="1800" b="0" kern="150" dirty="0">
                          <a:solidFill>
                            <a:schemeClr val="tx1"/>
                          </a:solidFill>
                          <a:effectLst/>
                          <a:latin typeface="HTWBerlin Office"/>
                          <a:ea typeface="HTWBerlin Office"/>
                          <a:cs typeface="HTWBerlin Office"/>
                        </a:rPr>
                        <a:t>Laut GEG 65 % der Heizenergie sollen erneuerbar gedeckt werden, aber:</a:t>
                      </a:r>
                    </a:p>
                    <a:p>
                      <a:pPr marL="342900" indent="-342900">
                        <a:buFont typeface="+mj-lt"/>
                        <a:buAutoNum type="arabicPeriod"/>
                      </a:pPr>
                      <a:r>
                        <a:rPr lang="de-DE" sz="1800" b="0" kern="150" dirty="0">
                          <a:solidFill>
                            <a:schemeClr val="tx1"/>
                          </a:solidFill>
                          <a:effectLst/>
                          <a:latin typeface="HTWBerlin Office"/>
                          <a:ea typeface="HTWBerlin Office"/>
                          <a:cs typeface="HTWBerlin Office"/>
                          <a:hlinkClick r:id="rId3"/>
                        </a:rPr>
                        <a:t>Reicht nicht aus, um Klimaziele zu erreichen</a:t>
                      </a:r>
                      <a:endParaRPr lang="de-DE" sz="1800" b="0" kern="150" dirty="0">
                        <a:solidFill>
                          <a:schemeClr val="tx1"/>
                        </a:solidFill>
                        <a:effectLst/>
                        <a:latin typeface="HTWBerlin Office"/>
                        <a:ea typeface="HTWBerlin Office"/>
                        <a:cs typeface="HTWBerlin Office"/>
                      </a:endParaRPr>
                    </a:p>
                    <a:p>
                      <a:pPr marL="342900" marR="0" lvl="0" indent="-342900" algn="l" rtl="0" eaLnBrk="1" fontAlgn="auto" latinLnBrk="0" hangingPunct="1">
                        <a:lnSpc>
                          <a:spcPct val="100000"/>
                        </a:lnSpc>
                        <a:spcBef>
                          <a:spcPts val="0"/>
                        </a:spcBef>
                        <a:spcAft>
                          <a:spcPts val="0"/>
                        </a:spcAft>
                        <a:buClrTx/>
                        <a:buSzTx/>
                        <a:buFont typeface="+mj-lt"/>
                        <a:buAutoNum type="arabicPeriod"/>
                      </a:pPr>
                      <a:r>
                        <a:rPr lang="de-DE" sz="1800" b="0" kern="150" dirty="0">
                          <a:solidFill>
                            <a:schemeClr val="tx1"/>
                          </a:solidFill>
                          <a:effectLst/>
                          <a:latin typeface="HTWBerlin Office"/>
                          <a:ea typeface="+mn-ea"/>
                          <a:cs typeface="+mn-cs"/>
                        </a:rPr>
                        <a:t>Umstieg zu spät</a:t>
                      </a:r>
                    </a:p>
                    <a:p>
                      <a:pPr marL="342900" marR="0" lvl="0" indent="-342900" algn="l">
                        <a:lnSpc>
                          <a:spcPct val="100000"/>
                        </a:lnSpc>
                        <a:spcBef>
                          <a:spcPts val="0"/>
                        </a:spcBef>
                        <a:spcAft>
                          <a:spcPts val="0"/>
                        </a:spcAft>
                        <a:buClrTx/>
                        <a:buSzTx/>
                        <a:buAutoNum type="arabicPeriod"/>
                      </a:pPr>
                      <a:r>
                        <a:rPr lang="de-DE" sz="1800" b="0" kern="150" dirty="0">
                          <a:solidFill>
                            <a:schemeClr val="tx1"/>
                          </a:solidFill>
                          <a:effectLst/>
                          <a:latin typeface="HTWBerlin Office"/>
                          <a:ea typeface="+mn-ea"/>
                          <a:cs typeface="+mn-cs"/>
                        </a:rPr>
                        <a:t>Keine Begrenzung des Energiebedarfs und der Emissionen von Bestandsgebäuden</a:t>
                      </a:r>
                      <a:endParaRPr lang="de-DE"/>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solidFill>
                            <a:schemeClr val="tx1"/>
                          </a:solidFill>
                          <a:effectLst/>
                          <a:latin typeface="HTWBerlin Office"/>
                          <a:ea typeface="+mn-ea"/>
                          <a:cs typeface="+mn-cs"/>
                        </a:rPr>
                        <a:t>Keine Vorschriften zu grauer Energie </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solidFill>
                            <a:schemeClr val="tx1"/>
                          </a:solidFill>
                          <a:effectLst/>
                          <a:latin typeface="HTWBerlin Office"/>
                          <a:ea typeface="+mn-ea"/>
                          <a:cs typeface="+mn-cs"/>
                        </a:rPr>
                        <a:t>Zahlreiche Ausnahmen, z.B. Gewächshäuser, Militär</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solidFill>
                            <a:schemeClr val="tx1"/>
                          </a:solidFill>
                          <a:effectLst/>
                          <a:latin typeface="HTWBerlin Office"/>
                          <a:ea typeface="+mn-ea"/>
                          <a:cs typeface="+mn-cs"/>
                        </a:rPr>
                        <a:t>Keine Anforderungen an Speicher </a:t>
                      </a:r>
                      <a:r>
                        <a:rPr lang="de-DE" sz="1800" b="0" kern="150" dirty="0">
                          <a:solidFill>
                            <a:schemeClr val="tx1"/>
                          </a:solidFill>
                          <a:effectLst/>
                          <a:latin typeface="HTWBerlin Office"/>
                          <a:ea typeface="+mn-ea"/>
                          <a:cs typeface="+mn-cs"/>
                          <a:sym typeface="Wingdings" panose="05000000000000000000" pitchFamily="2" charset="2"/>
                        </a:rPr>
                        <a:t> kann zu Engpässen im Stromnetz im Winter führen</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solidFill>
                            <a:schemeClr val="tx1"/>
                          </a:solidFill>
                          <a:effectLst/>
                          <a:latin typeface="HTWBerlin Office"/>
                          <a:ea typeface="+mn-ea"/>
                          <a:cs typeface="+mn-cs"/>
                        </a:rPr>
                        <a:t>Keine Begrenzung der Energie für andere Zwecke als fürs Heizen, z.B. Kühlen</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solidFill>
                            <a:schemeClr val="tx1"/>
                          </a:solidFill>
                          <a:effectLst/>
                          <a:latin typeface="HTWBerlin Office"/>
                          <a:ea typeface="+mn-ea"/>
                          <a:cs typeface="+mn-cs"/>
                        </a:rPr>
                        <a:t>Blauer Wasserstoff Erfüllungsoption obwohl nicht erneuerbar und unökologisch, u.a. wegen Vorkettenemissionen von Erdgas</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endParaRPr lang="de-DE" sz="1800" b="0" kern="150" dirty="0">
                        <a:solidFill>
                          <a:schemeClr val="tx1"/>
                        </a:solidFill>
                        <a:effectLst/>
                        <a:latin typeface="HTWBerlin Office"/>
                        <a:ea typeface="+mn-ea"/>
                        <a:cs typeface="+mn-cs"/>
                      </a:endParaRPr>
                    </a:p>
                    <a:p>
                      <a:pPr marL="0" marR="0" lvl="0" indent="0" algn="l" defTabSz="1219170" rtl="0" eaLnBrk="1" fontAlgn="auto" latinLnBrk="0" hangingPunct="1">
                        <a:lnSpc>
                          <a:spcPct val="100000"/>
                        </a:lnSpc>
                        <a:spcBef>
                          <a:spcPts val="0"/>
                        </a:spcBef>
                        <a:spcAft>
                          <a:spcPts val="0"/>
                        </a:spcAft>
                        <a:buClrTx/>
                        <a:buSzTx/>
                        <a:buFont typeface="+mj-lt"/>
                        <a:buNone/>
                        <a:tabLst/>
                        <a:defRPr/>
                      </a:pPr>
                      <a:r>
                        <a:rPr lang="de-DE" sz="1800" b="0" kern="150" dirty="0">
                          <a:solidFill>
                            <a:schemeClr val="tx1"/>
                          </a:solidFill>
                          <a:effectLst/>
                          <a:latin typeface="HTWBerlin Office"/>
                          <a:ea typeface="+mn-ea"/>
                          <a:cs typeface="+mn-cs"/>
                        </a:rPr>
                        <a:t>Gesetz unprofessionell:</a:t>
                      </a:r>
                    </a:p>
                    <a:p>
                      <a:pPr marL="0" marR="0" lvl="0" indent="0" algn="l" defTabSz="1219170" rtl="0" eaLnBrk="1" fontAlgn="auto" latinLnBrk="0" hangingPunct="1">
                        <a:lnSpc>
                          <a:spcPct val="100000"/>
                        </a:lnSpc>
                        <a:spcBef>
                          <a:spcPts val="0"/>
                        </a:spcBef>
                        <a:spcAft>
                          <a:spcPts val="0"/>
                        </a:spcAft>
                        <a:buClrTx/>
                        <a:buSzTx/>
                        <a:buFont typeface="+mj-lt"/>
                        <a:buNone/>
                        <a:tabLst/>
                        <a:defRPr/>
                      </a:pPr>
                      <a:r>
                        <a:rPr lang="de-DE" sz="1800" b="0" kern="150" dirty="0">
                          <a:solidFill>
                            <a:schemeClr val="tx1"/>
                          </a:solidFill>
                          <a:effectLst/>
                          <a:latin typeface="HTWBerlin Office"/>
                          <a:ea typeface="+mn-ea"/>
                          <a:cs typeface="+mn-cs"/>
                        </a:rPr>
                        <a:t>- Widersprüche, Falschbehauptungen</a:t>
                      </a:r>
                    </a:p>
                    <a:p>
                      <a:pPr marL="0" marR="0" lvl="0" indent="0" algn="l" defTabSz="1219170" rtl="0" eaLnBrk="1" fontAlgn="auto" latinLnBrk="0" hangingPunct="1">
                        <a:lnSpc>
                          <a:spcPct val="100000"/>
                        </a:lnSpc>
                        <a:spcBef>
                          <a:spcPts val="0"/>
                        </a:spcBef>
                        <a:spcAft>
                          <a:spcPts val="0"/>
                        </a:spcAft>
                        <a:buClrTx/>
                        <a:buSzTx/>
                        <a:buFont typeface="+mj-lt"/>
                        <a:buNone/>
                        <a:tabLst/>
                        <a:defRPr/>
                      </a:pPr>
                      <a:r>
                        <a:rPr lang="de-DE" sz="1800" b="0" kern="150" dirty="0">
                          <a:solidFill>
                            <a:schemeClr val="tx1"/>
                          </a:solidFill>
                          <a:effectLst/>
                          <a:latin typeface="HTWBerlin Office"/>
                          <a:ea typeface="+mn-ea"/>
                          <a:cs typeface="+mn-cs"/>
                        </a:rPr>
                        <a:t>- fehlende Quellenangaben, Berechnungen bzw. Nachweise, Begründungen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2400" kern="1200" dirty="0">
                        <a:solidFill>
                          <a:schemeClr val="tx1"/>
                        </a:solidFill>
                        <a:effectLst/>
                        <a:latin typeface="+mn-lt"/>
                        <a:ea typeface="+mn-ea"/>
                        <a:cs typeface="+mn-cs"/>
                      </a:endParaRPr>
                    </a:p>
                    <a:p>
                      <a:endParaRPr lang="de-DE" sz="1800" b="0" kern="150" dirty="0">
                        <a:solidFill>
                          <a:schemeClr val="tx1"/>
                        </a:solidFill>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dirty="0"/>
                        <a:t>gehemmte Technologie bzw. Maßnahme: </a:t>
                      </a:r>
                    </a:p>
                    <a:p>
                      <a:endParaRPr lang="de-DE" sz="1800" b="1" dirty="0"/>
                    </a:p>
                    <a:p>
                      <a:r>
                        <a:rPr lang="de-DE" sz="1800" b="0" kern="150" dirty="0">
                          <a:solidFill>
                            <a:schemeClr val="tx1"/>
                          </a:solidFill>
                          <a:effectLst/>
                          <a:latin typeface="HTWBerlin Office"/>
                          <a:ea typeface="+mn-ea"/>
                          <a:cs typeface="+mn-cs"/>
                        </a:rPr>
                        <a:t>v.a. Suffizienz</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alle</a:t>
                      </a:r>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1800" b="0" kern="150" dirty="0">
                          <a:solidFill>
                            <a:schemeClr val="tx1"/>
                          </a:solidFill>
                          <a:effectLst/>
                          <a:latin typeface="HTWBerlin Office"/>
                          <a:ea typeface="+mn-ea"/>
                          <a:cs typeface="+mn-cs"/>
                        </a:rPr>
                        <a:t>Entweder: statt 65-%-EE-Regel Erhöhung des </a:t>
                      </a:r>
                      <a:r>
                        <a:rPr lang="de-DE" sz="1800" b="0" i="0" u="none" strike="noStrike" kern="150" noProof="0" dirty="0">
                          <a:solidFill>
                            <a:srgbClr val="000000"/>
                          </a:solidFill>
                          <a:effectLst/>
                          <a:latin typeface="HTWBerlin Office"/>
                        </a:rPr>
                        <a:t>CO</a:t>
                      </a:r>
                      <a:r>
                        <a:rPr lang="de-DE" sz="1800" b="0" i="0" u="none" strike="noStrike" kern="150" baseline="-25000" noProof="0" dirty="0">
                          <a:solidFill>
                            <a:srgbClr val="000000"/>
                          </a:solidFill>
                          <a:effectLst/>
                          <a:latin typeface="HTWBerlin Office"/>
                        </a:rPr>
                        <a:t>2</a:t>
                      </a:r>
                      <a:r>
                        <a:rPr lang="de-DE" sz="1800" b="0" i="0" u="none" strike="noStrike" kern="150" noProof="0" dirty="0">
                          <a:solidFill>
                            <a:srgbClr val="000000"/>
                          </a:solidFill>
                          <a:effectLst/>
                          <a:latin typeface="HTWBerlin Office"/>
                        </a:rPr>
                        <a:t>-Preises, </a:t>
                      </a:r>
                      <a:r>
                        <a:rPr lang="de-DE" sz="1800" b="0" kern="150" dirty="0">
                          <a:solidFill>
                            <a:schemeClr val="tx1"/>
                          </a:solidFill>
                          <a:effectLst/>
                          <a:latin typeface="HTWBerlin Office"/>
                          <a:ea typeface="+mn-ea"/>
                          <a:cs typeface="+mn-cs"/>
                        </a:rPr>
                        <a:t>Einbeziehung des Gebäudesektors in Treibhausgasemissionshandel</a:t>
                      </a:r>
                    </a:p>
                    <a:p>
                      <a:endParaRPr lang="de-DE" sz="1800" b="0" kern="150" dirty="0">
                        <a:solidFill>
                          <a:schemeClr val="tx1"/>
                        </a:solidFill>
                        <a:effectLst/>
                        <a:latin typeface="HTWBerlin Office"/>
                        <a:ea typeface="+mn-ea"/>
                        <a:cs typeface="+mn-cs"/>
                      </a:endParaRPr>
                    </a:p>
                    <a:p>
                      <a:pPr marL="285750" indent="-285750">
                        <a:buFont typeface="Arial" panose="020B0604020202020204" pitchFamily="34" charset="0"/>
                        <a:buChar char="•"/>
                      </a:pPr>
                      <a:r>
                        <a:rPr lang="de-DE" sz="1800" b="0" kern="150" dirty="0">
                          <a:solidFill>
                            <a:schemeClr val="tx1"/>
                          </a:solidFill>
                          <a:effectLst/>
                          <a:latin typeface="HTWBerlin Office"/>
                          <a:ea typeface="+mn-ea"/>
                          <a:cs typeface="+mn-cs"/>
                        </a:rPr>
                        <a:t>Lebenszyklusanalyse</a:t>
                      </a:r>
                    </a:p>
                    <a:p>
                      <a:pPr marL="285750" lvl="0" indent="-285750">
                        <a:buFont typeface="Arial" panose="020B0604020202020204" pitchFamily="34" charset="0"/>
                        <a:buChar char="•"/>
                      </a:pPr>
                      <a:r>
                        <a:rPr lang="de-DE" sz="1800" b="0" kern="150" dirty="0">
                          <a:solidFill>
                            <a:schemeClr val="tx1"/>
                          </a:solidFill>
                          <a:effectLst/>
                          <a:latin typeface="HTWBerlin Office"/>
                          <a:ea typeface="+mn-ea"/>
                          <a:cs typeface="+mn-cs"/>
                        </a:rPr>
                        <a:t>Teilwarmmiete</a:t>
                      </a: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r>
                        <a:rPr lang="de-DE" sz="1800" b="0" kern="150" dirty="0">
                          <a:solidFill>
                            <a:schemeClr val="tx1"/>
                          </a:solidFill>
                          <a:effectLst/>
                          <a:latin typeface="HTWBerlin Office"/>
                          <a:ea typeface="+mn-ea"/>
                          <a:cs typeface="+mn-cs"/>
                        </a:rPr>
                        <a:t>Gebäudeenergiegesetz</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8328248" y="378904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080598" y="4941168"/>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15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050561681"/>
              </p:ext>
            </p:extLst>
          </p:nvPr>
        </p:nvGraphicFramePr>
        <p:xfrm>
          <a:off x="0" y="0"/>
          <a:ext cx="12192000" cy="6887908"/>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734244">
                <a:tc gridSpan="3">
                  <a:txBody>
                    <a:bodyPr/>
                    <a:lstStyle/>
                    <a:p>
                      <a:pPr algn="ctr"/>
                      <a:r>
                        <a:rPr lang="de-DE" sz="2000" b="1" kern="150" dirty="0">
                          <a:solidFill>
                            <a:srgbClr val="FFFFFF"/>
                          </a:solidFill>
                          <a:effectLst/>
                          <a:latin typeface="HTWBerlin Office"/>
                          <a:ea typeface="HTWBerlin Office"/>
                          <a:cs typeface="HTWBerlin Office"/>
                        </a:rPr>
                        <a:t>28 Industriestrompreis</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153664">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0" indent="0">
                        <a:buFont typeface="+mj-lt"/>
                        <a:buNone/>
                      </a:pPr>
                      <a:r>
                        <a:rPr lang="de-DE" sz="1800" b="0" i="0" u="none" strike="noStrike" kern="1200" dirty="0">
                          <a:solidFill>
                            <a:schemeClr val="tx1"/>
                          </a:solidFill>
                          <a:effectLst/>
                          <a:latin typeface="Calibri" panose="020F0502020204030204" pitchFamily="34" charset="0"/>
                          <a:ea typeface="+mn-ea"/>
                          <a:cs typeface="+mn-cs"/>
                        </a:rPr>
                        <a:t>Bundesregierung plante Industriestrompreis von 6 Ct/kWh:</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Sparanreiz bei Strom sinkt</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Anreiz, in erneuerbare Energien zu investieren, sinkt schon nach der Ankündigung</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Kapitalisten würden ihre Profite erhöhen</a:t>
                      </a:r>
                      <a:br>
                        <a:rPr lang="de-DE" sz="1800" b="0" i="0" u="none" strike="noStrike" kern="1200" dirty="0">
                          <a:solidFill>
                            <a:schemeClr val="tx1"/>
                          </a:solidFill>
                          <a:effectLst/>
                          <a:latin typeface="Calibri" panose="020F0502020204030204" pitchFamily="34" charset="0"/>
                          <a:ea typeface="+mn-ea"/>
                          <a:cs typeface="+mn-cs"/>
                        </a:rPr>
                      </a:br>
                      <a:r>
                        <a:rPr lang="de-DE" sz="1800" b="0" i="0" u="none" strike="noStrike" kern="1200" dirty="0">
                          <a:solidFill>
                            <a:schemeClr val="tx1"/>
                          </a:solidFill>
                          <a:effectLst/>
                          <a:latin typeface="Calibri" panose="020F0502020204030204" pitchFamily="34" charset="0"/>
                          <a:ea typeface="+mn-ea"/>
                          <a:cs typeface="+mn-cs"/>
                        </a:rPr>
                        <a:t> </a:t>
                      </a: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Kosten werden auf Allgemeinheit abgewälzt</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Zur Finanzierung sollen Mittel aus Klima- und Transformationsfond zweckentfremdet werden</a:t>
                      </a:r>
                    </a:p>
                    <a:p>
                      <a:pPr marL="342900" lvl="0" indent="-342900">
                        <a:buAutoNum type="arabicPeriod"/>
                      </a:pPr>
                      <a:endParaRPr lang="de-DE" sz="1800" b="0" i="0" u="none" strike="noStrike" kern="1200" dirty="0">
                        <a:solidFill>
                          <a:schemeClr val="tx1"/>
                        </a:solidFill>
                        <a:effectLst/>
                        <a:latin typeface="Calibri"/>
                        <a:ea typeface="+mn-ea"/>
                        <a:cs typeface="+mn-cs"/>
                      </a:endParaRPr>
                    </a:p>
                    <a:p>
                      <a:pPr marL="0" lvl="0" indent="0">
                        <a:buNone/>
                      </a:pPr>
                      <a:r>
                        <a:rPr lang="de-DE" sz="1800" b="0" i="0" u="none" strike="noStrike" kern="1200" dirty="0">
                          <a:solidFill>
                            <a:schemeClr val="tx1"/>
                          </a:solidFill>
                          <a:effectLst/>
                          <a:latin typeface="Calibri"/>
                          <a:ea typeface="+mn-ea"/>
                          <a:cs typeface="+mn-cs"/>
                        </a:rPr>
                        <a:t>Update: wurde nicht umgesetzt</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800" b="1" dirty="0"/>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kern="1200" dirty="0">
                          <a:solidFill>
                            <a:schemeClr val="tx1"/>
                          </a:solidFill>
                          <a:effectLst/>
                          <a:latin typeface="Calibri" panose="020F0502020204030204" pitchFamily="34" charset="0"/>
                          <a:ea typeface="+mn-ea"/>
                          <a:cs typeface="+mn-cs"/>
                        </a:rPr>
                        <a:t>erneuerbare Energien</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kern="1200" dirty="0">
                          <a:solidFill>
                            <a:schemeClr val="tx1"/>
                          </a:solidFill>
                          <a:effectLst/>
                          <a:latin typeface="Calibri" panose="020F0502020204030204" pitchFamily="34" charset="0"/>
                          <a:ea typeface="+mn-ea"/>
                          <a:cs typeface="+mn-cs"/>
                        </a:rPr>
                        <a:t>Energiesparmaßnahmen</a:t>
                      </a:r>
                    </a:p>
                    <a:p>
                      <a:pPr marL="342900" indent="-342900" algn="l" defTabSz="1219170" rtl="0" eaLnBrk="1" latinLnBrk="0" hangingPunct="1">
                        <a:buFont typeface="+mj-lt"/>
                        <a:buAutoNum type="arabicPeriod"/>
                      </a:pPr>
                      <a:endParaRPr lang="de-DE" sz="1800" b="0" i="0" u="none" strike="noStrike" kern="1200" dirty="0">
                        <a:solidFill>
                          <a:schemeClr val="tx1"/>
                        </a:solidFill>
                        <a:effectLst/>
                        <a:latin typeface="Calibri" panose="020F0502020204030204" pitchFamily="34" charset="0"/>
                        <a:ea typeface="+mn-ea"/>
                        <a:cs typeface="+mn-cs"/>
                      </a:endParaRPr>
                    </a:p>
                    <a:p>
                      <a:endParaRPr lang="de-DE" sz="1800" b="1" kern="150" dirty="0">
                        <a:effectLst/>
                        <a:latin typeface="HTWBerlin Office"/>
                        <a:ea typeface="HTWBerlin Office"/>
                        <a:cs typeface="HTWBerlin Office"/>
                      </a:endParaRPr>
                    </a:p>
                    <a:p>
                      <a:pPr marL="0" indent="0" algn="l" defTabSz="1219170" rtl="0" eaLnBrk="1" latinLnBrk="0" hangingPunct="1">
                        <a:buFont typeface="+mj-lt"/>
                        <a:buNone/>
                      </a:pPr>
                      <a:r>
                        <a:rPr lang="de-DE" sz="1800" b="1" kern="150" dirty="0">
                          <a:effectLst/>
                          <a:latin typeface="HTWBerlin Office"/>
                          <a:ea typeface="HTWBerlin Office"/>
                          <a:cs typeface="HTWBerlin Office"/>
                        </a:rPr>
                        <a:t>Betroffene Bereiche:</a:t>
                      </a:r>
                    </a:p>
                    <a:p>
                      <a:pPr marL="0" indent="0" algn="l" defTabSz="1219170" rtl="0" eaLnBrk="1" latinLnBrk="0" hangingPunct="1">
                        <a:buFont typeface="+mj-lt"/>
                        <a:buNone/>
                      </a:pPr>
                      <a:endParaRPr lang="de-DE" sz="1800" b="0" i="0" u="none" strike="noStrike" kern="1200" dirty="0">
                        <a:solidFill>
                          <a:schemeClr val="tx1"/>
                        </a:solidFill>
                        <a:effectLst/>
                        <a:latin typeface="Calibri" panose="020F0502020204030204" pitchFamily="34" charset="0"/>
                        <a:ea typeface="+mn-ea"/>
                        <a:cs typeface="+mn-cs"/>
                      </a:endParaRPr>
                    </a:p>
                    <a:p>
                      <a:pPr marL="342900" indent="-342900" algn="l" defTabSz="1219170" rtl="0" eaLnBrk="1" latinLnBrk="0" hangingPunct="1">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Industrie</a:t>
                      </a:r>
                    </a:p>
                    <a:p>
                      <a:pPr marL="0" indent="0" algn="l" defTabSz="1219170" rtl="0" eaLnBrk="1" latinLnBrk="0" hangingPunct="1">
                        <a:buFont typeface="+mj-lt"/>
                        <a:buNone/>
                      </a:pPr>
                      <a:endParaRPr lang="de-DE" sz="1800" b="0" i="0" u="none" strike="noStrike" kern="1200" dirty="0">
                        <a:solidFill>
                          <a:schemeClr val="tx1"/>
                        </a:solidFill>
                        <a:effectLst/>
                        <a:latin typeface="Calibri" panose="020F0502020204030204" pitchFamily="34" charset="0"/>
                        <a:ea typeface="+mn-ea"/>
                        <a:cs typeface="+mn-cs"/>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Streichung Stromsteuer (s. Hemmnis </a:t>
                      </a:r>
                      <a:r>
                        <a:rPr lang="de-DE" sz="1800" b="0" i="0" u="none" strike="noStrike" kern="1200" dirty="0">
                          <a:solidFill>
                            <a:schemeClr val="tx1"/>
                          </a:solidFill>
                          <a:effectLst/>
                          <a:latin typeface="Calibri" panose="020F0502020204030204" pitchFamily="34" charset="0"/>
                          <a:ea typeface="+mn-ea"/>
                          <a:cs typeface="+mn-cs"/>
                          <a:hlinkClick r:id="rId3" action="ppaction://hlinksldjump"/>
                        </a:rPr>
                        <a:t>6</a:t>
                      </a:r>
                      <a:r>
                        <a:rPr lang="de-DE" sz="1800" b="0" i="0" u="none" strike="noStrike" kern="1200" dirty="0">
                          <a:solidFill>
                            <a:schemeClr val="tx1"/>
                          </a:solidFill>
                          <a:effectLst/>
                          <a:latin typeface="Calibri" panose="020F0502020204030204" pitchFamily="34" charset="0"/>
                          <a:ea typeface="+mn-ea"/>
                          <a:cs typeface="+mn-cs"/>
                        </a:rPr>
                        <a:t>)</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Streichung Abgaben für lokalen Strom (s. Hemmnis </a:t>
                      </a:r>
                      <a:r>
                        <a:rPr lang="de-DE" sz="1800" b="0" i="0" u="none" strike="noStrike" kern="1200" dirty="0">
                          <a:solidFill>
                            <a:schemeClr val="tx1"/>
                          </a:solidFill>
                          <a:effectLst/>
                          <a:latin typeface="Calibri" panose="020F0502020204030204" pitchFamily="34" charset="0"/>
                          <a:ea typeface="+mn-ea"/>
                          <a:cs typeface="+mn-cs"/>
                          <a:hlinkClick r:id="rId4" action="ppaction://hlinksldjump"/>
                        </a:rPr>
                        <a:t>41</a:t>
                      </a:r>
                      <a:r>
                        <a:rPr lang="de-DE" sz="1800" b="0" i="0" u="none" strike="noStrike" kern="1200" dirty="0">
                          <a:solidFill>
                            <a:schemeClr val="tx1"/>
                          </a:solidFill>
                          <a:effectLst/>
                          <a:latin typeface="Calibri" panose="020F0502020204030204" pitchFamily="34" charset="0"/>
                          <a:ea typeface="+mn-ea"/>
                          <a:cs typeface="+mn-cs"/>
                        </a:rPr>
                        <a:t>)</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5" cstate="print">
            <a:lum bright="50000"/>
            <a:extLst>
              <a:ext uri="{28A0092B-C50C-407E-A947-70E740481C1C}">
                <a14:useLocalDpi xmlns:a14="http://schemas.microsoft.com/office/drawing/2010/main"/>
              </a:ext>
            </a:extLst>
          </a:blip>
          <a:srcRect/>
          <a:stretch>
            <a:fillRect/>
          </a:stretch>
        </p:blipFill>
        <p:spPr bwMode="auto">
          <a:xfrm>
            <a:off x="6833212" y="3598292"/>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00056" y="4725144"/>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57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4123064719"/>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53 Datenschutz</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62972" y="316222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44324" y="3162220"/>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72866" y="3162220"/>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54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471973459"/>
              </p:ext>
            </p:extLst>
          </p:nvPr>
        </p:nvGraphicFramePr>
        <p:xfrm>
          <a:off x="0" y="0"/>
          <a:ext cx="12192000" cy="6838623"/>
        </p:xfrm>
        <a:graphic>
          <a:graphicData uri="http://schemas.openxmlformats.org/drawingml/2006/table">
            <a:tbl>
              <a:tblPr/>
              <a:tblGrid>
                <a:gridCol w="7752184">
                  <a:extLst>
                    <a:ext uri="{9D8B030D-6E8A-4147-A177-3AD203B41FA5}">
                      <a16:colId xmlns:a16="http://schemas.microsoft.com/office/drawing/2014/main" val="3256862453"/>
                    </a:ext>
                  </a:extLst>
                </a:gridCol>
                <a:gridCol w="1224136">
                  <a:extLst>
                    <a:ext uri="{9D8B030D-6E8A-4147-A177-3AD203B41FA5}">
                      <a16:colId xmlns:a16="http://schemas.microsoft.com/office/drawing/2014/main" val="340476159"/>
                    </a:ext>
                  </a:extLst>
                </a:gridCol>
                <a:gridCol w="3215680">
                  <a:extLst>
                    <a:ext uri="{9D8B030D-6E8A-4147-A177-3AD203B41FA5}">
                      <a16:colId xmlns:a16="http://schemas.microsoft.com/office/drawing/2014/main" val="3680644169"/>
                    </a:ext>
                  </a:extLst>
                </a:gridCol>
              </a:tblGrid>
              <a:tr h="531447">
                <a:tc gridSpan="3">
                  <a:txBody>
                    <a:bodyPr/>
                    <a:lstStyle/>
                    <a:p>
                      <a:pPr algn="ctr"/>
                      <a:r>
                        <a:rPr lang="de-DE" sz="2400" b="1" kern="1200" dirty="0">
                          <a:solidFill>
                            <a:schemeClr val="tx1"/>
                          </a:solidFill>
                          <a:latin typeface="+mn-lt"/>
                          <a:ea typeface="+mn-ea"/>
                          <a:cs typeface="+mn-cs"/>
                        </a:rPr>
                        <a:t>25 Unwillen Klimaziele zu erreichen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307176">
                <a:tc>
                  <a:txBody>
                    <a:bodyPr/>
                    <a:lstStyle/>
                    <a:p>
                      <a:r>
                        <a:rPr lang="de-DE" sz="1800" b="1" kern="150" dirty="0">
                          <a:effectLst/>
                          <a:latin typeface="HTWBerlin Office"/>
                          <a:ea typeface="HTWBerlin Office"/>
                          <a:cs typeface="HTWBerlin Office"/>
                        </a:rPr>
                        <a:t>Beschreibung</a:t>
                      </a:r>
                    </a:p>
                    <a:p>
                      <a:pPr lvl="0">
                        <a:buNone/>
                      </a:pPr>
                      <a:endParaRPr lang="de-DE" sz="1800" b="1" kern="150" dirty="0">
                        <a:effectLst/>
                        <a:latin typeface="HTWBerlin Office"/>
                        <a:ea typeface="+mn-ea"/>
                        <a:cs typeface="+mn-cs"/>
                      </a:endParaRPr>
                    </a:p>
                    <a:p>
                      <a:pPr marL="0" indent="0">
                        <a:buFont typeface="+mj-lt"/>
                        <a:buNone/>
                      </a:pPr>
                      <a:r>
                        <a:rPr lang="de-DE" sz="1800" b="0" i="0" u="none" strike="noStrike" kern="1200" dirty="0">
                          <a:solidFill>
                            <a:schemeClr val="tx1"/>
                          </a:solidFill>
                          <a:effectLst/>
                          <a:latin typeface="Calibri"/>
                          <a:ea typeface="+mn-ea"/>
                          <a:cs typeface="+mn-cs"/>
                        </a:rPr>
                        <a:t>Vieles spricht dafür, dass Regierung nicht vorhat, Ziele einzuhalten: </a:t>
                      </a:r>
                    </a:p>
                    <a:p>
                      <a:pPr marL="342900" lvl="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Dürftige "Ziele" der Vergangenheit nicht erreicht, Verantwortliche nicht zur Rechenschaft gezogen, keine ausreichenden Maßnahmen um Ziele zu erreichen (s. Hemmnis </a:t>
                      </a:r>
                      <a:r>
                        <a:rPr lang="de-DE" sz="1800" b="0" i="0" u="none" strike="noStrike" kern="1200" dirty="0">
                          <a:solidFill>
                            <a:schemeClr val="tx1"/>
                          </a:solidFill>
                          <a:effectLst/>
                          <a:latin typeface="Calibri" panose="020F0502020204030204" pitchFamily="34" charset="0"/>
                          <a:ea typeface="+mn-ea"/>
                          <a:cs typeface="+mn-cs"/>
                          <a:hlinkClick r:id="rId4" action="ppaction://hlinksldjump"/>
                        </a:rPr>
                        <a:t>48</a:t>
                      </a:r>
                      <a:r>
                        <a:rPr lang="de-DE" sz="1800" b="0" i="0" u="none" strike="noStrike" kern="1200" dirty="0">
                          <a:solidFill>
                            <a:schemeClr val="tx1"/>
                          </a:solidFill>
                          <a:effectLst/>
                          <a:latin typeface="Calibri" panose="020F0502020204030204" pitchFamily="34" charset="0"/>
                          <a:ea typeface="+mn-ea"/>
                          <a:cs typeface="+mn-cs"/>
                        </a:rPr>
                        <a:t>)</a:t>
                      </a:r>
                    </a:p>
                    <a:p>
                      <a:pPr marL="342900" lvl="0" indent="-342900" algn="l" rtl="0" eaLnBrk="1" latinLnBrk="0" hangingPunct="1">
                        <a:buFont typeface="+mj-lt"/>
                        <a:buAutoNum type="arabicPeriod"/>
                      </a:pPr>
                      <a:r>
                        <a:rPr lang="de-DE" sz="1800" b="0" i="0" u="none" strike="noStrike" kern="1200" dirty="0">
                          <a:solidFill>
                            <a:schemeClr val="tx1"/>
                          </a:solidFill>
                          <a:effectLst/>
                          <a:latin typeface="Calibri"/>
                          <a:ea typeface="+mn-ea"/>
                          <a:cs typeface="+mn-cs"/>
                        </a:rPr>
                        <a:t>Schwere Umweltzerstörung wie bspw. um </a:t>
                      </a:r>
                      <a:r>
                        <a:rPr lang="de-DE" sz="1800" b="0" i="0" u="none" strike="noStrike" kern="1200" dirty="0" err="1">
                          <a:solidFill>
                            <a:schemeClr val="tx1"/>
                          </a:solidFill>
                          <a:effectLst/>
                          <a:latin typeface="Calibri"/>
                          <a:ea typeface="+mn-ea"/>
                          <a:cs typeface="+mn-cs"/>
                        </a:rPr>
                        <a:t>Lützerath</a:t>
                      </a:r>
                      <a:r>
                        <a:rPr lang="de-DE" sz="1800" b="0" i="0" u="none" strike="noStrike" kern="1200" dirty="0">
                          <a:solidFill>
                            <a:schemeClr val="tx1"/>
                          </a:solidFill>
                          <a:effectLst/>
                          <a:latin typeface="Calibri"/>
                          <a:ea typeface="+mn-ea"/>
                          <a:cs typeface="+mn-cs"/>
                        </a:rPr>
                        <a:t> für Braunkohleverstromung mit massiver Polizeigewalt durchgesetzt </a:t>
                      </a:r>
                    </a:p>
                    <a:p>
                      <a:pPr marL="342900" lvl="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Ampelkoalition baut mutwillig neue Hemmnisse auf:</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Aufbau von Überkapazitäten bei der LNG-Infrastruktur (s. H. </a:t>
                      </a:r>
                      <a:r>
                        <a:rPr lang="de-DE" sz="1800" b="0" i="0" u="none" strike="noStrike" kern="1200" dirty="0">
                          <a:solidFill>
                            <a:schemeClr val="tx1"/>
                          </a:solidFill>
                          <a:effectLst/>
                          <a:latin typeface="Calibri" panose="020F0502020204030204" pitchFamily="34" charset="0"/>
                          <a:ea typeface="+mn-ea"/>
                          <a:cs typeface="+mn-cs"/>
                          <a:hlinkClick r:id="" action="ppaction://noaction"/>
                        </a:rPr>
                        <a:t>49</a:t>
                      </a:r>
                      <a:r>
                        <a:rPr lang="de-DE" sz="1800" b="0" i="0" u="none" strike="noStrike" kern="1200" dirty="0">
                          <a:solidFill>
                            <a:schemeClr val="tx1"/>
                          </a:solidFill>
                          <a:effectLst/>
                          <a:latin typeface="Calibri" panose="020F0502020204030204" pitchFamily="34" charset="0"/>
                          <a:ea typeface="+mn-ea"/>
                          <a:cs typeface="+mn-cs"/>
                        </a:rPr>
                        <a:t>)</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Gaspreisbremse (s. Hemmnis Nr. </a:t>
                      </a:r>
                      <a:r>
                        <a:rPr lang="de-DE" sz="1800" b="0" i="0" u="none" strike="noStrike" kern="1200" dirty="0">
                          <a:solidFill>
                            <a:schemeClr val="tx1"/>
                          </a:solidFill>
                          <a:effectLst/>
                          <a:latin typeface="Calibri" panose="020F0502020204030204" pitchFamily="34" charset="0"/>
                          <a:ea typeface="+mn-ea"/>
                          <a:cs typeface="+mn-cs"/>
                          <a:hlinkClick r:id="rId5" action="ppaction://hlinksldjump"/>
                        </a:rPr>
                        <a:t>2</a:t>
                      </a:r>
                      <a:r>
                        <a:rPr lang="de-DE" sz="1800" b="0" i="0" u="none" strike="noStrike" kern="1200" dirty="0">
                          <a:solidFill>
                            <a:schemeClr val="tx1"/>
                          </a:solidFill>
                          <a:effectLst/>
                          <a:latin typeface="Calibri" panose="020F0502020204030204" pitchFamily="34" charset="0"/>
                          <a:ea typeface="+mn-ea"/>
                          <a:cs typeface="+mn-cs"/>
                        </a:rPr>
                        <a:t>)</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Ermäßigte Mehrwertsteuer auf Erdgas (s. Hemmnis Nr. </a:t>
                      </a:r>
                      <a:r>
                        <a:rPr lang="de-DE" sz="1800" b="0" i="0" u="none" strike="noStrike" kern="1200" dirty="0">
                          <a:solidFill>
                            <a:schemeClr val="tx1"/>
                          </a:solidFill>
                          <a:effectLst/>
                          <a:latin typeface="Calibri" panose="020F0502020204030204" pitchFamily="34" charset="0"/>
                          <a:ea typeface="+mn-ea"/>
                          <a:cs typeface="+mn-cs"/>
                          <a:hlinkClick r:id="rId6" action="ppaction://hlinksldjump"/>
                        </a:rPr>
                        <a:t>3</a:t>
                      </a:r>
                      <a:r>
                        <a:rPr lang="de-DE" sz="1800" b="0" i="0" u="none" strike="noStrike" kern="1200" dirty="0">
                          <a:solidFill>
                            <a:schemeClr val="tx1"/>
                          </a:solidFill>
                          <a:effectLst/>
                          <a:latin typeface="Calibri" panose="020F0502020204030204" pitchFamily="34" charset="0"/>
                          <a:ea typeface="+mn-ea"/>
                          <a:cs typeface="+mn-cs"/>
                        </a:rPr>
                        <a:t>)</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Verminderung des Treibhausgaspreises (s. Hemmnis Nr. </a:t>
                      </a:r>
                      <a:r>
                        <a:rPr lang="de-DE" sz="1800" b="0" i="0" u="none" strike="noStrike" kern="1200" dirty="0">
                          <a:solidFill>
                            <a:schemeClr val="tx1"/>
                          </a:solidFill>
                          <a:effectLst/>
                          <a:latin typeface="Calibri" panose="020F0502020204030204" pitchFamily="34" charset="0"/>
                          <a:ea typeface="+mn-ea"/>
                          <a:cs typeface="+mn-cs"/>
                          <a:hlinkClick r:id="rId7" action="ppaction://hlinksldjump"/>
                        </a:rPr>
                        <a:t>1</a:t>
                      </a:r>
                      <a:r>
                        <a:rPr lang="de-DE" sz="1800" b="0" i="0" u="none" strike="noStrike" kern="1200" dirty="0">
                          <a:solidFill>
                            <a:schemeClr val="tx1"/>
                          </a:solidFill>
                          <a:effectLst/>
                          <a:latin typeface="Calibri" panose="020F0502020204030204" pitchFamily="34" charset="0"/>
                          <a:ea typeface="+mn-ea"/>
                          <a:cs typeface="+mn-cs"/>
                        </a:rPr>
                        <a:t>) </a:t>
                      </a:r>
                    </a:p>
                    <a:p>
                      <a:pPr marL="952485" marR="0" lvl="1"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kern="1200" dirty="0">
                          <a:solidFill>
                            <a:schemeClr val="tx1"/>
                          </a:solidFill>
                          <a:effectLst/>
                          <a:latin typeface="Calibri" panose="020F0502020204030204" pitchFamily="34" charset="0"/>
                          <a:ea typeface="+mn-ea"/>
                          <a:cs typeface="+mn-cs"/>
                        </a:rPr>
                        <a:t>Abschaffung </a:t>
                      </a:r>
                      <a:r>
                        <a:rPr lang="de-DE" sz="1800" b="0" i="0" u="none" strike="noStrike" kern="1200" dirty="0" err="1">
                          <a:solidFill>
                            <a:schemeClr val="tx1"/>
                          </a:solidFill>
                          <a:effectLst/>
                          <a:latin typeface="Calibri" panose="020F0502020204030204" pitchFamily="34" charset="0"/>
                          <a:ea typeface="+mn-ea"/>
                          <a:cs typeface="+mn-cs"/>
                        </a:rPr>
                        <a:t>Sektorziele</a:t>
                      </a:r>
                      <a:r>
                        <a:rPr lang="de-DE" sz="1800" b="0" i="0" u="none" strike="noStrike" kern="1200" dirty="0">
                          <a:solidFill>
                            <a:schemeClr val="tx1"/>
                          </a:solidFill>
                          <a:effectLst/>
                          <a:latin typeface="Calibri" panose="020F0502020204030204" pitchFamily="34" charset="0"/>
                          <a:ea typeface="+mn-ea"/>
                          <a:cs typeface="+mn-cs"/>
                        </a:rPr>
                        <a:t> im Klimaschutzgesetz (s. Hemmnis </a:t>
                      </a:r>
                      <a:r>
                        <a:rPr lang="de-DE" sz="1800" b="0" i="0" u="none" strike="noStrike" kern="1200" dirty="0">
                          <a:solidFill>
                            <a:schemeClr val="tx1"/>
                          </a:solidFill>
                          <a:effectLst/>
                          <a:latin typeface="Calibri" panose="020F0502020204030204" pitchFamily="34" charset="0"/>
                          <a:ea typeface="+mn-ea"/>
                          <a:cs typeface="+mn-cs"/>
                          <a:hlinkClick r:id="rId8" action="ppaction://hlinksldjump"/>
                        </a:rPr>
                        <a:t>56</a:t>
                      </a:r>
                      <a:r>
                        <a:rPr lang="de-DE" sz="1800" b="0" i="0" u="none" strike="noStrike" kern="1200" dirty="0">
                          <a:solidFill>
                            <a:schemeClr val="tx1"/>
                          </a:solidFill>
                          <a:effectLst/>
                          <a:latin typeface="Calibri" panose="020F0502020204030204" pitchFamily="34" charset="0"/>
                          <a:ea typeface="+mn-ea"/>
                          <a:cs typeface="+mn-cs"/>
                        </a:rPr>
                        <a:t>)</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Sehr schwaches GEG, trotzdem klimaschädliches Maßnahmenpaket (s. Hemmnis Nr. </a:t>
                      </a:r>
                      <a:r>
                        <a:rPr lang="de-DE" sz="1800" b="0" i="0" u="none" strike="noStrike" kern="1200" dirty="0">
                          <a:solidFill>
                            <a:schemeClr val="tx1"/>
                          </a:solidFill>
                          <a:effectLst/>
                          <a:latin typeface="Calibri" panose="020F0502020204030204" pitchFamily="34" charset="0"/>
                          <a:ea typeface="+mn-ea"/>
                          <a:cs typeface="+mn-cs"/>
                          <a:hlinkClick r:id="rId9" action="ppaction://hlinksldjump"/>
                        </a:rPr>
                        <a:t>31</a:t>
                      </a:r>
                      <a:r>
                        <a:rPr lang="de-DE" sz="1800" b="0" i="0" u="none" strike="noStrike" kern="1200" dirty="0">
                          <a:solidFill>
                            <a:schemeClr val="tx1"/>
                          </a:solidFill>
                          <a:effectLst/>
                          <a:latin typeface="Calibri" panose="020F0502020204030204" pitchFamily="34" charset="0"/>
                          <a:ea typeface="+mn-ea"/>
                          <a:cs typeface="+mn-cs"/>
                        </a:rPr>
                        <a:t>)</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Geplanter Industriestrompreis (s. Hemmnis Nr. </a:t>
                      </a:r>
                      <a:r>
                        <a:rPr lang="de-DE" sz="1800" b="0" i="0" u="none" strike="noStrike" kern="1200" dirty="0">
                          <a:solidFill>
                            <a:schemeClr val="tx1"/>
                          </a:solidFill>
                          <a:effectLst/>
                          <a:latin typeface="Calibri" panose="020F0502020204030204" pitchFamily="34" charset="0"/>
                          <a:ea typeface="+mn-ea"/>
                          <a:cs typeface="+mn-cs"/>
                          <a:hlinkClick r:id="rId10" action="ppaction://hlinksldjump"/>
                        </a:rPr>
                        <a:t>28</a:t>
                      </a:r>
                      <a:r>
                        <a:rPr lang="de-DE" sz="1800" b="0" i="0" u="none" strike="noStrike" kern="1200" dirty="0">
                          <a:solidFill>
                            <a:schemeClr val="tx1"/>
                          </a:solidFill>
                          <a:effectLst/>
                          <a:latin typeface="Calibri" panose="020F0502020204030204" pitchFamily="34" charset="0"/>
                          <a:ea typeface="+mn-ea"/>
                          <a:cs typeface="+mn-cs"/>
                        </a:rPr>
                        <a:t>)</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Fossile Subventionen und Rettung fossiler Konzerne (s. Hemmnis </a:t>
                      </a:r>
                      <a:r>
                        <a:rPr lang="de-DE" sz="1800" b="0" i="0" u="none" strike="noStrike" kern="1200" dirty="0">
                          <a:solidFill>
                            <a:schemeClr val="tx1"/>
                          </a:solidFill>
                          <a:effectLst/>
                          <a:latin typeface="Calibri" panose="020F0502020204030204" pitchFamily="34" charset="0"/>
                          <a:ea typeface="+mn-ea"/>
                          <a:cs typeface="+mn-cs"/>
                          <a:hlinkClick r:id="rId11" action="ppaction://hlinksldjump"/>
                        </a:rPr>
                        <a:t>47</a:t>
                      </a:r>
                      <a:r>
                        <a:rPr lang="de-DE" sz="1800" b="0" i="0" u="none" strike="noStrike" kern="1200" dirty="0">
                          <a:solidFill>
                            <a:schemeClr val="tx1"/>
                          </a:solidFill>
                          <a:effectLst/>
                          <a:latin typeface="Calibri" panose="020F0502020204030204" pitchFamily="34" charset="0"/>
                          <a:ea typeface="+mn-ea"/>
                          <a:cs typeface="+mn-cs"/>
                        </a:rPr>
                        <a:t>)</a:t>
                      </a:r>
                    </a:p>
                    <a:p>
                      <a:pPr marL="952485" lvl="1"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rPr>
                        <a:t>Klimaschädliches Maßnahmenpaket Bau (s. Hemmnis </a:t>
                      </a:r>
                      <a:r>
                        <a:rPr lang="de-DE" sz="1800" b="0" i="0" u="none" strike="noStrike" kern="1200" dirty="0">
                          <a:solidFill>
                            <a:schemeClr val="tx1"/>
                          </a:solidFill>
                          <a:effectLst/>
                          <a:latin typeface="Calibri" panose="020F0502020204030204" pitchFamily="34" charset="0"/>
                          <a:ea typeface="+mn-ea"/>
                          <a:cs typeface="+mn-cs"/>
                          <a:hlinkClick r:id="rId12" action="ppaction://hlinksldjump"/>
                        </a:rPr>
                        <a:t>31</a:t>
                      </a:r>
                      <a:r>
                        <a:rPr lang="de-DE" sz="1800" b="0" i="0" u="none" strike="noStrike" kern="1200" dirty="0">
                          <a:solidFill>
                            <a:schemeClr val="tx1"/>
                          </a:solidFill>
                          <a:effectLst/>
                          <a:latin typeface="Calibri" panose="020F0502020204030204" pitchFamily="34" charset="0"/>
                          <a:ea typeface="+mn-ea"/>
                          <a:cs typeface="+mn-cs"/>
                        </a:rPr>
                        <a:t>)</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alle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kern="1200" dirty="0">
                          <a:solidFill>
                            <a:schemeClr val="tx1"/>
                          </a:solidFill>
                          <a:latin typeface="+mn-lt"/>
                          <a:ea typeface="+mn-ea"/>
                          <a:cs typeface="+mn-cs"/>
                        </a:rPr>
                        <a:t>Strafen für </a:t>
                      </a:r>
                      <a:r>
                        <a:rPr lang="de-DE" sz="1800" kern="1200" dirty="0" err="1">
                          <a:solidFill>
                            <a:schemeClr val="tx1"/>
                          </a:solidFill>
                          <a:latin typeface="+mn-lt"/>
                          <a:ea typeface="+mn-ea"/>
                          <a:cs typeface="+mn-cs"/>
                        </a:rPr>
                        <a:t>Sektorverantwortliche</a:t>
                      </a:r>
                      <a:r>
                        <a:rPr lang="de-DE" sz="1800" kern="1200" dirty="0">
                          <a:solidFill>
                            <a:schemeClr val="tx1"/>
                          </a:solidFill>
                          <a:latin typeface="+mn-lt"/>
                          <a:ea typeface="+mn-ea"/>
                          <a:cs typeface="+mn-cs"/>
                        </a:rPr>
                        <a:t>, z.B. Reduktion der zugeteilten Emissionsrechte, Budgetkürzungen, z.B. Kürzungen der Bezüge, Strafzahlungen und Sozialstunden</a:t>
                      </a:r>
                      <a:endParaRPr lang="de-DE" sz="1800" b="0" i="0" u="none" strike="noStrike" dirty="0">
                        <a:solidFill>
                          <a:srgbClr val="333333"/>
                        </a:solidFill>
                        <a:effectLst/>
                        <a:latin typeface="Open Sans" panose="020B0606030504020204" pitchFamily="34" charset="0"/>
                      </a:endParaRPr>
                    </a:p>
                    <a:p>
                      <a:pPr marL="342900" indent="-342900">
                        <a:buFont typeface="+mj-lt"/>
                        <a:buAutoNum type="arabicPeriod"/>
                      </a:pPr>
                      <a:r>
                        <a:rPr lang="de-DE" sz="1800" b="0" i="0" u="none" strike="noStrike" dirty="0">
                          <a:effectLst/>
                          <a:latin typeface="Calibri" panose="020F0502020204030204" pitchFamily="34" charset="0"/>
                        </a:rPr>
                        <a:t>Druck von ökologischen Bewegungen</a:t>
                      </a:r>
                    </a:p>
                    <a:p>
                      <a:pPr marL="342900" indent="-342900">
                        <a:buFont typeface="+mj-lt"/>
                        <a:buAutoNum type="arabicPeriod"/>
                      </a:pPr>
                      <a:r>
                        <a:rPr lang="de-DE" sz="1800" b="0" i="0" u="none" strike="noStrike" dirty="0">
                          <a:effectLst/>
                          <a:latin typeface="Calibri" panose="020F0502020204030204" pitchFamily="34" charset="0"/>
                        </a:rPr>
                        <a:t>Aktionen zivilen Ungehorsams </a:t>
                      </a:r>
                    </a:p>
                    <a:p>
                      <a:pPr marL="342900" indent="-342900">
                        <a:buFont typeface="+mj-lt"/>
                        <a:buAutoNum type="arabicPeriod"/>
                      </a:pPr>
                      <a:r>
                        <a:rPr lang="de-DE" sz="1800" b="0" i="0" u="none" strike="noStrike" dirty="0">
                          <a:effectLst/>
                          <a:latin typeface="Calibri" panose="020F0502020204030204" pitchFamily="34" charset="0"/>
                        </a:rPr>
                        <a:t>Klagen</a:t>
                      </a:r>
                    </a:p>
                    <a:p>
                      <a:pPr marL="342900" indent="-342900">
                        <a:buFont typeface="+mj-lt"/>
                        <a:buAutoNum type="arabicPeriod"/>
                      </a:pPr>
                      <a:r>
                        <a:rPr lang="de-DE" sz="1800" b="0" i="0" u="none" strike="noStrike" dirty="0">
                          <a:effectLst/>
                          <a:latin typeface="Calibri" panose="020F0502020204030204" pitchFamily="34" charset="0"/>
                        </a:rPr>
                        <a:t>Delegitimierung der staatlichen Institutionen, welche für Klimakatastrophe verantwortlich sind</a:t>
                      </a:r>
                      <a:endParaRPr lang="de-DE" sz="1800" b="0" i="0" dirty="0">
                        <a:solidFill>
                          <a:srgbClr val="333333"/>
                        </a:solidFill>
                        <a:effectLst/>
                        <a:latin typeface="Open Sans" panose="020B0606030504020204" pitchFamily="34" charset="0"/>
                      </a:endParaRPr>
                    </a:p>
                    <a:p>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13" cstate="print">
            <a:lum bright="50000"/>
            <a:extLst>
              <a:ext uri="{28A0092B-C50C-407E-A947-70E740481C1C}">
                <a14:useLocalDpi xmlns:a14="http://schemas.microsoft.com/office/drawing/2010/main"/>
              </a:ext>
            </a:extLst>
          </a:blip>
          <a:srcRect/>
          <a:stretch>
            <a:fillRect/>
          </a:stretch>
        </p:blipFill>
        <p:spPr bwMode="auto">
          <a:xfrm>
            <a:off x="8037066" y="294705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14" cstate="print">
            <a:lum bright="50000"/>
            <a:extLst>
              <a:ext uri="{28A0092B-C50C-407E-A947-70E740481C1C}">
                <a14:useLocalDpi xmlns:a14="http://schemas.microsoft.com/office/drawing/2010/main"/>
              </a:ext>
            </a:extLst>
          </a:blip>
          <a:srcRect/>
          <a:stretch>
            <a:fillRect/>
          </a:stretch>
        </p:blipFill>
        <p:spPr bwMode="auto">
          <a:xfrm>
            <a:off x="8112224" y="3866696"/>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780362" y="4899539"/>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66837"/>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715885298"/>
              </p:ext>
            </p:extLst>
          </p:nvPr>
        </p:nvGraphicFramePr>
        <p:xfrm>
          <a:off x="0" y="0"/>
          <a:ext cx="12192000" cy="6093296"/>
        </p:xfrm>
        <a:graphic>
          <a:graphicData uri="http://schemas.openxmlformats.org/drawingml/2006/table">
            <a:tbl>
              <a:tblPr/>
              <a:tblGrid>
                <a:gridCol w="5015880">
                  <a:extLst>
                    <a:ext uri="{9D8B030D-6E8A-4147-A177-3AD203B41FA5}">
                      <a16:colId xmlns:a16="http://schemas.microsoft.com/office/drawing/2014/main" val="3256862453"/>
                    </a:ext>
                  </a:extLst>
                </a:gridCol>
                <a:gridCol w="3094595">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mn-ea"/>
                          <a:cs typeface="+mn-cs"/>
                        </a:rPr>
                        <a:t>31 Maßnahmenpaket für die Bau- und Immobilienbranche</a:t>
                      </a:r>
                      <a:endParaRPr lang="de-DE" sz="2000" b="1" kern="150" dirty="0">
                        <a:solidFill>
                          <a:schemeClr val="tx1"/>
                        </a:solidFill>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kern="1200" dirty="0">
                          <a:solidFill>
                            <a:schemeClr val="tx1"/>
                          </a:solidFill>
                          <a:effectLst/>
                          <a:latin typeface="Calibri" panose="020F0502020204030204" pitchFamily="34" charset="0"/>
                          <a:ea typeface="+mn-ea"/>
                          <a:cs typeface="+mn-cs"/>
                        </a:rPr>
                        <a:t>Verankerung von EH 40 als verbindlicher gesetzlicher Neubaustandard wird ausgesetzt</a:t>
                      </a:r>
                      <a:br>
                        <a:rPr lang="de-DE" sz="1800" b="0" i="0" u="none" strike="noStrike" kern="1200" dirty="0">
                          <a:solidFill>
                            <a:schemeClr val="tx1"/>
                          </a:solidFill>
                          <a:effectLst/>
                          <a:latin typeface="Calibri" panose="020F0502020204030204" pitchFamily="34" charset="0"/>
                          <a:ea typeface="+mn-ea"/>
                          <a:cs typeface="+mn-cs"/>
                        </a:rPr>
                      </a:b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1800" b="0" i="0" u="none" strike="noStrike" kern="1200" dirty="0">
                          <a:solidFill>
                            <a:schemeClr val="tx1"/>
                          </a:solidFill>
                          <a:effectLst/>
                          <a:latin typeface="Calibri" panose="020F0502020204030204" pitchFamily="34" charset="0"/>
                          <a:ea typeface="+mn-ea"/>
                          <a:cs typeface="+mn-cs"/>
                          <a:sym typeface="Wingdings" panose="05000000000000000000" pitchFamily="2" charset="2"/>
                        </a:rPr>
                        <a:t>Heizt klimaschädlichen Neubau und hohe Emissionen im Bestand an</a:t>
                      </a:r>
                      <a:br>
                        <a:rPr lang="de-DE" sz="1800" b="0" i="0" u="none" strike="noStrike" kern="1200" dirty="0">
                          <a:solidFill>
                            <a:schemeClr val="tx1"/>
                          </a:solidFill>
                          <a:effectLst/>
                          <a:latin typeface="Calibri" panose="020F0502020204030204" pitchFamily="34" charset="0"/>
                          <a:ea typeface="+mn-ea"/>
                          <a:cs typeface="+mn-cs"/>
                          <a:sym typeface="Wingdings" panose="05000000000000000000" pitchFamily="2" charset="2"/>
                        </a:rPr>
                      </a:br>
                      <a:endParaRPr lang="de-DE" sz="1800" b="0" i="0" u="none" strike="noStrike" kern="1200" dirty="0">
                        <a:solidFill>
                          <a:schemeClr val="tx1"/>
                        </a:solidFill>
                        <a:effectLst/>
                        <a:latin typeface="Calibri" panose="020F0502020204030204" pitchFamily="34" charset="0"/>
                        <a:ea typeface="+mn-ea"/>
                        <a:cs typeface="+mn-cs"/>
                        <a:sym typeface="Wingdings" panose="05000000000000000000" pitchFamily="2" charset="2"/>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kern="1200" dirty="0">
                          <a:solidFill>
                            <a:schemeClr val="tx1"/>
                          </a:solidFill>
                          <a:effectLst/>
                          <a:latin typeface="Calibri" panose="020F0502020204030204" pitchFamily="34" charset="0"/>
                          <a:ea typeface="+mn-ea"/>
                          <a:cs typeface="+mn-cs"/>
                        </a:rPr>
                        <a:t>Finanzmittel für den sozialen Wohnungsbau</a:t>
                      </a:r>
                    </a:p>
                    <a:p>
                      <a:pPr marL="0" marR="0" lvl="0" indent="0" algn="l" defTabSz="1219170" rtl="0" eaLnBrk="1" fontAlgn="auto" latinLnBrk="0" hangingPunct="1">
                        <a:lnSpc>
                          <a:spcPct val="100000"/>
                        </a:lnSpc>
                        <a:spcBef>
                          <a:spcPts val="0"/>
                        </a:spcBef>
                        <a:spcAft>
                          <a:spcPts val="0"/>
                        </a:spcAft>
                        <a:buClrTx/>
                        <a:buSzTx/>
                        <a:buFont typeface="+mj-lt"/>
                        <a:buNone/>
                        <a:tabLst/>
                        <a:defRPr/>
                      </a:pPr>
                      <a:r>
                        <a:rPr lang="de-DE" sz="1800" b="0" i="0" u="none" strike="noStrike" kern="1200" dirty="0">
                          <a:solidFill>
                            <a:schemeClr val="tx1"/>
                          </a:solidFill>
                          <a:effectLst/>
                          <a:latin typeface="Calibri" panose="020F0502020204030204" pitchFamily="34" charset="0"/>
                          <a:ea typeface="+mn-ea"/>
                          <a:cs typeface="+mn-cs"/>
                          <a:sym typeface="Wingdings" panose="05000000000000000000" pitchFamily="2" charset="2"/>
                        </a:rPr>
                        <a:t> Klimaschädlicher Neubau</a:t>
                      </a:r>
                      <a:br>
                        <a:rPr lang="de-DE" sz="1800" b="0" i="0" u="none" strike="noStrike" kern="1200" dirty="0">
                          <a:solidFill>
                            <a:schemeClr val="tx1"/>
                          </a:solidFill>
                          <a:effectLst/>
                          <a:latin typeface="Calibri" panose="020F0502020204030204" pitchFamily="34" charset="0"/>
                          <a:ea typeface="+mn-ea"/>
                          <a:cs typeface="+mn-cs"/>
                          <a:sym typeface="Wingdings" panose="05000000000000000000" pitchFamily="2" charset="2"/>
                        </a:rPr>
                      </a:br>
                      <a:endParaRPr lang="de-DE" sz="1800" b="0" i="0" u="none" strike="noStrike" kern="1200" dirty="0">
                        <a:solidFill>
                          <a:schemeClr val="tx1"/>
                        </a:solidFill>
                        <a:effectLst/>
                        <a:latin typeface="Calibri" panose="020F0502020204030204" pitchFamily="34" charset="0"/>
                        <a:ea typeface="+mn-ea"/>
                        <a:cs typeface="+mn-cs"/>
                        <a:sym typeface="Wingdings" panose="05000000000000000000" pitchFamily="2" charset="2"/>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startAt="4"/>
                        <a:tabLst/>
                        <a:defRPr/>
                      </a:pPr>
                      <a:r>
                        <a:rPr lang="de-DE" sz="1800" b="0" i="0" u="none" strike="noStrike" kern="1200" dirty="0">
                          <a:solidFill>
                            <a:schemeClr val="tx1"/>
                          </a:solidFill>
                          <a:effectLst/>
                          <a:latin typeface="Calibri" panose="020F0502020204030204" pitchFamily="34" charset="0"/>
                          <a:ea typeface="+mn-ea"/>
                          <a:cs typeface="+mn-cs"/>
                        </a:rPr>
                        <a:t>KfW-Neubauprogramme "Klimafreundlicher Neubau" (KFN) und "Wohneigentum für Familien" (WEF)</a:t>
                      </a:r>
                    </a:p>
                    <a:p>
                      <a:pPr marL="285750" indent="-285750">
                        <a:buFont typeface="Wingdings" panose="05000000000000000000" pitchFamily="2" charset="2"/>
                        <a:buChar char="à"/>
                      </a:pPr>
                      <a:r>
                        <a:rPr lang="de-DE" sz="1800" b="0" i="0" u="none" strike="noStrike" kern="1200" dirty="0">
                          <a:solidFill>
                            <a:schemeClr val="tx1"/>
                          </a:solidFill>
                          <a:effectLst/>
                          <a:latin typeface="Calibri"/>
                          <a:ea typeface="+mn-ea"/>
                          <a:cs typeface="+mn-cs"/>
                          <a:sym typeface="Wingdings" panose="05000000000000000000" pitchFamily="2" charset="2"/>
                        </a:rPr>
                        <a:t>Mogelpackung, </a:t>
                      </a:r>
                      <a:r>
                        <a:rPr lang="de-DE" sz="1800" b="0" i="0" u="none" strike="noStrike" kern="1200" dirty="0">
                          <a:solidFill>
                            <a:schemeClr val="tx1"/>
                          </a:solidFill>
                          <a:effectLst/>
                          <a:latin typeface="Calibri"/>
                          <a:ea typeface="+mn-ea"/>
                          <a:cs typeface="+mn-cs"/>
                        </a:rPr>
                        <a:t>"Klimafreundlicher Neubau" schädigt Klima, weil </a:t>
                      </a:r>
                      <a:r>
                        <a:rPr lang="de-DE" sz="1800" b="0" i="0" dirty="0">
                          <a:solidFill>
                            <a:srgbClr val="000000"/>
                          </a:solidFill>
                          <a:effectLst/>
                          <a:latin typeface="BundesSans"/>
                          <a:hlinkClick r:id="rId3"/>
                        </a:rPr>
                        <a:t>24 kg CO</a:t>
                      </a:r>
                      <a:r>
                        <a:rPr lang="de-DE" sz="1800" b="0" i="0" baseline="-25000" dirty="0">
                          <a:solidFill>
                            <a:srgbClr val="000000"/>
                          </a:solidFill>
                          <a:effectLst/>
                          <a:latin typeface="BundesSans"/>
                          <a:hlinkClick r:id="rId3"/>
                        </a:rPr>
                        <a:t>2</a:t>
                      </a:r>
                      <a:r>
                        <a:rPr lang="de-DE" sz="1800" b="0" i="0" dirty="0">
                          <a:solidFill>
                            <a:srgbClr val="000000"/>
                          </a:solidFill>
                          <a:effectLst/>
                          <a:latin typeface="BundesSans"/>
                          <a:hlinkClick r:id="rId3"/>
                        </a:rPr>
                        <a:t> Äqu./m² a </a:t>
                      </a:r>
                      <a:r>
                        <a:rPr lang="de-DE" sz="1800" b="0" i="0" dirty="0">
                          <a:solidFill>
                            <a:srgbClr val="000000"/>
                          </a:solidFill>
                          <a:effectLst/>
                          <a:latin typeface="BundesSans"/>
                        </a:rPr>
                        <a:t>zulässig</a:t>
                      </a:r>
                    </a:p>
                    <a:p>
                      <a:pPr marL="285750" indent="-285750">
                        <a:buFont typeface="Wingdings" panose="05000000000000000000" pitchFamily="2" charset="2"/>
                        <a:buChar char="à"/>
                      </a:pPr>
                      <a:endParaRPr lang="de-DE" sz="18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startAt="5"/>
                      </a:pPr>
                      <a:r>
                        <a:rPr lang="de-DE" sz="1800" b="0" i="0" u="none" strike="noStrike" kern="1200" dirty="0">
                          <a:solidFill>
                            <a:schemeClr val="tx1"/>
                          </a:solidFill>
                          <a:effectLst/>
                          <a:latin typeface="Calibri" panose="020F0502020204030204" pitchFamily="34" charset="0"/>
                          <a:ea typeface="+mn-ea"/>
                          <a:cs typeface="+mn-cs"/>
                        </a:rPr>
                        <a:t>Neubau wegen demografischem Wandel besonders unsinnig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0" i="0" u="none" strike="noStrike" kern="1200" dirty="0">
                        <a:solidFill>
                          <a:schemeClr val="tx1"/>
                        </a:solidFill>
                        <a:effectLst/>
                        <a:latin typeface="Calibri" panose="020F0502020204030204" pitchFamily="34" charset="0"/>
                        <a:ea typeface="+mn-ea"/>
                        <a:cs typeface="+mn-cs"/>
                      </a:endParaRPr>
                    </a:p>
                    <a:p>
                      <a:r>
                        <a:rPr lang="de-DE" sz="1800" b="0" i="0" u="none" strike="noStrike" kern="1200" dirty="0">
                          <a:solidFill>
                            <a:schemeClr val="tx1"/>
                          </a:solidFill>
                          <a:effectLst/>
                          <a:latin typeface="Calibri" panose="020F0502020204030204" pitchFamily="34" charset="0"/>
                          <a:ea typeface="+mn-ea"/>
                          <a:cs typeface="+mn-cs"/>
                        </a:rPr>
                        <a:t>Suffizienz und Beschränkung der Wohnfläche</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800" b="0" i="0" u="none" strike="noStrike" kern="1200" dirty="0">
                          <a:solidFill>
                            <a:schemeClr val="tx1"/>
                          </a:solidFill>
                          <a:effectLst/>
                          <a:latin typeface="Calibri" panose="020F0502020204030204" pitchFamily="34" charset="0"/>
                          <a:ea typeface="+mn-ea"/>
                          <a:cs typeface="+mn-cs"/>
                        </a:rPr>
                        <a:t>Neubau</a:t>
                      </a: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r>
                        <a:rPr lang="de-DE" sz="1800" dirty="0">
                          <a:hlinkClick r:id="rId4"/>
                        </a:rPr>
                        <a:t>10-Punkte-Plan für klimagerechtes und bezahlbares Bauen und Wohnen</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 </a:t>
                      </a:r>
                      <a:r>
                        <a:rPr lang="de-DE" sz="1800" kern="1200" dirty="0">
                          <a:solidFill>
                            <a:schemeClr val="tx1"/>
                          </a:solidFill>
                          <a:latin typeface="+mn-lt"/>
                          <a:ea typeface="+mn-ea"/>
                          <a:cs typeface="+mn-cs"/>
                        </a:rPr>
                        <a:t>in Planung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5" cstate="print">
            <a:lum bright="50000"/>
            <a:extLst>
              <a:ext uri="{28A0092B-C50C-407E-A947-70E740481C1C}">
                <a14:useLocalDpi xmlns:a14="http://schemas.microsoft.com/office/drawing/2010/main"/>
              </a:ext>
            </a:extLst>
          </a:blip>
          <a:srcRect/>
          <a:stretch>
            <a:fillRect/>
          </a:stretch>
        </p:blipFill>
        <p:spPr bwMode="auto">
          <a:xfrm>
            <a:off x="6096000" y="3729732"/>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6" cstate="print">
            <a:lum bright="50000"/>
            <a:extLst>
              <a:ext uri="{28A0092B-C50C-407E-A947-70E740481C1C}">
                <a14:useLocalDpi xmlns:a14="http://schemas.microsoft.com/office/drawing/2010/main"/>
              </a:ext>
            </a:extLst>
          </a:blip>
          <a:srcRect/>
          <a:stretch>
            <a:fillRect/>
          </a:stretch>
        </p:blipFill>
        <p:spPr bwMode="auto">
          <a:xfrm>
            <a:off x="7161014" y="3717032"/>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72064" y="4869160"/>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1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933000625"/>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52 Energiecharta-Vertrag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Räumt Konzernen Klagerechte gegen Staaten ein</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Bsp.: RWE, Uniper verklagten Niederlande wegen Kohleausstieg</a:t>
                      </a: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Erneuerbare Energien</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r>
                        <a:rPr lang="de-DE" sz="1600" b="0" kern="150" dirty="0">
                          <a:effectLst/>
                          <a:latin typeface="HTWBerlin Office"/>
                          <a:ea typeface="HTWBerlin Office"/>
                          <a:cs typeface="HTWBerlin Office"/>
                        </a:rPr>
                        <a:t>Energiebereich</a:t>
                      </a:r>
                      <a:endParaRPr lang="de-DE" sz="16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austreten</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Energiecharta-Vertrag </a:t>
                      </a:r>
                      <a:r>
                        <a:rPr lang="de-DE" sz="1800" b="1" i="0" kern="1200" dirty="0">
                          <a:solidFill>
                            <a:schemeClr val="tx1"/>
                          </a:solidFill>
                          <a:effectLst/>
                          <a:latin typeface="+mn-lt"/>
                          <a:ea typeface="+mn-ea"/>
                          <a:cs typeface="+mn-cs"/>
                        </a:rPr>
                        <a:t>(englisch</a:t>
                      </a:r>
                      <a:r>
                        <a:rPr lang="de-DE" sz="1800" b="0" i="0" kern="1200" dirty="0">
                          <a:solidFill>
                            <a:schemeClr val="tx1"/>
                          </a:solidFill>
                          <a:effectLst/>
                          <a:latin typeface="+mn-lt"/>
                          <a:ea typeface="+mn-ea"/>
                          <a:cs typeface="+mn-cs"/>
                        </a:rPr>
                        <a:t> Energy Charter Treaty, ECT)</a:t>
                      </a:r>
                      <a:endParaRPr lang="de-DE" sz="1800" b="0"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831482" y="3861048"/>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83832" y="4797152"/>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84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211288553"/>
              </p:ext>
            </p:extLst>
          </p:nvPr>
        </p:nvGraphicFramePr>
        <p:xfrm>
          <a:off x="0" y="0"/>
          <a:ext cx="12192000" cy="6479855"/>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51 Klimageld nicht umgesetzt</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Klimageld: Auszahlung der Einnahmen aus </a:t>
                      </a:r>
                      <a:r>
                        <a:rPr lang="de-DE" sz="1800" b="0" kern="150" dirty="0" err="1">
                          <a:effectLst/>
                          <a:latin typeface="HTWBerlin Office"/>
                          <a:ea typeface="HTWBerlin Office"/>
                          <a:cs typeface="HTWBerlin Office"/>
                        </a:rPr>
                        <a:t>Treibhausgasbepreisung</a:t>
                      </a:r>
                      <a:endParaRPr lang="de-DE" sz="1800" b="0"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sinnvoll als soziale Ausgleichsmaßnahme für steigende Kosten von fossilen Rohstoffen</a:t>
                      </a:r>
                    </a:p>
                    <a:p>
                      <a:pPr marL="342900" indent="-342900">
                        <a:buFont typeface="+mj-lt"/>
                        <a:buAutoNum type="arabicPeriod"/>
                      </a:pPr>
                      <a:r>
                        <a:rPr lang="de-DE" sz="1800" b="0" kern="150" dirty="0">
                          <a:effectLst/>
                          <a:latin typeface="HTWBerlin Office"/>
                          <a:ea typeface="HTWBerlin Office"/>
                          <a:cs typeface="HTWBerlin Office"/>
                        </a:rPr>
                        <a:t>Einfacher als komplizierte Förderregimes</a:t>
                      </a:r>
                    </a:p>
                    <a:p>
                      <a:pPr marL="342900" indent="-342900">
                        <a:buFont typeface="+mj-lt"/>
                        <a:buAutoNum type="arabicPeriod"/>
                      </a:pPr>
                      <a:r>
                        <a:rPr lang="de-DE" sz="1800" b="0" kern="150" dirty="0">
                          <a:effectLst/>
                          <a:latin typeface="HTWBerlin Office"/>
                          <a:ea typeface="HTWBerlin Office"/>
                          <a:cs typeface="HTWBerlin Office"/>
                        </a:rPr>
                        <a:t>Praktisch umsetzbar, wie Österreich zeigt</a:t>
                      </a:r>
                    </a:p>
                    <a:p>
                      <a:pPr marL="342900" indent="-342900">
                        <a:buFont typeface="+mj-lt"/>
                        <a:buAutoNum type="arabicPeriod"/>
                      </a:pPr>
                      <a:r>
                        <a:rPr lang="de-DE" sz="1800" b="0" kern="150" dirty="0">
                          <a:effectLst/>
                          <a:latin typeface="HTWBerlin Office"/>
                          <a:ea typeface="HTWBerlin Office"/>
                          <a:cs typeface="HTWBerlin Office"/>
                        </a:rPr>
                        <a:t>Von Ampel versprochen, aber nicht umgesetzt und nicht gewollt</a:t>
                      </a:r>
                    </a:p>
                    <a:p>
                      <a:pPr marL="342900" indent="-342900">
                        <a:buFont typeface="+mj-lt"/>
                        <a:buAutoNum type="arabicPeriod"/>
                      </a:pPr>
                      <a:r>
                        <a:rPr lang="de-DE" sz="1800" b="0" kern="150" dirty="0">
                          <a:effectLst/>
                          <a:latin typeface="HTWBerlin Office"/>
                          <a:ea typeface="HTWBerlin Office"/>
                          <a:cs typeface="HTWBerlin Office"/>
                        </a:rPr>
                        <a:t>Bis 2027 nicht geplant</a:t>
                      </a:r>
                    </a:p>
                    <a:p>
                      <a:endParaRPr lang="de-DE" sz="1800" b="0" kern="150" dirty="0">
                        <a:effectLst/>
                        <a:latin typeface="HTWBerlin Office"/>
                        <a:ea typeface="HTWBerlin Office"/>
                        <a:cs typeface="HTWBerlin Office"/>
                      </a:endParaRPr>
                    </a:p>
                    <a:p>
                      <a:r>
                        <a:rPr lang="de-DE" sz="1800" b="0" kern="150" dirty="0">
                          <a:effectLst/>
                          <a:latin typeface="HTWBerlin Office"/>
                          <a:ea typeface="HTWBerlin Office"/>
                          <a:cs typeface="HTWBerlin Office"/>
                          <a:sym typeface="Wingdings" panose="05000000000000000000" pitchFamily="2" charset="2"/>
                        </a:rPr>
                        <a:t> ökologisch-sozialer Umbau blockiert</a:t>
                      </a:r>
                      <a:r>
                        <a:rPr lang="de-DE" sz="1800" b="0" kern="150" dirty="0">
                          <a:effectLst/>
                          <a:latin typeface="HTWBerlin Office"/>
                          <a:ea typeface="HTWBerlin Office"/>
                          <a:cs typeface="HTWBerlin Office"/>
                        </a:rPr>
                        <a:t>, weil finanzschwachen Menschen Geld fehlt</a:t>
                      </a:r>
                      <a:endParaRPr lang="de-DE" sz="1800" b="0" kern="150" dirty="0">
                        <a:effectLst/>
                        <a:latin typeface="HTWBerlin Office"/>
                        <a:ea typeface="HTWBerlin Office"/>
                        <a:cs typeface="HTWBerlin Office"/>
                        <a:sym typeface="Wingdings" panose="05000000000000000000" pitchFamily="2" charset="2"/>
                      </a:endParaRPr>
                    </a:p>
                    <a:p>
                      <a:pPr marL="285750" indent="-285750">
                        <a:buFont typeface="Wingdings" panose="05000000000000000000" pitchFamily="2" charset="2"/>
                        <a:buChar char="à"/>
                      </a:pPr>
                      <a:r>
                        <a:rPr lang="de-DE" sz="1800" b="0" kern="150" dirty="0">
                          <a:effectLst/>
                          <a:latin typeface="HTWBerlin Office"/>
                          <a:ea typeface="HTWBerlin Office"/>
                          <a:cs typeface="HTWBerlin Office"/>
                          <a:sym typeface="Wingdings" panose="05000000000000000000" pitchFamily="2" charset="2"/>
                        </a:rPr>
                        <a:t>Vertrauen in das </a:t>
                      </a:r>
                      <a:r>
                        <a:rPr lang="de-DE" sz="1800" b="0" kern="150" dirty="0" err="1">
                          <a:effectLst/>
                          <a:latin typeface="HTWBerlin Office"/>
                          <a:ea typeface="HTWBerlin Office"/>
                          <a:cs typeface="HTWBerlin Office"/>
                        </a:rPr>
                        <a:t>gesetzesbrecherische</a:t>
                      </a:r>
                      <a:r>
                        <a:rPr lang="de-DE" sz="1800" b="0" kern="150" dirty="0">
                          <a:effectLst/>
                          <a:latin typeface="HTWBerlin Office"/>
                          <a:ea typeface="HTWBerlin Office"/>
                          <a:cs typeface="HTWBerlin Office"/>
                          <a:sym typeface="Wingdings" panose="05000000000000000000" pitchFamily="2" charset="2"/>
                        </a:rPr>
                        <a:t> Regime* sinkt</a:t>
                      </a:r>
                    </a:p>
                    <a:p>
                      <a:pPr marL="285750" indent="-285750">
                        <a:buFont typeface="Wingdings" panose="05000000000000000000" pitchFamily="2" charset="2"/>
                        <a:buChar char="à"/>
                      </a:pPr>
                      <a:endParaRPr lang="de-DE" sz="1800" b="0" kern="150" dirty="0">
                        <a:effectLst/>
                        <a:latin typeface="HTWBerlin Office"/>
                        <a:ea typeface="HTWBerlin Office"/>
                        <a:cs typeface="HTWBerlin Office"/>
                        <a:sym typeface="Wingdings" panose="05000000000000000000" pitchFamily="2" charset="2"/>
                      </a:endParaRPr>
                    </a:p>
                    <a:p>
                      <a:pPr marL="285750" indent="-285750">
                        <a:buFont typeface="Wingdings" panose="05000000000000000000" pitchFamily="2" charset="2"/>
                        <a:buChar char="à"/>
                      </a:pPr>
                      <a:endParaRPr lang="de-DE" sz="1800" b="0" kern="150" dirty="0">
                        <a:effectLst/>
                        <a:latin typeface="HTWBerlin Office"/>
                        <a:ea typeface="HTWBerlin Office"/>
                        <a:cs typeface="HTWBerlin Office"/>
                        <a:sym typeface="Wingdings" panose="05000000000000000000" pitchFamily="2" charset="2"/>
                      </a:endParaRPr>
                    </a:p>
                    <a:p>
                      <a:pPr marL="0" indent="0">
                        <a:buFont typeface="Wingdings" panose="05000000000000000000" pitchFamily="2" charset="2"/>
                        <a:buNone/>
                      </a:pPr>
                      <a:r>
                        <a:rPr lang="de-DE" sz="1800" b="0" kern="150" dirty="0">
                          <a:effectLst/>
                          <a:latin typeface="HTWBerlin Office"/>
                          <a:ea typeface="HTWBerlin Office"/>
                          <a:cs typeface="HTWBerlin Office"/>
                          <a:sym typeface="Wingdings" panose="05000000000000000000" pitchFamily="2" charset="2"/>
                        </a:rPr>
                        <a:t>*s. Hemmnis </a:t>
                      </a:r>
                      <a:r>
                        <a:rPr lang="de-DE" sz="1800" b="0" kern="150" dirty="0">
                          <a:effectLst/>
                          <a:latin typeface="HTWBerlin Office"/>
                          <a:ea typeface="HTWBerlin Office"/>
                          <a:cs typeface="HTWBerlin Office"/>
                          <a:sym typeface="Wingdings" panose="05000000000000000000" pitchFamily="2" charset="2"/>
                          <a:hlinkClick r:id="rId3" action="ppaction://hlinksldjump"/>
                        </a:rPr>
                        <a:t>48</a:t>
                      </a:r>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alle</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alle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Schnellstmögliche Umsetzung</a:t>
                      </a:r>
                    </a:p>
                    <a:p>
                      <a:pPr marL="342900" indent="-342900">
                        <a:buFont typeface="+mj-lt"/>
                        <a:buAutoNum type="arabicPeriod"/>
                      </a:pPr>
                      <a:r>
                        <a:rPr lang="de-DE" sz="1800" b="0" kern="150" dirty="0">
                          <a:effectLst/>
                          <a:latin typeface="HTWBerlin Office"/>
                          <a:ea typeface="HTWBerlin Office"/>
                          <a:cs typeface="HTWBerlin Office"/>
                        </a:rPr>
                        <a:t>Verbindung mit hohen Treibhauskosten</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effectLst/>
                          <a:latin typeface="HTWBerlin Office"/>
                          <a:ea typeface="HTWBerlin Office"/>
                          <a:cs typeface="HTWBerlin Office"/>
                        </a:rPr>
                        <a:t>Großteil der Förderung für Energiewende kann entfallen</a:t>
                      </a:r>
                    </a:p>
                    <a:p>
                      <a:pPr marL="342900" indent="-342900">
                        <a:buFont typeface="+mj-lt"/>
                        <a:buAutoNum type="arabicPeriod"/>
                      </a:pPr>
                      <a:endParaRPr lang="de-DE" sz="1800" b="0"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4831482" y="388632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83832" y="4869160"/>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41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737989686"/>
              </p:ext>
            </p:extLst>
          </p:nvPr>
        </p:nvGraphicFramePr>
        <p:xfrm>
          <a:off x="0" y="0"/>
          <a:ext cx="12192000" cy="6093296"/>
        </p:xfrm>
        <a:graphic>
          <a:graphicData uri="http://schemas.openxmlformats.org/drawingml/2006/table">
            <a:tbl>
              <a:tblPr/>
              <a:tblGrid>
                <a:gridCol w="5303912">
                  <a:extLst>
                    <a:ext uri="{9D8B030D-6E8A-4147-A177-3AD203B41FA5}">
                      <a16:colId xmlns:a16="http://schemas.microsoft.com/office/drawing/2014/main" val="3256862453"/>
                    </a:ext>
                  </a:extLst>
                </a:gridCol>
                <a:gridCol w="2232248">
                  <a:extLst>
                    <a:ext uri="{9D8B030D-6E8A-4147-A177-3AD203B41FA5}">
                      <a16:colId xmlns:a16="http://schemas.microsoft.com/office/drawing/2014/main" val="340476159"/>
                    </a:ext>
                  </a:extLst>
                </a:gridCol>
                <a:gridCol w="4655840">
                  <a:extLst>
                    <a:ext uri="{9D8B030D-6E8A-4147-A177-3AD203B41FA5}">
                      <a16:colId xmlns:a16="http://schemas.microsoft.com/office/drawing/2014/main" val="3680644169"/>
                    </a:ext>
                  </a:extLst>
                </a:gridCol>
              </a:tblGrid>
              <a:tr h="649285">
                <a:tc gridSpan="3">
                  <a:txBody>
                    <a:bodyPr/>
                    <a:lstStyle/>
                    <a:p>
                      <a:pPr algn="ctr"/>
                      <a:r>
                        <a:rPr lang="de-DE" sz="2400" b="1" kern="150" dirty="0">
                          <a:solidFill>
                            <a:schemeClr val="tx1"/>
                          </a:solidFill>
                          <a:effectLst/>
                          <a:latin typeface="HTWBerlin Office"/>
                          <a:ea typeface="HTWBerlin Office"/>
                          <a:cs typeface="HTWBerlin Office"/>
                        </a:rPr>
                        <a:t>41 Energiemarktdesign, Netzengpassbewirtschaftung, Anreizregulierung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0"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Energiemarkt designt, als gäbe es unbegrenzte Netzkapazitäten</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rPr>
                        <a:t>keine Anreize, Erzeugung und Verbrauch lokal aufeinander abzustimmen. </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rPr>
                        <a:t>Hohe, steigende Kosten von </a:t>
                      </a:r>
                      <a:r>
                        <a:rPr lang="de-DE" sz="1800" b="0" kern="150" dirty="0" err="1">
                          <a:effectLst/>
                          <a:latin typeface="HTWBerlin Office"/>
                          <a:ea typeface="HTWBerlin Office"/>
                          <a:cs typeface="HTWBerlin Office"/>
                        </a:rPr>
                        <a:t>Redispatch</a:t>
                      </a:r>
                      <a:r>
                        <a:rPr lang="de-DE" sz="1800" b="0" kern="150" dirty="0">
                          <a:effectLst/>
                          <a:latin typeface="HTWBerlin Office"/>
                          <a:ea typeface="HTWBerlin Office"/>
                          <a:cs typeface="HTWBerlin Office"/>
                        </a:rPr>
                        <a:t>-Maßnahmen</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rPr>
                        <a:t>Mehr Treibhausgasemissionen</a:t>
                      </a:r>
                    </a:p>
                    <a:p>
                      <a:r>
                        <a:rPr lang="de-DE" sz="1800" b="0" kern="150" dirty="0">
                          <a:effectLst/>
                          <a:latin typeface="HTWBerlin Office"/>
                          <a:ea typeface="HTWBerlin Office"/>
                          <a:cs typeface="HTWBerlin Office"/>
                          <a:sym typeface="Wingdings" panose="05000000000000000000" pitchFamily="2" charset="2"/>
                        </a:rPr>
                        <a:t>Komplizierte Rechnungslegungsvorschriften</a:t>
                      </a:r>
                    </a:p>
                    <a:p>
                      <a:r>
                        <a:rPr lang="de-DE" sz="1800" b="0" kern="150" dirty="0">
                          <a:effectLst/>
                          <a:latin typeface="HTWBerlin Office"/>
                          <a:ea typeface="HTWBerlin Office"/>
                          <a:cs typeface="HTWBerlin Office"/>
                          <a:sym typeface="Wingdings" panose="05000000000000000000" pitchFamily="2" charset="2"/>
                        </a:rPr>
                        <a:t> Hemmnis für lokale Energiegemeinschaften</a:t>
                      </a:r>
                      <a:endParaRPr lang="de-DE" sz="1800" b="0"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Regulierungssystematik:</a:t>
                      </a:r>
                    </a:p>
                    <a:p>
                      <a:r>
                        <a:rPr lang="de-DE" sz="1800" b="0" kern="150" dirty="0">
                          <a:effectLst/>
                          <a:latin typeface="HTWBerlin Office"/>
                          <a:ea typeface="HTWBerlin Office"/>
                          <a:cs typeface="HTWBerlin Office"/>
                        </a:rPr>
                        <a:t>Investitionsmaßnahmen (CAPEX) jährlich</a:t>
                      </a:r>
                    </a:p>
                    <a:p>
                      <a:r>
                        <a:rPr lang="de-DE" sz="1800" b="0" kern="150" dirty="0">
                          <a:effectLst/>
                          <a:latin typeface="HTWBerlin Office"/>
                          <a:ea typeface="HTWBerlin Office"/>
                          <a:cs typeface="HTWBerlin Office"/>
                        </a:rPr>
                        <a:t>aktualisiert in Erlösobergrenze berücksichtigt, gestiegene Aufwendungen (OPEX) für fünf Jahre fixiert</a:t>
                      </a:r>
                    </a:p>
                    <a:p>
                      <a:r>
                        <a:rPr lang="de-DE" sz="1800" b="0" kern="150" dirty="0">
                          <a:effectLst/>
                          <a:latin typeface="HTWBerlin Office"/>
                          <a:ea typeface="HTWBerlin Office"/>
                          <a:cs typeface="HTWBerlin Office"/>
                          <a:sym typeface="Wingdings" panose="05000000000000000000" pitchFamily="2" charset="2"/>
                        </a:rPr>
                        <a:t> smarte Ansätze, z.B.</a:t>
                      </a:r>
                      <a:r>
                        <a:rPr lang="de-DE" sz="1800" b="0" kern="150" dirty="0">
                          <a:effectLst/>
                          <a:latin typeface="HTWBerlin Office"/>
                          <a:ea typeface="HTWBerlin Office"/>
                          <a:cs typeface="HTWBerlin Office"/>
                        </a:rPr>
                        <a:t> Anreize für Kunden zur netzfreundlichen Laststeuerung, wird nicht durch Rendite belohnt</a:t>
                      </a:r>
                    </a:p>
                    <a:p>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Regelung</a:t>
                      </a:r>
                    </a:p>
                    <a:p>
                      <a:pPr marL="342900" indent="-342900">
                        <a:buFont typeface="+mj-lt"/>
                        <a:buAutoNum type="arabicPeriod"/>
                      </a:pPr>
                      <a:r>
                        <a:rPr lang="de-DE" sz="1800" b="0" kern="150" dirty="0">
                          <a:effectLst/>
                          <a:latin typeface="HTWBerlin Office"/>
                          <a:ea typeface="HTWBerlin Office"/>
                          <a:cs typeface="HTWBerlin Office"/>
                        </a:rPr>
                        <a:t>Nutzung des Flexibilisierungspotenzials</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800" kern="150" dirty="0">
                          <a:effectLst/>
                          <a:latin typeface="HTWBerlin Office"/>
                          <a:ea typeface="HTWBerlin Office"/>
                          <a:cs typeface="HTWBerlin Office"/>
                        </a:rPr>
                        <a:t>Stromsektor</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i="0" u="none" strike="noStrike" dirty="0">
                          <a:effectLst/>
                          <a:latin typeface="Calibri" panose="020F0502020204030204" pitchFamily="34" charset="0"/>
                        </a:rPr>
                        <a:t>Lokale Energiemärkte flächendeckend als Ergänzung zum Großhandel</a:t>
                      </a:r>
                    </a:p>
                    <a:p>
                      <a:pPr marL="342900" indent="-342900">
                        <a:buFont typeface="+mj-lt"/>
                        <a:buAutoNum type="arabicPeriod"/>
                      </a:pPr>
                      <a:r>
                        <a:rPr lang="de-DE" sz="1800" b="0" i="0" u="none" strike="noStrike" dirty="0">
                          <a:effectLst/>
                          <a:latin typeface="Calibri" panose="020F0502020204030204" pitchFamily="34" charset="0"/>
                        </a:rPr>
                        <a:t>Netzentgelte dynamisieren: abhängig von Netzebene &amp; -auslastung</a:t>
                      </a:r>
                    </a:p>
                    <a:p>
                      <a:pPr marL="342900" indent="-342900">
                        <a:buFont typeface="+mj-lt"/>
                        <a:buAutoNum type="arabicPeriod"/>
                      </a:pPr>
                      <a:r>
                        <a:rPr lang="de-DE" sz="1800" b="0" i="0" u="none" strike="noStrike" dirty="0">
                          <a:effectLst/>
                          <a:latin typeface="Calibri" panose="020F0502020204030204" pitchFamily="34" charset="0"/>
                        </a:rPr>
                        <a:t>Beschränkung der ausschließlichen Teilnahme an einem lokalen Energiemarkt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Beschränkung der ausschließlichen Teilnahme an einem lokalen Energiemarkt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Ermäßigte Umsatzsteuer</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Abbau regulatorischer Hemmnisse für </a:t>
                      </a:r>
                      <a:r>
                        <a:rPr lang="de-DE" sz="1800" b="0" i="0" u="none" strike="noStrike" dirty="0" err="1">
                          <a:effectLst/>
                          <a:latin typeface="Calibri" panose="020F0502020204030204" pitchFamily="34" charset="0"/>
                        </a:rPr>
                        <a:t>Prosumer</a:t>
                      </a:r>
                      <a:r>
                        <a:rPr lang="de-DE" sz="1800" b="0" i="0" u="none" strike="noStrike" dirty="0">
                          <a:effectLst/>
                          <a:latin typeface="Calibri" panose="020F0502020204030204" pitchFamily="34" charset="0"/>
                        </a:rPr>
                        <a:t> </a:t>
                      </a: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Gesetzliche Grundlage:</a:t>
                      </a:r>
                    </a:p>
                    <a:p>
                      <a:r>
                        <a:rPr lang="de-DE" sz="1800" b="0" kern="150" dirty="0">
                          <a:effectLst/>
                          <a:latin typeface="HTWBerlin Office"/>
                          <a:ea typeface="HTWBerlin Office"/>
                          <a:cs typeface="HTWBerlin Office"/>
                        </a:rPr>
                        <a:t>Energiewirtschaftsgesetz (v.a. §40 EnWG), Stromnetzentgeltverordnung,  Stromsteuergesetz</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6322906" y="3933056"/>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70975" y="5013176"/>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30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4277495125"/>
              </p:ext>
            </p:extLst>
          </p:nvPr>
        </p:nvGraphicFramePr>
        <p:xfrm>
          <a:off x="0" y="0"/>
          <a:ext cx="12192000" cy="6379250"/>
        </p:xfrm>
        <a:graphic>
          <a:graphicData uri="http://schemas.openxmlformats.org/drawingml/2006/table">
            <a:tbl>
              <a:tblPr/>
              <a:tblGrid>
                <a:gridCol w="4439816">
                  <a:extLst>
                    <a:ext uri="{9D8B030D-6E8A-4147-A177-3AD203B41FA5}">
                      <a16:colId xmlns:a16="http://schemas.microsoft.com/office/drawing/2014/main" val="3256862453"/>
                    </a:ext>
                  </a:extLst>
                </a:gridCol>
                <a:gridCol w="4032448">
                  <a:extLst>
                    <a:ext uri="{9D8B030D-6E8A-4147-A177-3AD203B41FA5}">
                      <a16:colId xmlns:a16="http://schemas.microsoft.com/office/drawing/2014/main" val="340476159"/>
                    </a:ext>
                  </a:extLst>
                </a:gridCol>
                <a:gridCol w="3719736">
                  <a:extLst>
                    <a:ext uri="{9D8B030D-6E8A-4147-A177-3AD203B41FA5}">
                      <a16:colId xmlns:a16="http://schemas.microsoft.com/office/drawing/2014/main" val="3680644169"/>
                    </a:ext>
                  </a:extLst>
                </a:gridCol>
              </a:tblGrid>
              <a:tr h="548680">
                <a:tc gridSpan="3">
                  <a:txBody>
                    <a:bodyPr/>
                    <a:lstStyle/>
                    <a:p>
                      <a:pPr algn="ctr"/>
                      <a:r>
                        <a:rPr lang="de-DE" sz="2000" b="1" kern="150" dirty="0">
                          <a:solidFill>
                            <a:schemeClr val="tx1"/>
                          </a:solidFill>
                          <a:effectLst/>
                          <a:latin typeface="HTWBerlin Office"/>
                          <a:ea typeface="HTWBerlin Office"/>
                          <a:cs typeface="HTWBerlin Office"/>
                        </a:rPr>
                        <a:t>30 Klimaschädliche Bebauungspläne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2000" b="1" kern="150" dirty="0">
                        <a:effectLst/>
                        <a:latin typeface="HTWBerlin Office"/>
                        <a:ea typeface="HTWBerlin Office"/>
                        <a:cs typeface="HTWBerlin Office"/>
                      </a:endParaRPr>
                    </a:p>
                    <a:p>
                      <a:pPr marL="342900" indent="-342900">
                        <a:buFont typeface="+mj-lt"/>
                        <a:buAutoNum type="arabicPeriod"/>
                      </a:pPr>
                      <a:r>
                        <a:rPr lang="de-DE" sz="2000" b="0" i="0" u="none" strike="noStrike" kern="1200" dirty="0">
                          <a:solidFill>
                            <a:schemeClr val="tx1"/>
                          </a:solidFill>
                          <a:effectLst/>
                          <a:latin typeface="Calibri" panose="020F0502020204030204" pitchFamily="34" charset="0"/>
                          <a:ea typeface="+mn-ea"/>
                          <a:cs typeface="+mn-cs"/>
                        </a:rPr>
                        <a:t>Lassen oft nur Ein- und Zweifamilienhäuser zu</a:t>
                      </a:r>
                      <a:br>
                        <a:rPr lang="de-DE" sz="2000" b="0" i="0" u="none" strike="noStrike" kern="1200" dirty="0">
                          <a:solidFill>
                            <a:schemeClr val="tx1"/>
                          </a:solidFill>
                          <a:effectLst/>
                          <a:latin typeface="Calibri" panose="020F0502020204030204" pitchFamily="34" charset="0"/>
                          <a:ea typeface="+mn-ea"/>
                          <a:cs typeface="+mn-cs"/>
                        </a:rPr>
                      </a:br>
                      <a:endParaRPr lang="de-DE" sz="2000" b="0" i="0" u="none" strike="noStrike" kern="1200" dirty="0">
                        <a:solidFill>
                          <a:schemeClr val="tx1"/>
                        </a:solidFill>
                        <a:effectLst/>
                        <a:latin typeface="Calibri" panose="020F0502020204030204" pitchFamily="34" charset="0"/>
                        <a:ea typeface="+mn-ea"/>
                        <a:cs typeface="+mn-cs"/>
                      </a:endParaRPr>
                    </a:p>
                    <a:p>
                      <a:pPr marL="342900" indent="-342900">
                        <a:buFont typeface="+mj-lt"/>
                        <a:buAutoNum type="arabicPeriod"/>
                      </a:pPr>
                      <a:r>
                        <a:rPr lang="de-DE" sz="2000" b="0" i="0" u="none" strike="noStrike" kern="1200" dirty="0">
                          <a:solidFill>
                            <a:schemeClr val="tx1"/>
                          </a:solidFill>
                          <a:effectLst/>
                          <a:latin typeface="Calibri" panose="020F0502020204030204" pitchFamily="34" charset="0"/>
                          <a:ea typeface="+mn-ea"/>
                          <a:cs typeface="+mn-cs"/>
                        </a:rPr>
                        <a:t>Lassen oft besonders umweltschädliche Gebäude zu, z.B. Autofabriken</a:t>
                      </a:r>
                      <a:br>
                        <a:rPr lang="de-DE" sz="2000" b="0" i="0" u="none" strike="noStrike" kern="1200" dirty="0">
                          <a:solidFill>
                            <a:schemeClr val="tx1"/>
                          </a:solidFill>
                          <a:effectLst/>
                          <a:latin typeface="Calibri" panose="020F0502020204030204" pitchFamily="34" charset="0"/>
                          <a:ea typeface="+mn-ea"/>
                          <a:cs typeface="+mn-cs"/>
                        </a:rPr>
                      </a:br>
                      <a:endParaRPr lang="de-DE" sz="2000" b="0" i="0" u="none" strike="noStrike" kern="1200" dirty="0">
                        <a:solidFill>
                          <a:schemeClr val="tx1"/>
                        </a:solidFill>
                        <a:effectLst/>
                        <a:latin typeface="Calibri" panose="020F0502020204030204" pitchFamily="34" charset="0"/>
                        <a:ea typeface="+mn-ea"/>
                        <a:cs typeface="+mn-cs"/>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2000" b="0" i="0" u="none" strike="noStrike" kern="1200" dirty="0">
                          <a:solidFill>
                            <a:schemeClr val="tx1"/>
                          </a:solidFill>
                          <a:effectLst/>
                          <a:latin typeface="Calibri" panose="020F0502020204030204" pitchFamily="34" charset="0"/>
                          <a:ea typeface="+mn-ea"/>
                          <a:cs typeface="+mn-cs"/>
                        </a:rPr>
                        <a:t>Keine Kohlendioxid-Grenzen zulässig (gilt für Kraftwerke und andere größere Betriebe, die dem </a:t>
                      </a:r>
                      <a:r>
                        <a:rPr lang="de-DE" sz="2000" b="0" i="0" u="none" strike="noStrike" kern="1200" dirty="0">
                          <a:solidFill>
                            <a:schemeClr val="tx1"/>
                          </a:solidFill>
                          <a:effectLst/>
                          <a:latin typeface="Calibri" panose="020F0502020204030204" pitchFamily="34" charset="0"/>
                          <a:ea typeface="+mn-ea"/>
                          <a:cs typeface="+mn-cs"/>
                          <a:hlinkClick r:id="rId3" tooltip="Treibhausgas-Emissionshandelsgesetz">
                            <a:extLst>
                              <a:ext uri="{A12FA001-AC4F-418D-AE19-62706E023703}">
                                <ahyp:hlinkClr xmlns:ahyp="http://schemas.microsoft.com/office/drawing/2018/hyperlinkcolor" val="tx"/>
                              </a:ext>
                            </a:extLst>
                          </a:hlinkClick>
                        </a:rPr>
                        <a:t>Treibhausgas-Emissionshandelsgesetz</a:t>
                      </a:r>
                      <a:r>
                        <a:rPr lang="de-DE" sz="2000" b="0" i="0" u="none" strike="noStrike" kern="1200" dirty="0">
                          <a:solidFill>
                            <a:schemeClr val="tx1"/>
                          </a:solidFill>
                          <a:effectLst/>
                          <a:latin typeface="Calibri" panose="020F0502020204030204" pitchFamily="34" charset="0"/>
                          <a:ea typeface="+mn-ea"/>
                          <a:cs typeface="+mn-cs"/>
                        </a:rPr>
                        <a:t> (TEHG) unterliegen)</a:t>
                      </a:r>
                    </a:p>
                    <a:p>
                      <a:pPr marL="342900" indent="-342900">
                        <a:buFont typeface="+mj-lt"/>
                        <a:buAutoNum type="arabicPeriod"/>
                      </a:pPr>
                      <a:endParaRPr lang="de-DE" sz="2000" b="0" i="0" u="none" strike="noStrike" kern="1200" dirty="0">
                        <a:solidFill>
                          <a:schemeClr val="tx1"/>
                        </a:solidFill>
                        <a:effectLst/>
                        <a:latin typeface="Calibri" panose="020F0502020204030204" pitchFamily="34" charset="0"/>
                        <a:ea typeface="+mn-ea"/>
                        <a:cs typeface="+mn-cs"/>
                      </a:endParaRPr>
                    </a:p>
                    <a:p>
                      <a:pPr marL="285750" indent="-285750">
                        <a:buFont typeface="Wingdings" panose="05000000000000000000" pitchFamily="2" charset="2"/>
                        <a:buChar char="à"/>
                      </a:pPr>
                      <a:r>
                        <a:rPr lang="de-DE" sz="2000" b="0" i="0" u="none" strike="noStrike" kern="1200" dirty="0">
                          <a:solidFill>
                            <a:schemeClr val="tx1"/>
                          </a:solidFill>
                          <a:effectLst/>
                          <a:latin typeface="Calibri" panose="020F0502020204030204" pitchFamily="34" charset="0"/>
                          <a:ea typeface="+mn-ea"/>
                          <a:cs typeface="+mn-cs"/>
                        </a:rPr>
                        <a:t>Hoher Flächen- Ressourcen- und Energiebedarf</a:t>
                      </a:r>
                    </a:p>
                    <a:p>
                      <a:pPr marL="285750" indent="-285750">
                        <a:buFont typeface="Wingdings" panose="05000000000000000000" pitchFamily="2" charset="2"/>
                        <a:buChar char="à"/>
                      </a:pPr>
                      <a:endParaRPr lang="de-DE" sz="1800" b="0" i="0" u="none" strike="noStrike" kern="1200" dirty="0">
                        <a:solidFill>
                          <a:schemeClr val="tx1"/>
                        </a:solidFill>
                        <a:effectLst/>
                        <a:latin typeface="Calibri" panose="020F0502020204030204" pitchFamily="34" charset="0"/>
                        <a:ea typeface="+mn-ea"/>
                        <a:cs typeface="+mn-cs"/>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0" i="0" u="none" strike="noStrike" kern="1200" dirty="0">
                        <a:solidFill>
                          <a:schemeClr val="tx1"/>
                        </a:solidFill>
                        <a:effectLst/>
                        <a:latin typeface="Calibri" panose="020F0502020204030204" pitchFamily="34" charset="0"/>
                        <a:ea typeface="+mn-ea"/>
                        <a:cs typeface="+mn-cs"/>
                      </a:endParaRPr>
                    </a:p>
                    <a:p>
                      <a:r>
                        <a:rPr lang="de-DE" sz="2000" b="0" i="0" u="none" strike="noStrike" kern="1200" dirty="0">
                          <a:solidFill>
                            <a:schemeClr val="tx1"/>
                          </a:solidFill>
                          <a:effectLst/>
                          <a:latin typeface="Calibri" panose="020F0502020204030204" pitchFamily="34" charset="0"/>
                          <a:ea typeface="+mn-ea"/>
                          <a:cs typeface="+mn-cs"/>
                        </a:rPr>
                        <a:t>Flächen- und Energiesparmaßnahmen</a:t>
                      </a:r>
                    </a:p>
                    <a:p>
                      <a:endParaRPr lang="de-DE" sz="2000" b="0" i="0" u="none" strike="noStrike" kern="1200" dirty="0">
                        <a:solidFill>
                          <a:schemeClr val="tx1"/>
                        </a:solidFill>
                        <a:effectLst/>
                        <a:latin typeface="Calibri" panose="020F0502020204030204" pitchFamily="34" charset="0"/>
                        <a:ea typeface="+mn-ea"/>
                        <a:cs typeface="+mn-cs"/>
                      </a:endParaRP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endParaRPr lang="de-DE" sz="2000" b="0" i="0" u="none" strike="noStrike" kern="1200" dirty="0">
                        <a:solidFill>
                          <a:schemeClr val="tx1"/>
                        </a:solidFill>
                        <a:effectLst/>
                        <a:latin typeface="Calibri" panose="020F0502020204030204" pitchFamily="34" charset="0"/>
                        <a:ea typeface="+mn-ea"/>
                        <a:cs typeface="+mn-cs"/>
                      </a:endParaRPr>
                    </a:p>
                    <a:p>
                      <a:r>
                        <a:rPr lang="de-DE" sz="2000" b="0" i="0" u="none" strike="noStrike" kern="1200" dirty="0">
                          <a:solidFill>
                            <a:schemeClr val="tx1"/>
                          </a:solidFill>
                          <a:effectLst/>
                          <a:latin typeface="Calibri" panose="020F0502020204030204" pitchFamily="34" charset="0"/>
                          <a:ea typeface="+mn-ea"/>
                          <a:cs typeface="+mn-cs"/>
                        </a:rPr>
                        <a:t>Bausektor</a:t>
                      </a: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2000" b="0" i="0" u="none" strike="noStrike" kern="1200" dirty="0">
                          <a:solidFill>
                            <a:schemeClr val="tx1"/>
                          </a:solidFill>
                          <a:effectLst/>
                          <a:latin typeface="Calibri" panose="020F0502020204030204" pitchFamily="34" charset="0"/>
                          <a:ea typeface="+mn-ea"/>
                          <a:cs typeface="+mn-cs"/>
                        </a:rPr>
                        <a:t>Nur klimaneutrale Gebäude genehmigen</a:t>
                      </a: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Grundlage</a:t>
                      </a:r>
                      <a:endParaRPr lang="de-DE" sz="20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2" name="Grafik 1" descr="Ein Bild, das Text, Tisch, Arbeitstisch enthält.&#10;&#10;Automatisch generierte Beschreibung">
            <a:extLst>
              <a:ext uri="{FF2B5EF4-FFF2-40B4-BE49-F238E27FC236}">
                <a16:creationId xmlns:a16="http://schemas.microsoft.com/office/drawing/2014/main" id="{611ACBAB-9F28-782B-49C0-1D2DDBFD4E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897" y="4786315"/>
            <a:ext cx="2276793" cy="1476581"/>
          </a:xfrm>
          <a:prstGeom prst="rect">
            <a:avLst/>
          </a:prstGeom>
        </p:spPr>
      </p:pic>
      <p:pic>
        <p:nvPicPr>
          <p:cNvPr id="3" name="Grafik 2" descr="Ein Bild, das Text, Clipart enthält.&#10;&#10;Automatisch generierte Beschreibung">
            <a:extLst>
              <a:ext uri="{FF2B5EF4-FFF2-40B4-BE49-F238E27FC236}">
                <a16:creationId xmlns:a16="http://schemas.microsoft.com/office/drawing/2014/main" id="{1899ED59-FE26-E348-CFDE-A25C51223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541" y="3393469"/>
            <a:ext cx="1136158" cy="1291632"/>
          </a:xfrm>
          <a:prstGeom prst="rect">
            <a:avLst/>
          </a:prstGeom>
        </p:spPr>
      </p:pic>
    </p:spTree>
    <p:extLst>
      <p:ext uri="{BB962C8B-B14F-4D97-AF65-F5344CB8AC3E}">
        <p14:creationId xmlns:p14="http://schemas.microsoft.com/office/powerpoint/2010/main" val="152281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632934003"/>
              </p:ext>
            </p:extLst>
          </p:nvPr>
        </p:nvGraphicFramePr>
        <p:xfrm>
          <a:off x="0" y="0"/>
          <a:ext cx="12192000" cy="5920683"/>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476672">
                <a:tc gridSpan="3">
                  <a:txBody>
                    <a:bodyPr/>
                    <a:lstStyle/>
                    <a:p>
                      <a:pPr algn="ctr"/>
                      <a:r>
                        <a:rPr lang="de-DE" sz="2000" b="1" kern="150" dirty="0">
                          <a:solidFill>
                            <a:schemeClr val="tx1"/>
                          </a:solidFill>
                          <a:effectLst/>
                          <a:latin typeface="HTWBerlin Office"/>
                          <a:ea typeface="HTWBerlin Office"/>
                          <a:cs typeface="HTWBerlin Office"/>
                        </a:rPr>
                        <a:t>45 Klimaschutz für Kommunen freiwillig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br>
                        <a:rPr lang="de-DE" sz="2000" b="1" kern="150" dirty="0">
                          <a:effectLst/>
                          <a:latin typeface="HTWBerlin Office"/>
                          <a:ea typeface="HTWBerlin Office"/>
                          <a:cs typeface="HTWBerlin Office"/>
                        </a:rPr>
                      </a:br>
                      <a:endParaRPr lang="de-DE" sz="2000" b="1" kern="150" dirty="0">
                        <a:effectLst/>
                        <a:latin typeface="HTWBerlin Office"/>
                        <a:ea typeface="HTWBerlin Office"/>
                        <a:cs typeface="HTWBerlin Office"/>
                      </a:endParaRPr>
                    </a:p>
                    <a:p>
                      <a:pPr marL="457200" indent="-457200">
                        <a:buFont typeface="+mj-lt"/>
                        <a:buAutoNum type="arabicPeriod"/>
                      </a:pPr>
                      <a:r>
                        <a:rPr lang="de-DE" sz="2000" b="0" i="0" kern="1200" dirty="0">
                          <a:solidFill>
                            <a:schemeClr val="tx1"/>
                          </a:solidFill>
                          <a:effectLst/>
                          <a:latin typeface="+mn-lt"/>
                          <a:ea typeface="+mn-ea"/>
                          <a:cs typeface="+mn-cs"/>
                        </a:rPr>
                        <a:t>Klimaschutz freiwillige Aufgabe der Kommunen</a:t>
                      </a:r>
                      <a:br>
                        <a:rPr lang="de-DE" sz="2000" b="0" i="0" kern="1200" dirty="0">
                          <a:solidFill>
                            <a:schemeClr val="tx1"/>
                          </a:solidFill>
                          <a:effectLst/>
                          <a:latin typeface="+mn-lt"/>
                          <a:ea typeface="+mn-ea"/>
                          <a:cs typeface="+mn-cs"/>
                        </a:rPr>
                      </a:br>
                      <a:endParaRPr lang="de-DE" sz="2000" b="0" i="0" kern="1200" dirty="0">
                        <a:solidFill>
                          <a:schemeClr val="tx1"/>
                        </a:solidFill>
                        <a:effectLst/>
                        <a:latin typeface="+mn-lt"/>
                        <a:ea typeface="+mn-ea"/>
                        <a:cs typeface="+mn-cs"/>
                      </a:endParaRPr>
                    </a:p>
                    <a:p>
                      <a:pPr marL="457200" indent="-457200">
                        <a:buFont typeface="+mj-lt"/>
                        <a:buAutoNum type="arabicPeriod"/>
                      </a:pPr>
                      <a:r>
                        <a:rPr lang="de-DE" sz="2000" b="0" i="0" kern="1200" dirty="0">
                          <a:solidFill>
                            <a:schemeClr val="tx1"/>
                          </a:solidFill>
                          <a:effectLst/>
                          <a:latin typeface="+mn-lt"/>
                          <a:ea typeface="+mn-ea"/>
                          <a:cs typeface="+mn-cs"/>
                        </a:rPr>
                        <a:t>Abhängig von personellen und finanziellen Kapazitäten</a:t>
                      </a:r>
                      <a:br>
                        <a:rPr lang="de-DE" sz="2000" b="0" i="0" kern="1200" dirty="0">
                          <a:solidFill>
                            <a:schemeClr val="tx1"/>
                          </a:solidFill>
                          <a:effectLst/>
                          <a:latin typeface="+mn-lt"/>
                          <a:ea typeface="+mn-ea"/>
                          <a:cs typeface="+mn-cs"/>
                        </a:rPr>
                      </a:br>
                      <a:endParaRPr lang="de-DE" sz="2000" b="0" i="0" kern="1200" dirty="0">
                        <a:solidFill>
                          <a:schemeClr val="tx1"/>
                        </a:solidFill>
                        <a:effectLst/>
                        <a:latin typeface="+mn-lt"/>
                        <a:ea typeface="+mn-ea"/>
                        <a:cs typeface="+mn-cs"/>
                      </a:endParaRPr>
                    </a:p>
                    <a:p>
                      <a:pPr marL="457200" indent="-457200">
                        <a:buFont typeface="+mj-lt"/>
                        <a:buAutoNum type="arabicPeriod"/>
                      </a:pPr>
                      <a:r>
                        <a:rPr lang="de-DE" sz="2000" b="0" i="0" kern="1200" dirty="0">
                          <a:solidFill>
                            <a:schemeClr val="tx1"/>
                          </a:solidFill>
                          <a:effectLst/>
                          <a:latin typeface="+mn-lt"/>
                          <a:ea typeface="+mn-ea"/>
                          <a:cs typeface="+mn-cs"/>
                        </a:rPr>
                        <a:t>stellt insbesondere finanzschwache Kommunen vor Herausforderungen</a:t>
                      </a:r>
                      <a:br>
                        <a:rPr lang="de-DE" sz="2000" b="0" i="0" kern="1200" dirty="0">
                          <a:solidFill>
                            <a:schemeClr val="tx1"/>
                          </a:solidFill>
                          <a:effectLst/>
                          <a:latin typeface="+mn-lt"/>
                          <a:ea typeface="+mn-ea"/>
                          <a:cs typeface="+mn-cs"/>
                        </a:rPr>
                      </a:br>
                      <a:endParaRPr lang="de-DE" sz="2000" b="0" i="0" kern="1200" dirty="0">
                        <a:solidFill>
                          <a:schemeClr val="tx1"/>
                        </a:solidFill>
                        <a:effectLst/>
                        <a:latin typeface="+mn-lt"/>
                        <a:ea typeface="+mn-ea"/>
                        <a:cs typeface="+mn-cs"/>
                      </a:endParaRPr>
                    </a:p>
                    <a:p>
                      <a:pPr marL="457200" indent="-457200">
                        <a:buFont typeface="+mj-lt"/>
                        <a:buAutoNum type="arabicPeriod"/>
                      </a:pPr>
                      <a:r>
                        <a:rPr lang="de-DE" sz="2000" b="0" i="0" kern="1200" dirty="0">
                          <a:solidFill>
                            <a:schemeClr val="tx1"/>
                          </a:solidFill>
                          <a:effectLst/>
                          <a:latin typeface="+mn-lt"/>
                          <a:ea typeface="+mn-ea"/>
                          <a:cs typeface="+mn-cs"/>
                        </a:rPr>
                        <a:t>Viertel aller Landkreise, Städte, Gemeinden Haushaltssicherungskonzept</a:t>
                      </a:r>
                    </a:p>
                    <a:p>
                      <a:pPr marL="0" indent="0">
                        <a:buFont typeface="+mj-lt"/>
                        <a:buNone/>
                      </a:pPr>
                      <a:r>
                        <a:rPr lang="de-DE" sz="2000" b="0" i="0" kern="1200" dirty="0">
                          <a:solidFill>
                            <a:schemeClr val="tx1"/>
                          </a:solidFill>
                          <a:effectLst/>
                          <a:latin typeface="+mn-lt"/>
                          <a:ea typeface="+mn-ea"/>
                          <a:cs typeface="+mn-cs"/>
                          <a:sym typeface="Wingdings" panose="05000000000000000000" pitchFamily="2" charset="2"/>
                        </a:rPr>
                        <a:t> </a:t>
                      </a:r>
                      <a:r>
                        <a:rPr lang="de-DE" sz="2000" b="0" i="0" kern="1200" dirty="0">
                          <a:solidFill>
                            <a:schemeClr val="tx1"/>
                          </a:solidFill>
                          <a:effectLst/>
                          <a:latin typeface="+mn-lt"/>
                          <a:ea typeface="+mn-ea"/>
                          <a:cs typeface="+mn-cs"/>
                        </a:rPr>
                        <a:t>gravierende Einschränkungen </a:t>
                      </a:r>
                      <a:endParaRPr lang="de-DE" sz="20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Alle </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K</a:t>
                      </a:r>
                      <a:r>
                        <a:rPr lang="de-DE" sz="2000" kern="150" dirty="0">
                          <a:effectLst/>
                          <a:latin typeface="HTWBerlin Office"/>
                          <a:ea typeface="HTWBerlin Office"/>
                          <a:cs typeface="HTWBerlin Office"/>
                        </a:rPr>
                        <a:t>ommunale Ebene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Mehr Mittel für Kommunen zweckgebunden für Klimaschutz</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62972" y="3605262"/>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44324" y="3605262"/>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E1E85AEB-A303-29E0-DEA4-86666913D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816" y="4754860"/>
            <a:ext cx="1730687" cy="1122412"/>
          </a:xfrm>
          <a:prstGeom prst="rect">
            <a:avLst/>
          </a:prstGeom>
        </p:spPr>
      </p:pic>
    </p:spTree>
    <p:extLst>
      <p:ext uri="{BB962C8B-B14F-4D97-AF65-F5344CB8AC3E}">
        <p14:creationId xmlns:p14="http://schemas.microsoft.com/office/powerpoint/2010/main" val="177630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888292492"/>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b="1" kern="150" dirty="0">
                          <a:solidFill>
                            <a:schemeClr val="tx1"/>
                          </a:solidFill>
                          <a:effectLst/>
                          <a:latin typeface="HTWBerlin Office"/>
                          <a:ea typeface="HTWBerlin Office"/>
                          <a:cs typeface="HTWBerlin Office"/>
                        </a:rPr>
                        <a:t>37 20-kW-Grenze bei „Garten-PV-Anlagen“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2000" b="1" kern="150" dirty="0">
                        <a:effectLst/>
                        <a:latin typeface="HTWBerlin Office"/>
                        <a:ea typeface="HTWBerlin Office"/>
                        <a:cs typeface="HTWBerlin Office"/>
                      </a:endParaRPr>
                    </a:p>
                    <a:p>
                      <a:pPr marL="0" indent="0">
                        <a:buFont typeface="+mj-lt"/>
                        <a:buNone/>
                      </a:pPr>
                      <a:r>
                        <a:rPr lang="de-DE" sz="2000" b="0" kern="150" dirty="0">
                          <a:effectLst/>
                          <a:latin typeface="HTWBerlin Office"/>
                          <a:ea typeface="HTWBerlin Office"/>
                          <a:cs typeface="HTWBerlin Office"/>
                        </a:rPr>
                        <a:t>neue Leistungsgrenze von 20 kW nicht sinnvoll</a:t>
                      </a:r>
                    </a:p>
                    <a:p>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Photovoltaik</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 </a:t>
                      </a:r>
                      <a:endParaRPr lang="de-DE" sz="20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Garten-PV</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Einheitliche Grenze bei 30 kW wie bei Fassaden- und Aufdachanlagen </a:t>
                      </a:r>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Grundlage</a:t>
                      </a:r>
                    </a:p>
                    <a:p>
                      <a:r>
                        <a:rPr lang="de-DE" sz="2000" kern="150" dirty="0">
                          <a:effectLst/>
                          <a:latin typeface="HTWBerlin Office"/>
                          <a:ea typeface="HTWBerlin Office"/>
                          <a:cs typeface="HTWBerlin Office"/>
                        </a:rPr>
                        <a:t>EEG 2023 § 48 Solare Strahlungsenergie</a:t>
                      </a:r>
                    </a:p>
                    <a:p>
                      <a:pPr lvl="0">
                        <a:buNone/>
                      </a:pPr>
                      <a:r>
                        <a:rPr lang="de-DE" sz="2000" b="0" i="0" u="none" strike="noStrike" kern="150" noProof="0" dirty="0">
                          <a:effectLst/>
                          <a:hlinkClick r:id="rId3"/>
                        </a:rPr>
                        <a:t>§ 48 EEG 2023 - Einzelnorm (gesetze-im-internet.de)</a:t>
                      </a:r>
                      <a:endParaRPr lang="de-DE"/>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4729770" y="4310072"/>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C9D6286-EF4F-C2B3-A56E-3FCE3AE26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972" y="5445224"/>
            <a:ext cx="1409897" cy="438211"/>
          </a:xfrm>
          <a:prstGeom prst="rect">
            <a:avLst/>
          </a:prstGeom>
        </p:spPr>
      </p:pic>
    </p:spTree>
    <p:extLst>
      <p:ext uri="{BB962C8B-B14F-4D97-AF65-F5344CB8AC3E}">
        <p14:creationId xmlns:p14="http://schemas.microsoft.com/office/powerpoint/2010/main" val="27510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952001132"/>
              </p:ext>
            </p:extLst>
          </p:nvPr>
        </p:nvGraphicFramePr>
        <p:xfrm>
          <a:off x="0" y="0"/>
          <a:ext cx="12192000" cy="6093296"/>
        </p:xfrm>
        <a:graphic>
          <a:graphicData uri="http://schemas.openxmlformats.org/drawingml/2006/table">
            <a:tbl>
              <a:tblPr/>
              <a:tblGrid>
                <a:gridCol w="4799856">
                  <a:extLst>
                    <a:ext uri="{9D8B030D-6E8A-4147-A177-3AD203B41FA5}">
                      <a16:colId xmlns:a16="http://schemas.microsoft.com/office/drawing/2014/main" val="3256862453"/>
                    </a:ext>
                  </a:extLst>
                </a:gridCol>
                <a:gridCol w="3310619">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46 Überschätzung Ausbau Gasnetze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err="1"/>
                        <a:t>Wissenschaftler:innen</a:t>
                      </a:r>
                      <a:r>
                        <a:rPr lang="de-DE" sz="1800" dirty="0"/>
                        <a:t> prognostizieren abnehmenden Erdgasbedarf und halten Einsparungen aus Klimaperspektive für dringend erforderlich </a:t>
                      </a:r>
                      <a:br>
                        <a:rPr lang="de-DE" sz="1800" dirty="0"/>
                      </a:br>
                      <a:endParaRPr lang="de-DE" sz="1800" dirty="0"/>
                    </a:p>
                    <a:p>
                      <a:pPr marL="342900" indent="-342900">
                        <a:buFont typeface="+mj-lt"/>
                        <a:buAutoNum type="arabicPeriod"/>
                      </a:pPr>
                      <a:r>
                        <a:rPr lang="de-DE" sz="1800" dirty="0"/>
                        <a:t>keinen weiterer Netzausbau nötig sondern Umbau</a:t>
                      </a:r>
                      <a:br>
                        <a:rPr lang="de-DE" sz="1800" dirty="0"/>
                      </a:br>
                      <a:endParaRPr lang="de-DE" sz="1800" dirty="0"/>
                    </a:p>
                    <a:p>
                      <a:pPr marL="342900" indent="-342900">
                        <a:buFont typeface="+mj-lt"/>
                        <a:buAutoNum type="arabicPeriod"/>
                      </a:pPr>
                      <a:r>
                        <a:rPr lang="de-DE" sz="1800" dirty="0"/>
                        <a:t>Netzbetreiber profitieren von Ausbau</a:t>
                      </a:r>
                      <a:br>
                        <a:rPr lang="de-DE" sz="1800" dirty="0"/>
                      </a:br>
                      <a:endParaRPr lang="de-DE" sz="1800" dirty="0"/>
                    </a:p>
                    <a:p>
                      <a:pPr marL="342900" indent="-342900">
                        <a:buFont typeface="+mj-lt"/>
                        <a:buAutoNum type="arabicPeriod"/>
                      </a:pPr>
                      <a:r>
                        <a:rPr lang="de-DE" sz="1800" dirty="0"/>
                        <a:t>Baukosten neuer Fernleitungen übernehmen Gasverbraucher über Gasrechnung</a:t>
                      </a:r>
                      <a:br>
                        <a:rPr lang="de-DE" sz="1800" dirty="0"/>
                      </a:br>
                      <a:endParaRPr lang="de-DE" sz="1800" dirty="0"/>
                    </a:p>
                    <a:p>
                      <a:pPr marL="342900" indent="-342900">
                        <a:buFont typeface="+mj-lt"/>
                        <a:buAutoNum type="arabicPeriod"/>
                      </a:pPr>
                      <a:r>
                        <a:rPr lang="de-DE" sz="1800" dirty="0"/>
                        <a:t>gesetzlich festgeschriebener Abschreibungszeitraum von Pipelines bis zu 65 Jahre</a:t>
                      </a:r>
                    </a:p>
                    <a:p>
                      <a:pPr marL="0" indent="0">
                        <a:buFont typeface="+mj-lt"/>
                        <a:buNone/>
                      </a:pPr>
                      <a:r>
                        <a:rPr lang="de-DE" sz="1800" b="1" kern="150" dirty="0">
                          <a:effectLst/>
                          <a:latin typeface="HTWBerlin Office"/>
                          <a:ea typeface="HTWBerlin Office"/>
                          <a:cs typeface="HTWBerlin Office"/>
                          <a:sym typeface="Wingdings" panose="05000000000000000000" pitchFamily="2" charset="2"/>
                        </a:rPr>
                        <a:t> </a:t>
                      </a:r>
                      <a:r>
                        <a:rPr lang="de-DE" sz="1800" b="0" kern="150" dirty="0">
                          <a:effectLst/>
                          <a:latin typeface="HTWBerlin Office"/>
                          <a:ea typeface="HTWBerlin Office"/>
                          <a:cs typeface="HTWBerlin Office"/>
                          <a:sym typeface="Wingdings" panose="05000000000000000000" pitchFamily="2" charset="2"/>
                        </a:rPr>
                        <a:t>Ressourcen und Fachkräfte fehlen für EE</a:t>
                      </a:r>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Erneuerbare Energien</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800" kern="150" dirty="0">
                          <a:effectLst/>
                          <a:latin typeface="HTWBerlin Office"/>
                          <a:ea typeface="HTWBerlin Office"/>
                          <a:cs typeface="HTWBerlin Office"/>
                        </a:rPr>
                        <a:t>Gaswirtschaft</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Kein Ausbau und keine Abschreibung fossiler Infrastruktur</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6107840" y="4175163"/>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7189192" y="4175163"/>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34C3B113-0BD4-998A-BCED-05ED5C2CB6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7648" y="5367053"/>
            <a:ext cx="1409897" cy="438211"/>
          </a:xfrm>
          <a:prstGeom prst="rect">
            <a:avLst/>
          </a:prstGeom>
        </p:spPr>
      </p:pic>
    </p:spTree>
    <p:extLst>
      <p:ext uri="{BB962C8B-B14F-4D97-AF65-F5344CB8AC3E}">
        <p14:creationId xmlns:p14="http://schemas.microsoft.com/office/powerpoint/2010/main" val="50020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33234003"/>
              </p:ext>
            </p:extLst>
          </p:nvPr>
        </p:nvGraphicFramePr>
        <p:xfrm>
          <a:off x="0" y="0"/>
          <a:ext cx="12191999" cy="6479855"/>
        </p:xfrm>
        <a:graphic>
          <a:graphicData uri="http://schemas.openxmlformats.org/drawingml/2006/table">
            <a:tbl>
              <a:tblPr/>
              <a:tblGrid>
                <a:gridCol w="4749361">
                  <a:extLst>
                    <a:ext uri="{9D8B030D-6E8A-4147-A177-3AD203B41FA5}">
                      <a16:colId xmlns:a16="http://schemas.microsoft.com/office/drawing/2014/main" val="3256862453"/>
                    </a:ext>
                  </a:extLst>
                </a:gridCol>
                <a:gridCol w="3361113">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000" b="1" kern="150" dirty="0">
                          <a:solidFill>
                            <a:srgbClr val="FFFFFF"/>
                          </a:solidFill>
                          <a:effectLst/>
                          <a:latin typeface="HTWBerlin Office"/>
                          <a:ea typeface="HTWBerlin Office"/>
                          <a:cs typeface="HTWBerlin Office"/>
                        </a:rPr>
                        <a:t>74 PV Direktvermarktungspflicht ab 100 kW</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lnSpc>
                          <a:spcPct val="150000"/>
                        </a:lnSpc>
                        <a:buFont typeface="+mj-lt"/>
                        <a:buAutoNum type="arabicPeriod"/>
                      </a:pPr>
                      <a:r>
                        <a:rPr lang="de-DE" sz="1800" b="0" kern="150" dirty="0">
                          <a:effectLst/>
                          <a:latin typeface="HTWBerlin Office"/>
                          <a:ea typeface="HTWBerlin Office"/>
                          <a:cs typeface="HTWBerlin Office"/>
                        </a:rPr>
                        <a:t>bis 100 kW feste Einspeisevergütung</a:t>
                      </a:r>
                    </a:p>
                    <a:p>
                      <a:pPr marL="342900" indent="-342900">
                        <a:lnSpc>
                          <a:spcPct val="150000"/>
                        </a:lnSpc>
                        <a:buFont typeface="+mj-lt"/>
                        <a:buAutoNum type="arabicPeriod"/>
                      </a:pPr>
                      <a:r>
                        <a:rPr lang="de-DE" sz="1800" b="0" kern="150" dirty="0">
                          <a:effectLst/>
                          <a:latin typeface="HTWBerlin Office"/>
                          <a:ea typeface="HTWBerlin Office"/>
                          <a:cs typeface="HTWBerlin Office"/>
                        </a:rPr>
                        <a:t>ab 100 kW Direktvermarktung verpflichtend </a:t>
                      </a:r>
                    </a:p>
                    <a:p>
                      <a:pPr marL="0" indent="0">
                        <a:lnSpc>
                          <a:spcPct val="150000"/>
                        </a:lnSpc>
                        <a:buFont typeface="+mj-lt"/>
                        <a:buNone/>
                      </a:pPr>
                      <a:r>
                        <a:rPr lang="de-DE" sz="1800" b="0" kern="150" dirty="0">
                          <a:effectLst/>
                          <a:latin typeface="HTWBerlin Office"/>
                          <a:ea typeface="HTWBerlin Office"/>
                          <a:cs typeface="HTWBerlin Office"/>
                          <a:sym typeface="Wingdings" panose="05000000000000000000" pitchFamily="2" charset="2"/>
                        </a:rPr>
                        <a:t> </a:t>
                      </a:r>
                      <a:r>
                        <a:rPr lang="de-DE" sz="1800" b="0" kern="150" dirty="0">
                          <a:effectLst/>
                          <a:latin typeface="HTWBerlin Office"/>
                          <a:ea typeface="HTWBerlin Office"/>
                          <a:cs typeface="HTWBerlin Office"/>
                        </a:rPr>
                        <a:t>höhere Anforderungen an Messtechnik, Regelbarkeit, höhere Betriebskosten</a:t>
                      </a:r>
                    </a:p>
                    <a:p>
                      <a:pPr marL="342900" indent="-342900">
                        <a:lnSpc>
                          <a:spcPct val="150000"/>
                        </a:lnSpc>
                        <a:buFont typeface="+mj-lt"/>
                        <a:buAutoNum type="arabicPeriod"/>
                      </a:pPr>
                      <a:r>
                        <a:rPr lang="de-DE" sz="1800" b="0" kern="150" dirty="0">
                          <a:effectLst/>
                          <a:latin typeface="HTWBerlin Office"/>
                          <a:ea typeface="HTWBerlin Office"/>
                          <a:cs typeface="HTWBerlin Office"/>
                        </a:rPr>
                        <a:t>Anlagen zwischen 100 kW und 120 kW wirtschaftlich unattraktiv</a:t>
                      </a:r>
                    </a:p>
                    <a:p>
                      <a:pPr marL="342900" indent="-342900">
                        <a:lnSpc>
                          <a:spcPct val="150000"/>
                        </a:lnSpc>
                        <a:buFont typeface="+mj-lt"/>
                        <a:buAutoNum type="arabicPeriod"/>
                      </a:pPr>
                      <a:r>
                        <a:rPr lang="de-DE" sz="1800" b="0" kern="150" dirty="0">
                          <a:effectLst/>
                          <a:latin typeface="HTWBerlin Office"/>
                          <a:ea typeface="HTWBerlin Office"/>
                          <a:cs typeface="HTWBerlin Office"/>
                        </a:rPr>
                        <a:t>Anlagen mit Überschusseinspeisung besonders unattraktiv, insbesondere wenn Lastprofil unbekannt und zu vermarktende Energiemenge gering</a:t>
                      </a:r>
                    </a:p>
                    <a:p>
                      <a:pPr marL="0" lvl="0" indent="0">
                        <a:lnSpc>
                          <a:spcPct val="150000"/>
                        </a:lnSpc>
                        <a:buNone/>
                      </a:pPr>
                      <a:r>
                        <a:rPr lang="de-DE" sz="1800" b="0" kern="150" dirty="0">
                          <a:effectLst/>
                          <a:latin typeface="HTWBerlin Office"/>
                          <a:ea typeface="HTWBerlin Office"/>
                          <a:cs typeface="HTWBerlin Office"/>
                        </a:rPr>
                        <a:t>Update: </a:t>
                      </a:r>
                      <a:r>
                        <a:rPr lang="de-DE" sz="1800" b="0" kern="150" noProof="0" dirty="0">
                          <a:solidFill>
                            <a:schemeClr val="tx1"/>
                          </a:solidFill>
                          <a:effectLst/>
                          <a:latin typeface="HTWBerlin Office"/>
                        </a:rPr>
                        <a:t>bis zu 200 kW </a:t>
                      </a:r>
                      <a:r>
                        <a:rPr lang="de-DE" sz="1800" b="0" kern="150" noProof="0">
                          <a:solidFill>
                            <a:schemeClr val="tx1"/>
                          </a:solidFill>
                          <a:effectLst/>
                          <a:latin typeface="HTWBerlin Office"/>
                        </a:rPr>
                        <a:t>Überschusseinspeisung ohne Vergütung </a:t>
                      </a:r>
                      <a:r>
                        <a:rPr lang="de-DE" sz="1800" b="0" kern="150" noProof="0" dirty="0">
                          <a:solidFill>
                            <a:schemeClr val="tx1"/>
                          </a:solidFill>
                          <a:effectLst/>
                          <a:latin typeface="HTWBerlin Office"/>
                        </a:rPr>
                        <a:t> </a:t>
                      </a:r>
                      <a:r>
                        <a:rPr lang="de-DE" sz="1800" b="0" kern="150" noProof="0">
                          <a:solidFill>
                            <a:schemeClr val="tx1"/>
                          </a:solidFill>
                          <a:effectLst/>
                          <a:latin typeface="HTWBerlin Office"/>
                        </a:rPr>
                        <a:t>möglich </a:t>
                      </a:r>
                      <a:endParaRPr lang="de-DE" sz="1800" b="0" kern="150">
                        <a:solidFill>
                          <a:schemeClr val="tx1"/>
                        </a:solidFill>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Photovoltaik ab 100 kWp</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alle mit Platz für PV &gt; 100 kWp</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lnSpc>
                          <a:spcPct val="150000"/>
                        </a:lnSpc>
                        <a:buFont typeface="+mj-lt"/>
                        <a:buAutoNum type="arabicPeriod"/>
                      </a:pPr>
                      <a:r>
                        <a:rPr lang="de-DE" sz="1800" b="0" kern="150" dirty="0">
                          <a:effectLst/>
                          <a:latin typeface="HTWBerlin Office"/>
                          <a:ea typeface="HTWBerlin Office"/>
                          <a:cs typeface="HTWBerlin Office"/>
                        </a:rPr>
                        <a:t>PV-Anlagen mit Überschusseinspeisung: Direktvermarktung ab 100 MWh/a eingespeister Energie (relevant ist der Wert des Vorjahres)</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pPr marL="342900" indent="-342900">
                        <a:lnSpc>
                          <a:spcPct val="150000"/>
                        </a:lnSpc>
                        <a:buFont typeface="+mj-lt"/>
                        <a:buAutoNum type="arabicPeriod"/>
                      </a:pPr>
                      <a:r>
                        <a:rPr lang="de-DE" sz="1800" b="0" kern="150" dirty="0">
                          <a:effectLst/>
                          <a:latin typeface="HTWBerlin Office"/>
                          <a:ea typeface="HTWBerlin Office"/>
                          <a:cs typeface="HTWBerlin Office"/>
                        </a:rPr>
                        <a:t>PV-Anlagen mit Volleinspeisung: Direktvermarktung ab 100 kW</a:t>
                      </a: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 </a:t>
                      </a:r>
                      <a:r>
                        <a:rPr lang="de-DE" sz="1800" b="0" kern="150" dirty="0">
                          <a:effectLst/>
                          <a:latin typeface="HTWBerlin Office"/>
                          <a:ea typeface="HTWBerlin Office"/>
                          <a:cs typeface="HTWBerlin Office"/>
                        </a:rPr>
                        <a:t>EEG 2023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6667209" y="364502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descr="Ein Bild, das Text, Tisch, Arbeitstisch enthält.&#10;&#10;Automatisch generierte Beschreibung">
            <a:extLst>
              <a:ext uri="{FF2B5EF4-FFF2-40B4-BE49-F238E27FC236}">
                <a16:creationId xmlns:a16="http://schemas.microsoft.com/office/drawing/2014/main" id="{D1E8E3C0-C920-33A7-C361-30FA55FAF9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016" y="4797152"/>
            <a:ext cx="1730687" cy="1122412"/>
          </a:xfrm>
          <a:prstGeom prst="rect">
            <a:avLst/>
          </a:prstGeom>
        </p:spPr>
      </p:pic>
    </p:spTree>
    <p:extLst>
      <p:ext uri="{BB962C8B-B14F-4D97-AF65-F5344CB8AC3E}">
        <p14:creationId xmlns:p14="http://schemas.microsoft.com/office/powerpoint/2010/main" val="1007413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965036111"/>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36 Ausbauhemmende, missverstandene Leistungsgrenze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häufige Limitierung der PV-Anlagenleistung auf 10 kW vermutlich wegen Missverständnis:</a:t>
                      </a:r>
                    </a:p>
                    <a:p>
                      <a:r>
                        <a:rPr lang="de-DE" sz="1800" b="0" kern="150" dirty="0">
                          <a:effectLst/>
                          <a:latin typeface="HTWBerlin Office"/>
                          <a:ea typeface="HTWBerlin Office"/>
                          <a:cs typeface="HTWBerlin Office"/>
                        </a:rPr>
                        <a:t>Anstelle von gleitender Anpassung wird von </a:t>
                      </a:r>
                    </a:p>
                    <a:p>
                      <a:r>
                        <a:rPr lang="de-DE" sz="1800" b="0" kern="150" dirty="0">
                          <a:effectLst/>
                          <a:latin typeface="HTWBerlin Office"/>
                          <a:ea typeface="HTWBerlin Office"/>
                          <a:cs typeface="HTWBerlin Office"/>
                        </a:rPr>
                        <a:t>Schwellenwert ausgegangen (siehe EEG 2023 § 48)</a:t>
                      </a:r>
                    </a:p>
                    <a:p>
                      <a:endParaRPr lang="de-DE" sz="1800" b="0"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anders formuliert: 15-kW-PV-Anlage</a:t>
                      </a:r>
                    </a:p>
                    <a:p>
                      <a:r>
                        <a:rPr lang="de-DE" sz="1800" b="0" kern="150" dirty="0">
                          <a:effectLst/>
                          <a:latin typeface="HTWBerlin Office"/>
                          <a:ea typeface="HTWBerlin Office"/>
                          <a:cs typeface="HTWBerlin Office"/>
                        </a:rPr>
                        <a:t>erhält für Drittel der eingespeisten Solarstromüberschüsse (Anlagenteil</a:t>
                      </a:r>
                    </a:p>
                    <a:p>
                      <a:r>
                        <a:rPr lang="de-DE" sz="1800" b="0" kern="150" dirty="0">
                          <a:effectLst/>
                          <a:latin typeface="HTWBerlin Office"/>
                          <a:ea typeface="HTWBerlin Office"/>
                          <a:cs typeface="HTWBerlin Office"/>
                        </a:rPr>
                        <a:t>über 10 kW) 7,1 ct/kWh und für verbleibenden Anteil (Anlagenteil unter 10 kW) 8,2 ct/kWh</a:t>
                      </a:r>
                    </a:p>
                    <a:p>
                      <a:r>
                        <a:rPr lang="de-DE" sz="1800" b="0" kern="150" dirty="0">
                          <a:effectLst/>
                          <a:latin typeface="HTWBerlin Office"/>
                          <a:ea typeface="HTWBerlin Office"/>
                          <a:cs typeface="HTWBerlin Office"/>
                        </a:rPr>
                        <a:t>Die resultierende Einspeisevergütung einer 15-kW-PV-Anlage beträgt demnach nicht</a:t>
                      </a:r>
                    </a:p>
                    <a:p>
                      <a:r>
                        <a:rPr lang="de-DE" sz="1800" b="0" kern="150" dirty="0">
                          <a:effectLst/>
                          <a:latin typeface="HTWBerlin Office"/>
                          <a:ea typeface="HTWBerlin Office"/>
                          <a:cs typeface="HTWBerlin Office"/>
                        </a:rPr>
                        <a:t>7,1 ct/kWh, sondern 7,8 ct/kWh.</a:t>
                      </a: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Photovoltaik</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800" kern="150" dirty="0">
                          <a:effectLst/>
                          <a:latin typeface="HTWBerlin Office"/>
                          <a:ea typeface="HTWBerlin Office"/>
                          <a:cs typeface="HTWBerlin Office"/>
                        </a:rPr>
                        <a:t>für PV geeignete Gebäude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EEG 2023 § 48 Solare Strahlungsenergie</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(2) Für Strom aus Solaranlagen, die ausschließlich auf, an oder in einem Gebäude oder</a:t>
                      </a:r>
                    </a:p>
                    <a:p>
                      <a:r>
                        <a:rPr lang="de-DE" sz="1800" b="0" kern="150" dirty="0">
                          <a:effectLst/>
                          <a:latin typeface="HTWBerlin Office"/>
                          <a:ea typeface="HTWBerlin Office"/>
                          <a:cs typeface="HTWBerlin Office"/>
                        </a:rPr>
                        <a:t>einer Lärmschutzwand angebracht sind, beträgt der anzulegende Wert</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1. bis einschließlich einer installierten Leistung von 40 Kilowatt 8,6 Cent pro Kilowattstunde</a:t>
                      </a: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r>
                        <a:rPr lang="de-DE" sz="1800" b="0" kern="150" dirty="0">
                          <a:effectLst/>
                          <a:latin typeface="HTWBerlin Office"/>
                          <a:ea typeface="HTWBerlin Office"/>
                          <a:cs typeface="HTWBerlin Office"/>
                        </a:rPr>
                        <a:t>EEG 2023 § 48 Solare Strahlungsenergie</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5951984" y="437780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7160988" y="4365104"/>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C9D6286-EF4F-C2B3-A56E-3FCE3AE26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6040" y="5517232"/>
            <a:ext cx="1409897" cy="438211"/>
          </a:xfrm>
          <a:prstGeom prst="rect">
            <a:avLst/>
          </a:prstGeom>
        </p:spPr>
      </p:pic>
    </p:spTree>
    <p:extLst>
      <p:ext uri="{BB962C8B-B14F-4D97-AF65-F5344CB8AC3E}">
        <p14:creationId xmlns:p14="http://schemas.microsoft.com/office/powerpoint/2010/main" val="3959895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208995690"/>
              </p:ext>
            </p:extLst>
          </p:nvPr>
        </p:nvGraphicFramePr>
        <p:xfrm>
          <a:off x="0" y="0"/>
          <a:ext cx="12191999" cy="6857883"/>
        </p:xfrm>
        <a:graphic>
          <a:graphicData uri="http://schemas.openxmlformats.org/drawingml/2006/table">
            <a:tbl>
              <a:tblPr/>
              <a:tblGrid>
                <a:gridCol w="5685826">
                  <a:extLst>
                    <a:ext uri="{9D8B030D-6E8A-4147-A177-3AD203B41FA5}">
                      <a16:colId xmlns:a16="http://schemas.microsoft.com/office/drawing/2014/main" val="3256862453"/>
                    </a:ext>
                  </a:extLst>
                </a:gridCol>
                <a:gridCol w="2282382">
                  <a:extLst>
                    <a:ext uri="{9D8B030D-6E8A-4147-A177-3AD203B41FA5}">
                      <a16:colId xmlns:a16="http://schemas.microsoft.com/office/drawing/2014/main" val="340476159"/>
                    </a:ext>
                  </a:extLst>
                </a:gridCol>
                <a:gridCol w="4223791">
                  <a:extLst>
                    <a:ext uri="{9D8B030D-6E8A-4147-A177-3AD203B41FA5}">
                      <a16:colId xmlns:a16="http://schemas.microsoft.com/office/drawing/2014/main" val="3680644169"/>
                    </a:ext>
                  </a:extLst>
                </a:gridCol>
              </a:tblGrid>
              <a:tr h="594687">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latin typeface="HTWBerlin Office"/>
                          <a:ea typeface="+mn-ea"/>
                          <a:cs typeface="+mn-cs"/>
                        </a:rPr>
                        <a:t>1 Unzureichende Ausgestaltung des Emissionshandels</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263196">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AutoNum type="arabicPeriod"/>
                      </a:pPr>
                      <a:r>
                        <a:rPr lang="de-DE" sz="1800" dirty="0"/>
                        <a:t>Gebäudesektor nicht enthalten </a:t>
                      </a:r>
                    </a:p>
                    <a:p>
                      <a:pPr marL="342900" indent="-342900">
                        <a:buAutoNum type="arabicPeriod"/>
                      </a:pPr>
                      <a:r>
                        <a:rPr lang="de-DE" sz="1800" dirty="0"/>
                        <a:t>Nationaler Brennstoffemissionshandel (</a:t>
                      </a:r>
                      <a:r>
                        <a:rPr lang="de-DE" sz="1800" dirty="0" err="1"/>
                        <a:t>nEHS</a:t>
                      </a:r>
                      <a:r>
                        <a:rPr lang="de-DE" sz="1800" dirty="0"/>
                        <a:t>) umfasst grundsätzlich alle CO</a:t>
                      </a:r>
                      <a:r>
                        <a:rPr lang="de-DE" sz="1800" baseline="-25000" dirty="0"/>
                        <a:t>2</a:t>
                      </a:r>
                      <a:r>
                        <a:rPr lang="de-DE" sz="1800" dirty="0"/>
                        <a:t>-Emissionen, die nicht vom europäischen Emissionshandelssystem (EU-ETS) erfasst werden, aber: </a:t>
                      </a:r>
                    </a:p>
                    <a:p>
                      <a:pPr marL="342900" indent="-342900">
                        <a:buAutoNum type="alphaLcPeriod"/>
                      </a:pPr>
                      <a:r>
                        <a:rPr lang="de-DE" sz="1800" dirty="0"/>
                        <a:t>Andere Treibhausgase wie z.B. Methan nicht erfasst </a:t>
                      </a:r>
                    </a:p>
                    <a:p>
                      <a:pPr marL="342900" indent="-342900">
                        <a:buAutoNum type="alphaLcPeriod"/>
                      </a:pPr>
                      <a:r>
                        <a:rPr lang="de-DE" sz="1800" dirty="0"/>
                        <a:t>2023 beträgt Kohlendioxidpreis nur 30 €/t [5] statt der verursachten Umweltschäden von 809 €/t [6]</a:t>
                      </a:r>
                    </a:p>
                    <a:p>
                      <a:pPr marL="342900" indent="-342900">
                        <a:buAutoNum type="alphaLcPeriod"/>
                      </a:pPr>
                      <a:r>
                        <a:rPr lang="de-DE" sz="1800" dirty="0"/>
                        <a:t>Mengenregulierung und Einbindung Gebäude erst ab 2027, bis dahin keine Grenze für Zertifikate </a:t>
                      </a:r>
                    </a:p>
                    <a:p>
                      <a:pPr marL="342900" indent="-342900">
                        <a:buAutoNum type="alphaLcPeriod"/>
                      </a:pPr>
                      <a:r>
                        <a:rPr lang="de-DE" sz="1800" dirty="0"/>
                        <a:t>Strafe nur 100 €/t für illegal ohne Zertifikat ausgestoßenes CO</a:t>
                      </a:r>
                      <a:r>
                        <a:rPr lang="de-DE" sz="1800" baseline="-25000" dirty="0"/>
                        <a:t>2</a:t>
                      </a:r>
                      <a:r>
                        <a:rPr lang="de-DE" sz="1800" dirty="0"/>
                        <a:t> </a:t>
                      </a:r>
                    </a:p>
                    <a:p>
                      <a:pPr marL="342900" indent="-342900">
                        <a:buAutoNum type="alphaLcPeriod"/>
                      </a:pPr>
                      <a:r>
                        <a:rPr lang="de-DE" sz="1800" dirty="0"/>
                        <a:t>Durch </a:t>
                      </a:r>
                      <a:r>
                        <a:rPr lang="de-DE" sz="1800" kern="1200" dirty="0">
                          <a:solidFill>
                            <a:schemeClr val="tx1"/>
                          </a:solidFill>
                          <a:latin typeface="+mn-lt"/>
                          <a:ea typeface="+mn-ea"/>
                          <a:cs typeface="+mn-cs"/>
                        </a:rPr>
                        <a:t>schlechte Umsetzung Grundidee und Hauptvorteil des Emissionshandels ausgehebelt; nämlich bevorzugt dort Treibhausgase zu vermeiden, wo es am wenigsten kostet</a:t>
                      </a:r>
                    </a:p>
                    <a:p>
                      <a:pPr marL="342900" indent="-342900">
                        <a:buAutoNum type="alphaLcPeriod"/>
                      </a:pPr>
                      <a:r>
                        <a:rPr lang="de-DE" sz="1800" kern="1200" dirty="0">
                          <a:solidFill>
                            <a:schemeClr val="tx1"/>
                          </a:solidFill>
                          <a:latin typeface="+mn-lt"/>
                          <a:ea typeface="+mn-ea"/>
                          <a:cs typeface="+mn-cs"/>
                        </a:rPr>
                        <a:t>Entgangene Einnahmen von 604 Mrd. €/a in DE, Gebäudesektor 290 Mrd. €/a, [9]</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 Bereiche: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r>
                        <a:rPr lang="de-DE" sz="1800" kern="1200" dirty="0">
                          <a:solidFill>
                            <a:schemeClr val="tx1"/>
                          </a:solidFill>
                          <a:latin typeface="+mn-lt"/>
                          <a:ea typeface="+mn-ea"/>
                          <a:cs typeface="+mn-cs"/>
                        </a:rPr>
                        <a:t>Alle, die Treibhausgase emittieren</a:t>
                      </a:r>
                    </a:p>
                    <a:p>
                      <a:r>
                        <a:rPr lang="de-DE" sz="1800" b="1" kern="150" dirty="0">
                          <a:effectLst/>
                          <a:latin typeface="HTWBerlin Office"/>
                          <a:ea typeface="HTWBerlin Office"/>
                          <a:cs typeface="HTWBerlin Office"/>
                        </a:rPr>
                        <a:t> </a:t>
                      </a:r>
                      <a:endParaRPr lang="de-DE" sz="1800" kern="150" dirty="0">
                        <a:effectLst/>
                        <a:latin typeface="HTWBerlin Office"/>
                        <a:ea typeface="HTWBerlin Office"/>
                        <a:cs typeface="HTWBerlin Office"/>
                      </a:endParaRPr>
                    </a:p>
                    <a:p>
                      <a:pPr fontAlgn="auto"/>
                      <a:r>
                        <a:rPr lang="de-DE" sz="1800" b="1" kern="150" dirty="0">
                          <a:effectLst/>
                          <a:latin typeface="HTWBerlin Office"/>
                          <a:ea typeface="HTWBerlin Office"/>
                          <a:cs typeface="HTWBerlin Office"/>
                        </a:rPr>
                        <a:t>Verantwortlich:</a:t>
                      </a:r>
                      <a:r>
                        <a:rPr lang="de-DE" sz="1800" kern="150" dirty="0">
                          <a:effectLst/>
                          <a:latin typeface="HTWBerlin Office"/>
                          <a:ea typeface="HTWBerlin Office"/>
                          <a:cs typeface="HTWBerlin Office"/>
                        </a:rPr>
                        <a:t> </a:t>
                      </a: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AutoNum type="arabicPeriod"/>
                      </a:pPr>
                      <a:r>
                        <a:rPr lang="de-DE" sz="1800" dirty="0"/>
                        <a:t>Weltweites Emissionshandelssystem einführen </a:t>
                      </a:r>
                    </a:p>
                    <a:p>
                      <a:pPr marL="342900" indent="-342900">
                        <a:buAutoNum type="arabicPeriod"/>
                      </a:pPr>
                      <a:r>
                        <a:rPr lang="de-DE" sz="1800" dirty="0"/>
                        <a:t>Alle Treibhausgase und alle Emittenten beim Inverkehrbringen erfassen </a:t>
                      </a:r>
                    </a:p>
                    <a:p>
                      <a:pPr marL="342900" indent="-342900">
                        <a:buAutoNum type="arabicPeriod"/>
                      </a:pPr>
                      <a:r>
                        <a:rPr lang="de-DE" sz="1800" dirty="0"/>
                        <a:t>Zertifikate ausschließlich versteigern oder an Individuen ausgeben </a:t>
                      </a:r>
                    </a:p>
                    <a:p>
                      <a:pPr marL="342900" indent="-342900">
                        <a:buAutoNum type="arabicPeriod"/>
                      </a:pPr>
                      <a:r>
                        <a:rPr lang="de-DE" sz="1800" dirty="0"/>
                        <a:t>Menge an Zertifikaten an 1,5°C-Klimaziel anpassen </a:t>
                      </a:r>
                    </a:p>
                    <a:p>
                      <a:pPr marL="342900" indent="-342900">
                        <a:buAutoNum type="arabicPeriod"/>
                      </a:pPr>
                      <a:r>
                        <a:rPr lang="de-DE" sz="1800" dirty="0"/>
                        <a:t>Verstöße härter sanktionieren </a:t>
                      </a:r>
                    </a:p>
                    <a:p>
                      <a:pPr marL="342900" indent="-342900">
                        <a:buAutoNum type="arabicPeriod"/>
                      </a:pPr>
                      <a:r>
                        <a:rPr lang="de-DE" sz="1800" b="0" kern="150" dirty="0">
                          <a:effectLst/>
                          <a:latin typeface="HTWBerlin Office"/>
                          <a:ea typeface="HTWBerlin Office"/>
                          <a:cs typeface="HTWBerlin Office"/>
                        </a:rPr>
                        <a:t>Auszahlung über Klimageld, Großteil der Förderung für Energiewende entfällt</a:t>
                      </a:r>
                    </a:p>
                    <a:p>
                      <a:pPr marL="342900" indent="-342900">
                        <a:buAutoNum type="arabicPeriod"/>
                      </a:pPr>
                      <a:r>
                        <a:rPr lang="de-DE" sz="1800" b="0" kern="150" dirty="0">
                          <a:effectLst/>
                          <a:latin typeface="HTWBerlin Office"/>
                          <a:ea typeface="HTWBerlin Office"/>
                          <a:cs typeface="HTWBerlin Office"/>
                        </a:rPr>
                        <a:t>Kredite für klimaneutrale Energie</a:t>
                      </a:r>
                    </a:p>
                    <a:p>
                      <a:pPr marL="342900" indent="-342900">
                        <a:buAutoNum type="arabicPeriod"/>
                      </a:pPr>
                      <a:endParaRPr lang="de-DE" sz="1800" kern="150" dirty="0">
                        <a:effectLst/>
                        <a:latin typeface="HTWBerlin Office"/>
                        <a:ea typeface="HTWBerlin Office"/>
                        <a:cs typeface="HTWBerlin Office"/>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kern="150" dirty="0">
                          <a:effectLst/>
                          <a:latin typeface="HTWBerlin Office"/>
                          <a:ea typeface="HTWBerlin Office"/>
                          <a:cs typeface="HTWBerlin Office"/>
                        </a:rPr>
                        <a:t>Grundlage</a:t>
                      </a:r>
                      <a:br>
                        <a:rPr lang="de-DE" sz="1800" b="1" kern="150" dirty="0">
                          <a:effectLst/>
                          <a:latin typeface="HTWBerlin Office"/>
                          <a:ea typeface="HTWBerlin Office"/>
                          <a:cs typeface="HTWBerlin Office"/>
                        </a:rPr>
                      </a:br>
                      <a:r>
                        <a:rPr lang="de-DE" sz="1800" kern="1200" dirty="0">
                          <a:solidFill>
                            <a:schemeClr val="tx1"/>
                          </a:solidFill>
                          <a:latin typeface="+mn-lt"/>
                          <a:ea typeface="+mn-ea"/>
                          <a:cs typeface="+mn-cs"/>
                        </a:rPr>
                        <a:t>Richtlinie 2003/87/EG (Emissionshandelsrichtlinie)</a:t>
                      </a:r>
                    </a:p>
                    <a:p>
                      <a:r>
                        <a:rPr lang="de-DE" sz="1800" dirty="0">
                          <a:hlinkClick r:id="rId4"/>
                        </a:rPr>
                        <a:t>Brennstoffemissionshandelsgesetz – BEHG</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5" cstate="print">
            <a:lum bright="50000"/>
            <a:extLst>
              <a:ext uri="{28A0092B-C50C-407E-A947-70E740481C1C}">
                <a14:useLocalDpi xmlns:a14="http://schemas.microsoft.com/office/drawing/2010/main"/>
              </a:ext>
            </a:extLst>
          </a:blip>
          <a:srcRect/>
          <a:stretch>
            <a:fillRect/>
          </a:stretch>
        </p:blipFill>
        <p:spPr bwMode="auto">
          <a:xfrm>
            <a:off x="6826163" y="3991836"/>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607677" y="4893776"/>
            <a:ext cx="112395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Ein Bild, das Blume, Sonnenblume, Pflanze enthält.&#10;&#10;Automatisch generierte Beschreibung">
            <a:extLst>
              <a:ext uri="{FF2B5EF4-FFF2-40B4-BE49-F238E27FC236}">
                <a16:creationId xmlns:a16="http://schemas.microsoft.com/office/drawing/2014/main" id="{2E0F91FF-A7CB-3370-D435-F4F18ECCD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0056" y="3099281"/>
            <a:ext cx="1179575" cy="786383"/>
          </a:xfrm>
          <a:prstGeom prst="rect">
            <a:avLst/>
          </a:prstGeom>
        </p:spPr>
      </p:pic>
      <p:pic>
        <p:nvPicPr>
          <p:cNvPr id="4" name="Grafik 3">
            <a:extLst>
              <a:ext uri="{FF2B5EF4-FFF2-40B4-BE49-F238E27FC236}">
                <a16:creationId xmlns:a16="http://schemas.microsoft.com/office/drawing/2014/main" id="{1C8090B5-F58C-B399-CD52-3E8566B475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2492896"/>
            <a:ext cx="1683913" cy="499561"/>
          </a:xfrm>
          <a:prstGeom prst="rect">
            <a:avLst/>
          </a:prstGeom>
        </p:spPr>
      </p:pic>
    </p:spTree>
    <p:extLst>
      <p:ext uri="{BB962C8B-B14F-4D97-AF65-F5344CB8AC3E}">
        <p14:creationId xmlns:p14="http://schemas.microsoft.com/office/powerpoint/2010/main" val="1325211937"/>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185343790"/>
              </p:ext>
            </p:extLst>
          </p:nvPr>
        </p:nvGraphicFramePr>
        <p:xfrm>
          <a:off x="0" y="1"/>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588163">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tx1"/>
                          </a:solidFill>
                          <a:latin typeface="+mn-lt"/>
                          <a:ea typeface="+mn-ea"/>
                          <a:cs typeface="+mn-cs"/>
                        </a:rPr>
                        <a:t>4 Doppelbelastung von Speichern?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505133">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Einspeicherung von Strom nach derzeitig geltender Lage des Energierechts Letztverbrauch </a:t>
                      </a:r>
                    </a:p>
                    <a:p>
                      <a:pPr marL="342900" indent="-342900">
                        <a:buFont typeface="+mj-lt"/>
                        <a:buAutoNum type="arabicPeriod"/>
                      </a:pPr>
                      <a:endParaRPr lang="de-DE" sz="1800" dirty="0"/>
                    </a:p>
                    <a:p>
                      <a:pPr marL="342900" indent="-342900">
                        <a:buFont typeface="+mj-lt"/>
                        <a:buAutoNum type="arabicPeriod"/>
                      </a:pPr>
                      <a:r>
                        <a:rPr lang="de-DE" sz="1800" dirty="0"/>
                        <a:t>Bei späterem „echtem“ Verbrauch des Stroms droht Doppelbelastung mit Abgaben und Umlagen</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Quelle: </a:t>
                      </a:r>
                      <a:br>
                        <a:rPr lang="de-DE" sz="1800" b="1" kern="150" dirty="0">
                          <a:effectLst/>
                          <a:latin typeface="HTWBerlin Office"/>
                          <a:ea typeface="HTWBerlin Office"/>
                          <a:cs typeface="HTWBerlin Office"/>
                        </a:rPr>
                      </a:br>
                      <a:br>
                        <a:rPr lang="de-DE" sz="1800" b="1" kern="150" dirty="0">
                          <a:effectLst/>
                          <a:latin typeface="HTWBerlin Office"/>
                          <a:ea typeface="HTWBerlin Office"/>
                          <a:cs typeface="HTWBerlin Office"/>
                        </a:rPr>
                      </a:br>
                      <a:r>
                        <a:rPr lang="de-DE" sz="1800" dirty="0" err="1"/>
                        <a:t>vBVH-Sondernewletter</a:t>
                      </a:r>
                      <a:r>
                        <a:rPr lang="de-DE" sz="1800" dirty="0"/>
                        <a:t> zum EEG 2023.pdf, S.53 </a:t>
                      </a:r>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kern="150" dirty="0">
                          <a:effectLst/>
                          <a:latin typeface="HTWBerlin Office"/>
                          <a:ea typeface="HTWBerlin Office"/>
                          <a:cs typeface="HTWBerlin Office"/>
                        </a:rPr>
                        <a:t>Betroffene Bereiche: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r>
                        <a:rPr lang="de-DE" sz="1800" dirty="0"/>
                        <a:t>Speicher aus, die elektrischen Strom abgeben</a:t>
                      </a:r>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 </a:t>
                      </a:r>
                      <a:endParaRPr lang="de-DE" sz="1800" kern="150" dirty="0">
                        <a:effectLst/>
                        <a:latin typeface="HTWBerlin Office"/>
                        <a:ea typeface="HTWBerlin Office"/>
                        <a:cs typeface="HTWBerlin Office"/>
                      </a:endParaRPr>
                    </a:p>
                    <a:p>
                      <a:pPr fontAlgn="auto"/>
                      <a:r>
                        <a:rPr lang="de-DE" sz="1800" b="1" kern="150" dirty="0">
                          <a:effectLst/>
                          <a:latin typeface="HTWBerlin Office"/>
                          <a:ea typeface="HTWBerlin Office"/>
                          <a:cs typeface="HTWBerlin Office"/>
                        </a:rPr>
                        <a:t>Relevanz für Berlin und Bund:</a:t>
                      </a:r>
                      <a:r>
                        <a:rPr lang="de-DE" sz="1800" kern="150" dirty="0">
                          <a:effectLst/>
                          <a:latin typeface="HTWBerlin Office"/>
                          <a:ea typeface="HTWBerlin Office"/>
                          <a:cs typeface="HTWBerlin Office"/>
                        </a:rPr>
                        <a:t> </a:t>
                      </a: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Speicher nicht als Letztverbraucher deklarieren und mit zusätzlichen Abgaben und Umlagen belasten</a:t>
                      </a:r>
                    </a:p>
                    <a:p>
                      <a:pPr marL="342900" indent="-342900">
                        <a:buFont typeface="+mj-lt"/>
                        <a:buAutoNum type="arabicPeriod"/>
                      </a:pPr>
                      <a:endParaRPr lang="de-DE" sz="1800" dirty="0"/>
                    </a:p>
                    <a:p>
                      <a:pPr marL="342900" indent="-342900">
                        <a:buFont typeface="+mj-lt"/>
                        <a:buAutoNum type="arabicPeriod"/>
                      </a:pPr>
                      <a:r>
                        <a:rPr lang="de-DE" sz="1800" dirty="0"/>
                        <a:t>Element um Erzeugung und Verbrauch zeitlich voneinander zu entkoppeln</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r>
                        <a:rPr lang="de-DE" sz="1800" dirty="0"/>
                        <a:t>EEG 2023</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6847706" y="378904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93E46A98-3AD9-F841-56C9-7CF21CD148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287" y="5229200"/>
            <a:ext cx="1409897" cy="438211"/>
          </a:xfrm>
          <a:prstGeom prst="rect">
            <a:avLst/>
          </a:prstGeom>
        </p:spPr>
      </p:pic>
    </p:spTree>
    <p:extLst>
      <p:ext uri="{BB962C8B-B14F-4D97-AF65-F5344CB8AC3E}">
        <p14:creationId xmlns:p14="http://schemas.microsoft.com/office/powerpoint/2010/main" val="1586723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911022947"/>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2320191">
                  <a:extLst>
                    <a:ext uri="{9D8B030D-6E8A-4147-A177-3AD203B41FA5}">
                      <a16:colId xmlns:a16="http://schemas.microsoft.com/office/drawing/2014/main" val="340476159"/>
                    </a:ext>
                  </a:extLst>
                </a:gridCol>
                <a:gridCol w="5591944">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34 Vorgaben für Berechnung von CO</a:t>
                      </a:r>
                      <a:r>
                        <a:rPr lang="de-DE" sz="2000" b="1" kern="150" baseline="-25000" dirty="0">
                          <a:solidFill>
                            <a:schemeClr val="tx1"/>
                          </a:solidFill>
                          <a:effectLst/>
                          <a:latin typeface="HTWBerlin Office"/>
                          <a:ea typeface="HTWBerlin Office"/>
                          <a:cs typeface="HTWBerlin Office"/>
                        </a:rPr>
                        <a:t>2</a:t>
                      </a:r>
                      <a:r>
                        <a:rPr lang="de-DE" sz="2000" b="1" kern="150" dirty="0">
                          <a:solidFill>
                            <a:schemeClr val="tx1"/>
                          </a:solidFill>
                          <a:effectLst/>
                          <a:latin typeface="HTWBerlin Office"/>
                          <a:ea typeface="HTWBerlin Office"/>
                          <a:cs typeface="HTWBerlin Office"/>
                        </a:rPr>
                        <a:t>-Emissionen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0" indent="0">
                        <a:buFont typeface="+mj-lt"/>
                        <a:buNone/>
                      </a:pPr>
                      <a:r>
                        <a:rPr lang="de-DE" sz="1800" b="0" kern="150" dirty="0">
                          <a:effectLst/>
                          <a:latin typeface="HTWBerlin Office"/>
                          <a:ea typeface="HTWBerlin Office"/>
                          <a:cs typeface="HTWBerlin Office"/>
                        </a:rPr>
                        <a:t>Methodik für Primärenergiefaktor, Emissionen aus KWK, Biomasse: </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Annahmen irreführend, begünstigen Verbrennung von Kohlenstoffverbindungen</a:t>
                      </a:r>
                    </a:p>
                    <a:p>
                      <a:pPr marL="342900" indent="-342900">
                        <a:buFont typeface="+mj-lt"/>
                        <a:buAutoNum type="arabicPeriod"/>
                      </a:pPr>
                      <a:r>
                        <a:rPr lang="de-DE" sz="1800" b="0" kern="150" dirty="0">
                          <a:effectLst/>
                          <a:latin typeface="HTWBerlin Office"/>
                          <a:ea typeface="HTWBerlin Office"/>
                          <a:cs typeface="HTWBerlin Office"/>
                        </a:rPr>
                        <a:t>Fernwärme in Berlin aus Steinkohle und Erdgas hergestellt, nur 0,06 g CO</a:t>
                      </a:r>
                      <a:r>
                        <a:rPr lang="de-DE" sz="1800" b="0" kern="150" baseline="-25000" dirty="0">
                          <a:effectLst/>
                          <a:latin typeface="HTWBerlin Office"/>
                          <a:ea typeface="HTWBerlin Office"/>
                          <a:cs typeface="HTWBerlin Office"/>
                        </a:rPr>
                        <a:t>2</a:t>
                      </a:r>
                      <a:r>
                        <a:rPr lang="de-DE" sz="1800" b="0" kern="150" dirty="0">
                          <a:effectLst/>
                          <a:latin typeface="HTWBerlin Office"/>
                          <a:ea typeface="HTWBerlin Office"/>
                          <a:cs typeface="HTWBerlin Office"/>
                        </a:rPr>
                        <a:t>/kWh (hanebüchen, grob irreführend)</a:t>
                      </a:r>
                    </a:p>
                    <a:p>
                      <a:pPr marL="342900" indent="-342900">
                        <a:buFont typeface="+mj-lt"/>
                        <a:buAutoNum type="arabicPeriod"/>
                      </a:pPr>
                      <a:r>
                        <a:rPr lang="de-DE" sz="1800" b="0" kern="150" dirty="0">
                          <a:effectLst/>
                          <a:latin typeface="HTWBerlin Office"/>
                          <a:ea typeface="HTWBerlin Office"/>
                          <a:cs typeface="HTWBerlin Office"/>
                        </a:rPr>
                        <a:t>Methodik für Berechnung der Energieeinsparung durch energetische Sanierung ungeeignet (DIN 18599)</a:t>
                      </a:r>
                    </a:p>
                    <a:p>
                      <a:pPr marL="0" indent="0">
                        <a:buFont typeface="+mj-lt"/>
                        <a:buNone/>
                      </a:pPr>
                      <a:r>
                        <a:rPr lang="de-DE" sz="1800" b="0" kern="150" dirty="0">
                          <a:effectLst/>
                          <a:latin typeface="HTWBerlin Office"/>
                          <a:ea typeface="HTWBerlin Office"/>
                          <a:cs typeface="HTWBerlin Office"/>
                          <a:sym typeface="Wingdings" panose="05000000000000000000" pitchFamily="2" charset="2"/>
                        </a:rPr>
                        <a:t> </a:t>
                      </a:r>
                      <a:r>
                        <a:rPr lang="de-DE" sz="1800" b="0" kern="150" dirty="0">
                          <a:effectLst/>
                          <a:latin typeface="HTWBerlin Office"/>
                          <a:ea typeface="HTWBerlin Office"/>
                          <a:cs typeface="HTWBerlin Office"/>
                        </a:rPr>
                        <a:t>Führt zu falschen Ergebnissen</a:t>
                      </a:r>
                    </a:p>
                    <a:p>
                      <a:pPr marL="0" indent="0">
                        <a:buFont typeface="+mj-lt"/>
                        <a:buNone/>
                      </a:pPr>
                      <a:r>
                        <a:rPr lang="de-DE" sz="1800" b="0" kern="150" dirty="0">
                          <a:effectLst/>
                          <a:latin typeface="HTWBerlin Office"/>
                          <a:ea typeface="HTWBerlin Office"/>
                          <a:cs typeface="HTWBerlin Office"/>
                          <a:sym typeface="Wingdings" panose="05000000000000000000" pitchFamily="2" charset="2"/>
                        </a:rPr>
                        <a:t> mindert</a:t>
                      </a:r>
                      <a:r>
                        <a:rPr lang="de-DE" sz="1800" b="0" kern="150" dirty="0">
                          <a:effectLst/>
                          <a:latin typeface="HTWBerlin Office"/>
                          <a:ea typeface="HTWBerlin Office"/>
                          <a:cs typeface="HTWBerlin Office"/>
                        </a:rPr>
                        <a:t> Akzeptanz der Maßnahmen </a:t>
                      </a:r>
                    </a:p>
                    <a:p>
                      <a:pPr marL="342900" indent="-342900">
                        <a:buFont typeface="+mj-lt"/>
                        <a:buAutoNum type="arabicPeriod" startAt="4"/>
                      </a:pPr>
                      <a:r>
                        <a:rPr lang="de-DE" sz="1800" b="0" kern="150" dirty="0">
                          <a:effectLst/>
                          <a:latin typeface="HTWBerlin Office"/>
                          <a:ea typeface="HTWBerlin Office"/>
                          <a:cs typeface="HTWBerlin Office"/>
                        </a:rPr>
                        <a:t>gesamtes Regelwerk der Fernwärme auf fossile Energieträger zugeschnitten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Alle</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 </a:t>
                      </a:r>
                      <a:endParaRPr lang="de-DE" sz="2000" kern="150" dirty="0">
                        <a:effectLst/>
                        <a:latin typeface="HTWBerlin Office"/>
                        <a:ea typeface="HTWBerlin Office"/>
                        <a:cs typeface="HTWBerlin Office"/>
                      </a:endParaRPr>
                    </a:p>
                    <a:p>
                      <a:pPr fontAlgn="auto"/>
                      <a:r>
                        <a:rPr lang="de-DE" sz="2000" b="0" i="0" u="none" strike="noStrike" dirty="0">
                          <a:effectLst/>
                          <a:latin typeface="Calibri" panose="020F0502020204030204" pitchFamily="34" charset="0"/>
                        </a:rPr>
                        <a:t>Neubau und Bestand von Wohngebäuden und Nichtwohn-Gebäuden</a:t>
                      </a:r>
                      <a:r>
                        <a:rPr lang="de-DE" sz="2000" dirty="0"/>
                        <a:t> </a:t>
                      </a:r>
                      <a:endParaRPr lang="de-DE" sz="20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Ob klimafreundlich, hängt von Verbrennung von Kohlenstoffverbindungen ab </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Wenn Verbrennung, dann CO2-Emissionen, dann klimaschädlich und somit nicht förderungswürdig</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bestehendes Regelwerk befördert Greenwashing und gehört abgeschafft</a:t>
                      </a: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r>
                        <a:rPr lang="de-DE" sz="1800" kern="150" dirty="0">
                          <a:effectLst/>
                          <a:latin typeface="HTWBerlin Office"/>
                          <a:ea typeface="HTWBerlin Office"/>
                          <a:cs typeface="HTWBerlin Office"/>
                        </a:rPr>
                        <a:t>GEG, BauGB - Anforderungen in Bauantrag zum PEF und entsprechende untergesetzliche Vorschriften...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5507732" y="4482058"/>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34C3B113-0BD4-998A-BCED-05ED5C2CB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9121" y="5445224"/>
            <a:ext cx="1409897" cy="438211"/>
          </a:xfrm>
          <a:prstGeom prst="rect">
            <a:avLst/>
          </a:prstGeom>
        </p:spPr>
      </p:pic>
    </p:spTree>
    <p:extLst>
      <p:ext uri="{BB962C8B-B14F-4D97-AF65-F5344CB8AC3E}">
        <p14:creationId xmlns:p14="http://schemas.microsoft.com/office/powerpoint/2010/main" val="3184016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37289317"/>
              </p:ext>
            </p:extLst>
          </p:nvPr>
        </p:nvGraphicFramePr>
        <p:xfrm>
          <a:off x="0" y="0"/>
          <a:ext cx="12192000" cy="6857918"/>
        </p:xfrm>
        <a:graphic>
          <a:graphicData uri="http://schemas.openxmlformats.org/drawingml/2006/table">
            <a:tbl>
              <a:tblPr/>
              <a:tblGrid>
                <a:gridCol w="5591944">
                  <a:extLst>
                    <a:ext uri="{9D8B030D-6E8A-4147-A177-3AD203B41FA5}">
                      <a16:colId xmlns:a16="http://schemas.microsoft.com/office/drawing/2014/main" val="3256862453"/>
                    </a:ext>
                  </a:extLst>
                </a:gridCol>
                <a:gridCol w="2304256">
                  <a:extLst>
                    <a:ext uri="{9D8B030D-6E8A-4147-A177-3AD203B41FA5}">
                      <a16:colId xmlns:a16="http://schemas.microsoft.com/office/drawing/2014/main" val="340476159"/>
                    </a:ext>
                  </a:extLst>
                </a:gridCol>
                <a:gridCol w="4295800">
                  <a:extLst>
                    <a:ext uri="{9D8B030D-6E8A-4147-A177-3AD203B41FA5}">
                      <a16:colId xmlns:a16="http://schemas.microsoft.com/office/drawing/2014/main" val="3680644169"/>
                    </a:ext>
                  </a:extLst>
                </a:gridCol>
              </a:tblGrid>
              <a:tr h="646689">
                <a:tc gridSpan="3">
                  <a:txBody>
                    <a:bodyPr/>
                    <a:lstStyle/>
                    <a:p>
                      <a:pPr algn="ctr"/>
                      <a:r>
                        <a:rPr lang="de-DE" sz="2400" b="1" kern="1200" dirty="0">
                          <a:solidFill>
                            <a:schemeClr val="tx1"/>
                          </a:solidFill>
                          <a:latin typeface="+mn-lt"/>
                          <a:ea typeface="+mn-ea"/>
                          <a:cs typeface="+mn-cs"/>
                        </a:rPr>
                        <a:t>28 Überdimensionierung Wärmeerzeuger</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211229">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i="0" u="none" strike="noStrike" dirty="0">
                          <a:effectLst/>
                          <a:latin typeface="Calibri" panose="020F0502020204030204" pitchFamily="34" charset="0"/>
                        </a:rPr>
                        <a:t>Gebäudeenergiegesetz zwingt zur Überdimensionierung des Wärmeerzeugers</a:t>
                      </a:r>
                    </a:p>
                    <a:p>
                      <a:pPr marL="342900" indent="-342900">
                        <a:buFont typeface="+mj-lt"/>
                        <a:buAutoNum type="arabicPeriod"/>
                      </a:pPr>
                      <a:r>
                        <a:rPr lang="de-DE" sz="1800" b="0" i="0" u="none" strike="noStrike" dirty="0">
                          <a:effectLst/>
                          <a:latin typeface="Calibri" panose="020F0502020204030204" pitchFamily="34" charset="0"/>
                        </a:rPr>
                        <a:t>Anreiz, Energie zu sparen, sinkt, wenn Heizung leistungsstark genug für verschwenderische Verhaltensweisen</a:t>
                      </a:r>
                    </a:p>
                    <a:p>
                      <a:pPr marL="342900" indent="-342900">
                        <a:buFont typeface="+mj-lt"/>
                        <a:buAutoNum type="arabicPeriod"/>
                      </a:pPr>
                      <a:r>
                        <a:rPr lang="de-DE" sz="1800" b="0" i="0" u="none" strike="noStrike" dirty="0">
                          <a:effectLst/>
                          <a:latin typeface="Calibri" panose="020F0502020204030204" pitchFamily="34" charset="0"/>
                        </a:rPr>
                        <a:t>DIN SPEC 12831-1 bezieht Lüftungswärmeverluste ein, Wärmegewinne aber nicht</a:t>
                      </a:r>
                    </a:p>
                    <a:p>
                      <a:pPr marL="342900" indent="-342900">
                        <a:buFont typeface="+mj-lt"/>
                        <a:buAutoNum type="arabicPeriod"/>
                      </a:pPr>
                      <a:r>
                        <a:rPr lang="de-DE" sz="1800" b="0" i="0" u="none" strike="noStrike" dirty="0">
                          <a:effectLst/>
                          <a:latin typeface="Calibri" panose="020F0502020204030204" pitchFamily="34" charset="0"/>
                        </a:rPr>
                        <a:t>Wenn keine Menschen im Raum aufhalten, kein großer Luftaustausch nötig</a:t>
                      </a:r>
                    </a:p>
                    <a:p>
                      <a:pPr marL="342900" indent="-342900">
                        <a:buFont typeface="+mj-lt"/>
                        <a:buAutoNum type="arabicPeriod"/>
                      </a:pPr>
                      <a:r>
                        <a:rPr lang="de-DE" sz="1800" b="0" i="0" u="none" strike="noStrike" dirty="0">
                          <a:effectLst/>
                          <a:latin typeface="Calibri" panose="020F0502020204030204" pitchFamily="34" charset="0"/>
                        </a:rPr>
                        <a:t>Wenn Menschen drin, dann Wärmequellen im Raum</a:t>
                      </a:r>
                    </a:p>
                    <a:p>
                      <a:pPr marL="342900" indent="-342900">
                        <a:buFont typeface="+mj-lt"/>
                        <a:buAutoNum type="arabicPeriod"/>
                      </a:pPr>
                      <a:r>
                        <a:rPr lang="de-DE" sz="1800" b="0" i="0" u="none" strike="noStrike" dirty="0">
                          <a:effectLst/>
                          <a:latin typeface="Calibri" panose="020F0502020204030204" pitchFamily="34" charset="0"/>
                        </a:rPr>
                        <a:t>Norminnentemperaturen 20 °C für Wohnräume und 24 °C für Badezimmer </a:t>
                      </a:r>
                    </a:p>
                    <a:p>
                      <a:pPr marL="342900" indent="-342900">
                        <a:buFont typeface="+mj-lt"/>
                        <a:buAutoNum type="arabicPeriod"/>
                      </a:pPr>
                      <a:r>
                        <a:rPr lang="de-DE" sz="1800" b="0" i="0" u="none" strike="noStrike" dirty="0">
                          <a:effectLst/>
                          <a:latin typeface="Calibri" panose="020F0502020204030204" pitchFamily="34" charset="0"/>
                          <a:sym typeface="Wingdings" panose="05000000000000000000" pitchFamily="2" charset="2"/>
                        </a:rPr>
                        <a:t> so hoch</a:t>
                      </a:r>
                      <a:r>
                        <a:rPr lang="de-DE" sz="1800" b="0" i="0" u="none" strike="noStrike" dirty="0">
                          <a:effectLst/>
                          <a:latin typeface="Calibri" panose="020F0502020204030204" pitchFamily="34" charset="0"/>
                        </a:rPr>
                        <a:t> und derart extreme Randbedingungen so unwahrscheinlich, dass viele Menschen weniger leistungsstarken, billigeren Wärmeerzeuger bevorzugen würden</a:t>
                      </a:r>
                    </a:p>
                    <a:p>
                      <a:pPr marL="342900" lvl="0" indent="-342900">
                        <a:buAutoNum type="arabicPeriod"/>
                      </a:pPr>
                      <a:r>
                        <a:rPr lang="de-DE" sz="1800" b="0" i="0" u="none" strike="noStrike" dirty="0">
                          <a:effectLst/>
                          <a:latin typeface="Calibri"/>
                        </a:rPr>
                        <a:t>Überdimensionierung durch DIN </a:t>
                      </a:r>
                      <a:r>
                        <a:rPr lang="de-DE" sz="1800" b="0" i="0" u="none" strike="noStrike" noProof="0" dirty="0">
                          <a:effectLst/>
                        </a:rPr>
                        <a:t>V 18599-5:2018-09, 6.5, Gleichung (73) wegen Nichtberücksichtigung von Wärme aus Speicher</a:t>
                      </a:r>
                      <a:endParaRPr lang="de-DE" sz="1800" b="0" i="0" u="none" strike="noStrike" dirty="0">
                        <a:effectLst/>
                        <a:latin typeface="Calibri"/>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800" b="1" dirty="0"/>
                    </a:p>
                    <a:p>
                      <a:r>
                        <a:rPr lang="de-DE" sz="1800" dirty="0"/>
                        <a:t>kleine </a:t>
                      </a:r>
                      <a:r>
                        <a:rPr lang="de-DE" sz="1800" b="0" i="0" u="none" strike="noStrike" dirty="0">
                          <a:effectLst/>
                          <a:latin typeface="Calibri" panose="020F0502020204030204" pitchFamily="34" charset="0"/>
                        </a:rPr>
                        <a:t>Wärmeerzeuger</a:t>
                      </a:r>
                      <a:r>
                        <a:rPr lang="de-DE" sz="1800" dirty="0"/>
                        <a:t> </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0" i="0" u="none" strike="noStrike" dirty="0">
                          <a:effectLst/>
                          <a:latin typeface="Calibri" panose="020F0502020204030204" pitchFamily="34" charset="0"/>
                        </a:rPr>
                        <a:t>Gebäude mit Wärmeerzeuger</a:t>
                      </a:r>
                      <a:r>
                        <a:rPr lang="de-DE" sz="1600" dirty="0"/>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Wärmeleistung mindestens einer anwesenden Person  berücksichtigen. Kleinere Luftwechselrate in leerem Raum</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Leistung, die für den energieaufwändigeren Fall nötig ist, kann für Dimensionierung verwendet werden. </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Dynamische Heizlastberechnung unter Berücksichtigung der Wärmespeicherfähigkeit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i="0" u="none" strike="noStrike" dirty="0">
                          <a:effectLst/>
                          <a:latin typeface="Calibri" panose="020F0502020204030204" pitchFamily="34" charset="0"/>
                        </a:rPr>
                        <a:t>Leistungsschwächerer Wärmeerzeuger auf Wunsch der Nutzenden.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r>
                        <a:rPr lang="de-DE" sz="1800" b="0" i="0" u="none" strike="noStrike" dirty="0">
                          <a:effectLst/>
                          <a:latin typeface="Calibri" panose="020F0502020204030204" pitchFamily="34" charset="0"/>
                        </a:rPr>
                        <a:t>Gebäudeenergiegesetz und DIN EN 12831</a:t>
                      </a:r>
                      <a:r>
                        <a:rPr lang="de-DE" sz="1800" dirty="0"/>
                        <a:t> </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6384032" y="441005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C4860AA-3CE0-88ED-D3B1-DCC7AAF9F1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992" y="5439061"/>
            <a:ext cx="1409897" cy="438211"/>
          </a:xfrm>
          <a:prstGeom prst="rect">
            <a:avLst/>
          </a:prstGeom>
        </p:spPr>
      </p:pic>
    </p:spTree>
    <p:extLst>
      <p:ext uri="{BB962C8B-B14F-4D97-AF65-F5344CB8AC3E}">
        <p14:creationId xmlns:p14="http://schemas.microsoft.com/office/powerpoint/2010/main" val="1097378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159457478"/>
              </p:ext>
            </p:extLst>
          </p:nvPr>
        </p:nvGraphicFramePr>
        <p:xfrm>
          <a:off x="0" y="0"/>
          <a:ext cx="12192000" cy="6873867"/>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732589">
                <a:tc gridSpan="3">
                  <a:txBody>
                    <a:bodyPr/>
                    <a:lstStyle/>
                    <a:p>
                      <a:pPr algn="ctr"/>
                      <a:r>
                        <a:rPr lang="de-DE" sz="2000" b="1" kern="150" dirty="0">
                          <a:solidFill>
                            <a:schemeClr val="tx1"/>
                          </a:solidFill>
                          <a:effectLst/>
                          <a:latin typeface="HTWBerlin Office"/>
                          <a:ea typeface="HTWBerlin Office"/>
                          <a:cs typeface="HTWBerlin Office"/>
                        </a:rPr>
                        <a:t>58 Rechtliche Hürden für bidirektionales Laden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141278">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285750" lvl="0" indent="-285750" algn="l">
                        <a:lnSpc>
                          <a:spcPct val="100000"/>
                        </a:lnSpc>
                        <a:spcBef>
                          <a:spcPts val="0"/>
                        </a:spcBef>
                        <a:spcAft>
                          <a:spcPts val="0"/>
                        </a:spcAft>
                        <a:buFont typeface="Arial"/>
                        <a:buChar char="•"/>
                      </a:pPr>
                      <a:r>
                        <a:rPr lang="de-DE" sz="1800" b="0" i="0" u="none" strike="noStrike" kern="150" noProof="0" dirty="0">
                          <a:solidFill>
                            <a:srgbClr val="202122"/>
                          </a:solidFill>
                          <a:effectLst/>
                        </a:rPr>
                        <a:t>In der </a:t>
                      </a:r>
                      <a:r>
                        <a:rPr lang="de-DE" sz="1800" b="0" i="1" u="none" strike="noStrike" kern="150" noProof="0" dirty="0">
                          <a:solidFill>
                            <a:srgbClr val="0645AD"/>
                          </a:solidFill>
                          <a:effectLst/>
                          <a:hlinkClick r:id="rId3"/>
                        </a:rPr>
                        <a:t>Ladesäulenverordnung</a:t>
                      </a:r>
                      <a:r>
                        <a:rPr lang="de-DE" sz="1800" b="0" i="0" u="none" strike="noStrike" kern="150" noProof="0" dirty="0">
                          <a:solidFill>
                            <a:srgbClr val="202122"/>
                          </a:solidFill>
                          <a:effectLst/>
                        </a:rPr>
                        <a:t> fehlen die Definitionen oder technische Voraussetzungen des bidirektionalen Ladens.</a:t>
                      </a:r>
                      <a:endParaRPr lang="de-DE" sz="1800" i="0" u="none" strike="noStrike">
                        <a:solidFill>
                          <a:srgbClr val="202122"/>
                        </a:solidFill>
                      </a:endParaRPr>
                    </a:p>
                    <a:p>
                      <a:pPr marL="285750" lvl="0" indent="-285750" algn="l">
                        <a:lnSpc>
                          <a:spcPct val="100000"/>
                        </a:lnSpc>
                        <a:spcBef>
                          <a:spcPts val="0"/>
                        </a:spcBef>
                        <a:spcAft>
                          <a:spcPts val="0"/>
                        </a:spcAft>
                        <a:buFont typeface="Arial"/>
                        <a:buChar char="•"/>
                      </a:pPr>
                      <a:r>
                        <a:rPr lang="de-DE" sz="1800" b="0" i="0" u="none" strike="noStrike" kern="150" noProof="0" dirty="0">
                          <a:solidFill>
                            <a:srgbClr val="202122"/>
                          </a:solidFill>
                          <a:effectLst/>
                        </a:rPr>
                        <a:t>Im </a:t>
                      </a:r>
                      <a:r>
                        <a:rPr lang="de-DE" sz="1800" b="0" i="1" u="none" strike="noStrike" kern="150" noProof="0" dirty="0">
                          <a:solidFill>
                            <a:srgbClr val="0645AD"/>
                          </a:solidFill>
                          <a:effectLst/>
                          <a:hlinkClick r:id="rId4"/>
                        </a:rPr>
                        <a:t>Elektromobilitätsgesetz</a:t>
                      </a:r>
                      <a:r>
                        <a:rPr lang="de-DE" sz="1800" b="0" i="0" u="none" strike="noStrike" kern="150" noProof="0" dirty="0">
                          <a:solidFill>
                            <a:srgbClr val="202122"/>
                          </a:solidFill>
                          <a:effectLst/>
                        </a:rPr>
                        <a:t> fehlt die Definition der verschiedenen Rückspeisungsmöglichkeiten oder die Kennzeichnung von bidirektionalen Ladesäulen.</a:t>
                      </a:r>
                      <a:endParaRPr lang="de-DE" sz="1800" i="0" u="none" strike="noStrike">
                        <a:solidFill>
                          <a:srgbClr val="202122"/>
                        </a:solidFill>
                      </a:endParaRPr>
                    </a:p>
                    <a:p>
                      <a:pPr marL="285750" lvl="0" indent="-285750" algn="l">
                        <a:lnSpc>
                          <a:spcPct val="100000"/>
                        </a:lnSpc>
                        <a:spcBef>
                          <a:spcPts val="0"/>
                        </a:spcBef>
                        <a:spcAft>
                          <a:spcPts val="0"/>
                        </a:spcAft>
                        <a:buFont typeface="Arial"/>
                        <a:buChar char="•"/>
                      </a:pPr>
                      <a:r>
                        <a:rPr lang="de-DE" sz="1800" b="0" i="0" u="none" strike="noStrike" kern="150" noProof="0" dirty="0">
                          <a:solidFill>
                            <a:srgbClr val="202122"/>
                          </a:solidFill>
                          <a:effectLst/>
                        </a:rPr>
                        <a:t>Das </a:t>
                      </a:r>
                      <a:r>
                        <a:rPr lang="de-DE" sz="1800" b="0" i="1" u="none" strike="noStrike" kern="150" noProof="0" dirty="0">
                          <a:solidFill>
                            <a:srgbClr val="0645AD"/>
                          </a:solidFill>
                          <a:effectLst/>
                          <a:hlinkClick r:id="rId5"/>
                        </a:rPr>
                        <a:t>Erneuerbare-Energien-Gesetz</a:t>
                      </a:r>
                      <a:r>
                        <a:rPr lang="de-DE" sz="1800" b="0" i="0" u="none" strike="noStrike" kern="150" noProof="0" dirty="0">
                          <a:solidFill>
                            <a:srgbClr val="202122"/>
                          </a:solidFill>
                          <a:effectLst/>
                        </a:rPr>
                        <a:t> (EEG) berücksichtigt Elektrofahrzeuge weder als mobile Speicher noch generell zur Energiespeicherung.</a:t>
                      </a:r>
                      <a:endParaRPr lang="de-DE" sz="1800" i="0" u="none" strike="noStrike">
                        <a:solidFill>
                          <a:srgbClr val="202122"/>
                        </a:solidFill>
                      </a:endParaRPr>
                    </a:p>
                    <a:p>
                      <a:pPr marL="285750" lvl="0" indent="-285750" algn="l">
                        <a:lnSpc>
                          <a:spcPct val="100000"/>
                        </a:lnSpc>
                        <a:spcBef>
                          <a:spcPts val="0"/>
                        </a:spcBef>
                        <a:spcAft>
                          <a:spcPts val="0"/>
                        </a:spcAft>
                        <a:buFont typeface="Arial"/>
                        <a:buChar char="•"/>
                      </a:pPr>
                      <a:r>
                        <a:rPr lang="de-DE" sz="1800" b="0" i="0" u="none" strike="noStrike" kern="150" noProof="0" dirty="0">
                          <a:solidFill>
                            <a:srgbClr val="202122"/>
                          </a:solidFill>
                          <a:effectLst/>
                        </a:rPr>
                        <a:t>Das </a:t>
                      </a:r>
                      <a:r>
                        <a:rPr lang="de-DE" sz="1800" b="0" i="1" u="none" strike="noStrike" kern="150" noProof="0" dirty="0">
                          <a:solidFill>
                            <a:srgbClr val="0645AD"/>
                          </a:solidFill>
                          <a:effectLst/>
                          <a:hlinkClick r:id="rId6"/>
                        </a:rPr>
                        <a:t>Energiewirtschaftsgesetz</a:t>
                      </a:r>
                      <a:r>
                        <a:rPr lang="de-DE" sz="1800" b="0" i="0" u="none" strike="noStrike" kern="150" noProof="0" dirty="0">
                          <a:solidFill>
                            <a:srgbClr val="202122"/>
                          </a:solidFill>
                          <a:effectLst/>
                        </a:rPr>
                        <a:t> (EnWG) und das EEG besitzen unterschiedliche Definitionen des Letztverbrauchers.</a:t>
                      </a:r>
                      <a:endParaRPr lang="de-DE" sz="1800" i="0" u="none" strike="noStrike">
                        <a:solidFill>
                          <a:srgbClr val="202122"/>
                        </a:solidFill>
                      </a:endParaRPr>
                    </a:p>
                    <a:p>
                      <a:pPr lvl="0">
                        <a:buNone/>
                      </a:pPr>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Nutzung Akkus für Gebäude</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p>
                      <a:pPr fontAlgn="auto"/>
                      <a:r>
                        <a:rPr lang="de-DE" sz="1800" kern="150" dirty="0">
                          <a:effectLst/>
                          <a:latin typeface="HTWBerlin Office"/>
                          <a:ea typeface="HTWBerlin Office"/>
                          <a:cs typeface="HTWBerlin Office"/>
                        </a:rPr>
                        <a:t>Gebäude mit Wallboxen</a:t>
                      </a:r>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Anreize für Nutzung von Akkus für E-Mobilität zur Speicherung von Energie fürs oder vom Gebäude</a:t>
                      </a: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7" cstate="print">
            <a:lum bright="50000"/>
            <a:extLst>
              <a:ext uri="{28A0092B-C50C-407E-A947-70E740481C1C}">
                <a14:useLocalDpi xmlns:a14="http://schemas.microsoft.com/office/drawing/2010/main"/>
              </a:ext>
            </a:extLst>
          </a:blip>
          <a:srcRect/>
          <a:stretch>
            <a:fillRect/>
          </a:stretch>
        </p:blipFill>
        <p:spPr bwMode="auto">
          <a:xfrm>
            <a:off x="4849494" y="4421177"/>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E1E85AEB-A303-29E0-DEA4-86666913D8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3411" y="5575781"/>
            <a:ext cx="1730687" cy="1122412"/>
          </a:xfrm>
          <a:prstGeom prst="rect">
            <a:avLst/>
          </a:prstGeom>
        </p:spPr>
      </p:pic>
    </p:spTree>
    <p:extLst>
      <p:ext uri="{BB962C8B-B14F-4D97-AF65-F5344CB8AC3E}">
        <p14:creationId xmlns:p14="http://schemas.microsoft.com/office/powerpoint/2010/main" val="3869685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43887335"/>
              </p:ext>
            </p:extLst>
          </p:nvPr>
        </p:nvGraphicFramePr>
        <p:xfrm>
          <a:off x="0" y="0"/>
          <a:ext cx="12192000" cy="583175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387745">
                <a:tc gridSpan="3">
                  <a:txBody>
                    <a:bodyPr/>
                    <a:lstStyle/>
                    <a:p>
                      <a:pPr algn="ctr"/>
                      <a:r>
                        <a:rPr lang="de-DE" sz="2000" b="1" kern="150" dirty="0">
                          <a:solidFill>
                            <a:schemeClr val="tx1"/>
                          </a:solidFill>
                          <a:effectLst/>
                          <a:latin typeface="HTWBerlin Office"/>
                          <a:ea typeface="HTWBerlin Office"/>
                          <a:cs typeface="HTWBerlin Office"/>
                        </a:rPr>
                        <a:t>51 Regulierung kommunaler Wärmeplanung</a:t>
                      </a:r>
                      <a:endParaRPr lang="de-DE" dirty="0"/>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2000" b="1" kern="150" dirty="0">
                        <a:effectLst/>
                        <a:latin typeface="HTWBerlin Office"/>
                        <a:ea typeface="HTWBerlin Office"/>
                        <a:cs typeface="HTWBerlin Office"/>
                      </a:endParaRPr>
                    </a:p>
                    <a:p>
                      <a:pPr marL="342900" indent="-342900">
                        <a:buFont typeface="+mj-lt"/>
                        <a:buAutoNum type="arabicPeriod"/>
                      </a:pPr>
                      <a:r>
                        <a:rPr lang="de-DE" sz="2000" b="0" kern="150" dirty="0">
                          <a:effectLst/>
                          <a:latin typeface="HTWBerlin Office"/>
                          <a:ea typeface="HTWBerlin Office"/>
                          <a:cs typeface="HTWBerlin Office"/>
                        </a:rPr>
                        <a:t>Wärmeplanung unverbindlich</a:t>
                      </a:r>
                    </a:p>
                    <a:p>
                      <a:pPr marL="342900" indent="-342900">
                        <a:buFont typeface="+mj-lt"/>
                        <a:buAutoNum type="arabicPeriod"/>
                      </a:pPr>
                      <a:endParaRPr lang="de-DE" sz="2000" b="0" kern="150" dirty="0">
                        <a:effectLst/>
                        <a:latin typeface="HTWBerlin Office"/>
                        <a:ea typeface="HTWBerlin Office"/>
                        <a:cs typeface="HTWBerlin Office"/>
                      </a:endParaRPr>
                    </a:p>
                    <a:p>
                      <a:pPr marL="342900" indent="-342900">
                        <a:buFont typeface="+mj-lt"/>
                        <a:buAutoNum type="arabicPeriod"/>
                      </a:pPr>
                      <a:r>
                        <a:rPr lang="de-DE" sz="2000" b="0" kern="150" dirty="0">
                          <a:effectLst/>
                          <a:latin typeface="HTWBerlin Office"/>
                          <a:ea typeface="HTWBerlin Office"/>
                          <a:cs typeface="HTWBerlin Office"/>
                        </a:rPr>
                        <a:t>Menschen warten mit Entscheidung für Heizung auf Wärmeplanung statt sofort klimaschonende Heizung einzubauen</a:t>
                      </a:r>
                    </a:p>
                    <a:p>
                      <a:pPr marL="342900" indent="-342900">
                        <a:buFont typeface="+mj-lt"/>
                        <a:buAutoNum type="arabicPeriod"/>
                      </a:pPr>
                      <a:endParaRPr lang="de-DE" sz="2000" b="0" kern="150" dirty="0">
                        <a:effectLst/>
                        <a:latin typeface="HTWBerlin Office"/>
                        <a:ea typeface="HTWBerlin Office"/>
                        <a:cs typeface="HTWBerlin Office"/>
                      </a:endParaRPr>
                    </a:p>
                    <a:p>
                      <a:pPr marL="0" indent="0">
                        <a:buFont typeface="+mj-lt"/>
                        <a:buNone/>
                      </a:pPr>
                      <a:r>
                        <a:rPr lang="de-DE" sz="2000" b="0" kern="150" dirty="0">
                          <a:effectLst/>
                          <a:latin typeface="HTWBerlin Office"/>
                          <a:ea typeface="HTWBerlin Office"/>
                          <a:cs typeface="HTWBerlin Office"/>
                          <a:sym typeface="Wingdings" panose="05000000000000000000" pitchFamily="2" charset="2"/>
                        </a:rPr>
                        <a:t> Kann zu höheren Emissionen führen</a:t>
                      </a:r>
                      <a:endParaRPr lang="de-DE" sz="20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v.a. Wärmepumpen</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Wärme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Verbindliche Wärmeplanung</a:t>
                      </a:r>
                    </a:p>
                    <a:p>
                      <a:pPr marL="342900" indent="-342900">
                        <a:buFont typeface="+mj-lt"/>
                        <a:buAutoNum type="arabicPeriod"/>
                      </a:pP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Schnellstmögliche Umsetzung </a:t>
                      </a:r>
                      <a:r>
                        <a:rPr lang="de-DE" sz="1800" b="0" kern="150" dirty="0" err="1">
                          <a:effectLst/>
                          <a:latin typeface="HTWBerlin Office"/>
                          <a:ea typeface="HTWBerlin Office"/>
                          <a:cs typeface="HTWBerlin Office"/>
                        </a:rPr>
                        <a:t>klimaschonenster</a:t>
                      </a:r>
                      <a:r>
                        <a:rPr lang="de-DE" sz="1800" b="0" kern="150" dirty="0">
                          <a:effectLst/>
                          <a:latin typeface="HTWBerlin Office"/>
                          <a:ea typeface="HTWBerlin Office"/>
                          <a:cs typeface="HTWBerlin Office"/>
                        </a:rPr>
                        <a:t> Heizsysteme</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r>
                        <a:rPr lang="de-DE" sz="1800" dirty="0"/>
                        <a:t>Entwurf eines Gesetzes für die Wärmeplanung und zur Dekarbonisierung der Wärmenetze</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50571" y="420664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55369" y="4229332"/>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C9D6286-EF4F-C2B3-A56E-3FCE3AE26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972" y="5373216"/>
            <a:ext cx="1409897" cy="438211"/>
          </a:xfrm>
          <a:prstGeom prst="rect">
            <a:avLst/>
          </a:prstGeom>
        </p:spPr>
      </p:pic>
    </p:spTree>
    <p:extLst>
      <p:ext uri="{BB962C8B-B14F-4D97-AF65-F5344CB8AC3E}">
        <p14:creationId xmlns:p14="http://schemas.microsoft.com/office/powerpoint/2010/main" val="148153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248441627"/>
              </p:ext>
            </p:extLst>
          </p:nvPr>
        </p:nvGraphicFramePr>
        <p:xfrm>
          <a:off x="0" y="0"/>
          <a:ext cx="12192000" cy="6882615"/>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725179">
                <a:tc gridSpan="3">
                  <a:txBody>
                    <a:bodyPr/>
                    <a:lstStyle/>
                    <a:p>
                      <a:pPr algn="ctr"/>
                      <a:r>
                        <a:rPr lang="de-DE" sz="2000" b="1" kern="150" dirty="0">
                          <a:solidFill>
                            <a:schemeClr val="tx1"/>
                          </a:solidFill>
                          <a:effectLst/>
                          <a:latin typeface="HTWBerlin Office"/>
                          <a:ea typeface="HTWBerlin Office"/>
                          <a:cs typeface="HTWBerlin Office"/>
                        </a:rPr>
                        <a:t>59 Fehlanreize Gebäuderegelung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157436">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lvl="0">
                        <a:buNone/>
                      </a:pPr>
                      <a:r>
                        <a:rPr lang="de-DE" sz="1800" b="0" i="0" u="none" strike="noStrike" kern="150" noProof="0" dirty="0">
                          <a:solidFill>
                            <a:srgbClr val="333333"/>
                          </a:solidFill>
                          <a:effectLst/>
                        </a:rPr>
                        <a:t>1. GEG-Vorschrift für monatliches Bilanzverfahren nach DIN V 18599 mit standardisierter, stark vereinfachter Berücksichtigung von Regelungen z.B. für RLT-Anlagen. </a:t>
                      </a:r>
                      <a:br>
                        <a:rPr lang="de-DE" sz="1800" b="0" i="0" u="none" strike="noStrike" kern="150" noProof="0" dirty="0">
                          <a:solidFill>
                            <a:srgbClr val="333333"/>
                          </a:solidFill>
                          <a:effectLst/>
                        </a:rPr>
                      </a:br>
                      <a:r>
                        <a:rPr lang="de-DE" sz="1800" b="0" i="0" u="none" strike="noStrike" kern="150" noProof="0" dirty="0">
                          <a:solidFill>
                            <a:srgbClr val="333333"/>
                          </a:solidFill>
                          <a:effectLst/>
                        </a:rPr>
                        <a:t>--&gt; keine Prüfung realer Regler im Rahmen der energetischen Bewertung von Gebäuden und keine Etablierung von Gebäude-/Anlagensimulationen als Standardwerkzeug für Planung von TGA und Regelungen und den normativen energetischen Nachweis</a:t>
                      </a:r>
                      <a:endParaRPr lang="de-DE" sz="1800" dirty="0"/>
                    </a:p>
                    <a:p>
                      <a:pPr lvl="0">
                        <a:buNone/>
                      </a:pPr>
                      <a:br>
                        <a:rPr lang="de-DE" sz="1800" b="0" i="0" u="none" strike="noStrike" kern="150" noProof="0" dirty="0">
                          <a:solidFill>
                            <a:srgbClr val="333333"/>
                          </a:solidFill>
                          <a:effectLst/>
                        </a:rPr>
                      </a:br>
                      <a:r>
                        <a:rPr lang="de-DE" sz="1800" b="0" i="0" u="none" strike="noStrike" kern="150" noProof="0" dirty="0">
                          <a:solidFill>
                            <a:srgbClr val="333333"/>
                          </a:solidFill>
                          <a:effectLst/>
                        </a:rPr>
                        <a:t>2. Trennung von Planungsleistung (HOAI) und Ausführungsleistung (VOB) und Gefahrenübergang von TGA/Regelungs-Leistungen</a:t>
                      </a:r>
                      <a:endParaRPr lang="de-DE" sz="1800" dirty="0"/>
                    </a:p>
                    <a:p>
                      <a:pPr lvl="0">
                        <a:buNone/>
                      </a:pPr>
                      <a:r>
                        <a:rPr lang="de-DE" sz="1800" b="0" i="0" u="none" strike="noStrike" kern="150" noProof="0" dirty="0">
                          <a:solidFill>
                            <a:srgbClr val="333333"/>
                          </a:solidFill>
                          <a:effectLst/>
                        </a:rPr>
                        <a:t>--&gt; keine volle Verantwortung des HOAI-Planers für den Betrieb von TGA-Systemen</a:t>
                      </a:r>
                      <a:endParaRPr lang="de-DE" sz="1800" dirty="0"/>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pPr lvl="0">
                        <a:buNone/>
                      </a:pPr>
                      <a:r>
                        <a:rPr lang="de-DE" sz="1800" b="0" i="0" u="none" strike="noStrike" kern="150" noProof="0" dirty="0">
                          <a:solidFill>
                            <a:srgbClr val="333333"/>
                          </a:solidFill>
                          <a:effectLst/>
                        </a:rPr>
                        <a:t>Regelung</a:t>
                      </a:r>
                      <a:endParaRPr lang="de-DE" sz="1800"/>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p>
                      <a:pPr marL="342900" lvl="0" indent="-342900">
                        <a:buAutoNum type="arabicPeriod"/>
                      </a:pPr>
                      <a:r>
                        <a:rPr lang="de-DE" sz="1800" b="0" i="0" u="none" strike="noStrike" kern="150" noProof="0" dirty="0">
                          <a:solidFill>
                            <a:srgbClr val="333333"/>
                          </a:solidFill>
                          <a:effectLst/>
                        </a:rPr>
                        <a:t>Alle Gebäude (Neubau, Bestand, Wohngebäude, NWG) mit technischer Gebäudeausrüstung</a:t>
                      </a:r>
                      <a:endParaRPr lang="de-DE" sz="1800" dirty="0"/>
                    </a:p>
                    <a:p>
                      <a:pPr marL="342900" lvl="0" indent="-342900">
                        <a:buAutoNum type="arabicPeriod"/>
                      </a:pPr>
                      <a:r>
                        <a:rPr lang="de-DE" sz="1800" b="0" i="0" u="none" strike="noStrike" kern="150" noProof="0" dirty="0">
                          <a:solidFill>
                            <a:srgbClr val="333333"/>
                          </a:solidFill>
                          <a:effectLst/>
                        </a:rPr>
                        <a:t>Wärmenetze für Quartiere</a:t>
                      </a:r>
                      <a:endParaRPr lang="de-DE" sz="1800" dirty="0"/>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pPr marL="342900" lvl="0" indent="-342900">
                        <a:buAutoNum type="arabicPeriod"/>
                      </a:pPr>
                      <a:r>
                        <a:rPr lang="de-DE" sz="1800" b="0" i="0" u="none" strike="noStrike" kern="150" noProof="0" dirty="0">
                          <a:solidFill>
                            <a:srgbClr val="333333"/>
                          </a:solidFill>
                          <a:effectLst/>
                        </a:rPr>
                        <a:t>Vorschrift von </a:t>
                      </a:r>
                      <a:r>
                        <a:rPr lang="de-DE" sz="1800" b="0" i="0" u="none" strike="noStrike" kern="150" noProof="0" dirty="0" err="1">
                          <a:solidFill>
                            <a:srgbClr val="333333"/>
                          </a:solidFill>
                          <a:effectLst/>
                        </a:rPr>
                        <a:t>dynamsichen</a:t>
                      </a:r>
                      <a:r>
                        <a:rPr lang="de-DE" sz="1800" b="0" i="0" u="none" strike="noStrike" kern="150" noProof="0" dirty="0">
                          <a:solidFill>
                            <a:srgbClr val="333333"/>
                          </a:solidFill>
                          <a:effectLst/>
                        </a:rPr>
                        <a:t> Gebäudesimulationen als Standardwerkzeug für energetischen Nachweis (Nichtwohngebäude)</a:t>
                      </a:r>
                      <a:br>
                        <a:rPr lang="de-DE" sz="1800" b="0" i="0" u="none" strike="noStrike" kern="150" noProof="0" dirty="0">
                          <a:solidFill>
                            <a:srgbClr val="333333"/>
                          </a:solidFill>
                          <a:effectLst/>
                        </a:rPr>
                      </a:br>
                      <a:endParaRPr lang="de-DE" sz="1800" dirty="0"/>
                    </a:p>
                    <a:p>
                      <a:pPr marL="342900" lvl="0" indent="-342900">
                        <a:buAutoNum type="arabicPeriod"/>
                      </a:pPr>
                      <a:r>
                        <a:rPr lang="de-DE" sz="1800" b="0" i="0" u="none" strike="noStrike" kern="150" noProof="0" dirty="0">
                          <a:solidFill>
                            <a:srgbClr val="333333"/>
                          </a:solidFill>
                          <a:effectLst/>
                        </a:rPr>
                        <a:t>Anpassung HOAI-Planungsleistungen und VOB-Werkvertrag so, dass Planer von TGA und Regelung für  Performance im Betrieb verantwortlich </a:t>
                      </a:r>
                      <a:endParaRPr lang="de-DE" sz="1800" dirty="0"/>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pPr lvl="0">
                        <a:buNone/>
                      </a:pPr>
                      <a:r>
                        <a:rPr lang="de-DE" sz="1800" b="0" i="0" u="none" strike="noStrike" kern="150" noProof="0" dirty="0">
                          <a:solidFill>
                            <a:srgbClr val="333333"/>
                          </a:solidFill>
                          <a:effectLst/>
                        </a:rPr>
                        <a:t>Gebäudeenergiegesetz (GEG), NAMUR Arbeitsblatt NA 180,</a:t>
                      </a:r>
                      <a:r>
                        <a:rPr lang="de-DE" sz="1800" b="0" i="0" u="none" strike="noStrike" kern="150" noProof="0" dirty="0">
                          <a:solidFill>
                            <a:srgbClr val="333333"/>
                          </a:solidFill>
                          <a:effectLst/>
                          <a:latin typeface="Calibri"/>
                        </a:rPr>
                        <a:t> HOAI, VOB</a:t>
                      </a:r>
                      <a:endParaRPr lang="de-DE" sz="1800" dirty="0"/>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882072" y="451477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E1E85AEB-A303-29E0-DEA4-86666913D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299" y="5539752"/>
            <a:ext cx="1730687" cy="1122412"/>
          </a:xfrm>
          <a:prstGeom prst="rect">
            <a:avLst/>
          </a:prstGeom>
        </p:spPr>
      </p:pic>
    </p:spTree>
    <p:extLst>
      <p:ext uri="{BB962C8B-B14F-4D97-AF65-F5344CB8AC3E}">
        <p14:creationId xmlns:p14="http://schemas.microsoft.com/office/powerpoint/2010/main" val="28226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121395769"/>
              </p:ext>
            </p:extLst>
          </p:nvPr>
        </p:nvGraphicFramePr>
        <p:xfrm>
          <a:off x="0" y="0"/>
          <a:ext cx="12192000" cy="6846093"/>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488156">
                <a:tc gridSpan="3">
                  <a:txBody>
                    <a:bodyPr/>
                    <a:lstStyle/>
                    <a:p>
                      <a:pPr algn="ctr"/>
                      <a:r>
                        <a:rPr lang="de-DE" sz="2000" b="1" kern="150" dirty="0">
                          <a:solidFill>
                            <a:schemeClr val="tx1"/>
                          </a:solidFill>
                          <a:effectLst/>
                          <a:latin typeface="HTWBerlin Office"/>
                          <a:ea typeface="HTWBerlin Office"/>
                          <a:cs typeface="HTWBerlin Office"/>
                        </a:rPr>
                        <a:t>61 Unsicherheit</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357937">
                <a:tc>
                  <a:txBody>
                    <a:bodyPr/>
                    <a:lstStyle/>
                    <a:p>
                      <a:r>
                        <a:rPr lang="de-DE" sz="2000" b="1" kern="150" dirty="0">
                          <a:effectLst/>
                          <a:latin typeface="HTWBerlin Office"/>
                          <a:ea typeface="HTWBerlin Office"/>
                          <a:cs typeface="HTWBerlin Office"/>
                        </a:rPr>
                        <a:t>Beschreibung</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Politische Änderungen erwartet --&gt; Käufer warten mit Investitionsentscheidung</a:t>
                      </a:r>
                    </a:p>
                    <a:p>
                      <a:pPr lvl="0">
                        <a:buNone/>
                      </a:pPr>
                      <a:endParaRPr lang="de-DE" sz="2000" b="0" kern="150" dirty="0">
                        <a:effectLst/>
                        <a:latin typeface="HTWBerlin Office"/>
                        <a:ea typeface="HTWBerlin Office"/>
                        <a:cs typeface="HTWBerlin Office"/>
                      </a:endParaRPr>
                    </a:p>
                    <a:p>
                      <a:pPr lvl="0">
                        <a:buNone/>
                      </a:pPr>
                      <a:r>
                        <a:rPr lang="de-DE" sz="2000" b="0" kern="150" dirty="0">
                          <a:effectLst/>
                          <a:latin typeface="HTWBerlin Office"/>
                          <a:ea typeface="HTWBerlin Office"/>
                          <a:cs typeface="HTWBerlin Office"/>
                        </a:rPr>
                        <a:t>Bsp.: Ankündigung Förderrichtlinie für Wärmepumpen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pPr marL="0" marR="0" lvl="0" indent="0" algn="l">
                        <a:lnSpc>
                          <a:spcPct val="100000"/>
                        </a:lnSpc>
                        <a:spcBef>
                          <a:spcPts val="0"/>
                        </a:spcBef>
                        <a:spcAft>
                          <a:spcPts val="0"/>
                        </a:spcAft>
                        <a:buClrTx/>
                        <a:buSzTx/>
                        <a:buFontTx/>
                        <a:buNone/>
                      </a:pPr>
                      <a:endParaRPr lang="de-DE" sz="2000" b="1" dirty="0"/>
                    </a:p>
                    <a:p>
                      <a:pPr lvl="0">
                        <a:buNone/>
                      </a:pPr>
                      <a:r>
                        <a:rPr lang="de-DE" sz="2000" b="0" i="0" u="none" strike="noStrike" kern="150" noProof="0" dirty="0">
                          <a:solidFill>
                            <a:srgbClr val="000000"/>
                          </a:solidFill>
                          <a:effectLst/>
                          <a:latin typeface="Calibri"/>
                        </a:rPr>
                        <a:t>Investive Maßnahmen</a:t>
                      </a:r>
                      <a:endParaRPr lang="de-DE" sz="2000" dirty="0"/>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2000" kern="150" dirty="0">
                          <a:effectLst/>
                          <a:latin typeface="HTWBerlin Office"/>
                          <a:ea typeface="HTWBerlin Office"/>
                          <a:cs typeface="HTWBerlin Office"/>
                        </a:rPr>
                        <a:t>Alle</a:t>
                      </a:r>
                    </a:p>
                    <a:p>
                      <a:pPr fontAlgn="auto"/>
                      <a:endParaRPr lang="de-DE" sz="16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Maßnahmen, bei denen die Wirtschaftlichkeit wenig von Zeitpunkt des Inkrafttretens abhängt.</a:t>
                      </a:r>
                    </a:p>
                    <a:p>
                      <a:pPr lvl="0">
                        <a:buNone/>
                      </a:pPr>
                      <a:endParaRPr lang="de-DE" sz="2000" b="0"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Bsp.: </a:t>
                      </a:r>
                      <a:r>
                        <a:rPr lang="de-DE" sz="2000" b="0" kern="150" dirty="0" err="1">
                          <a:effectLst/>
                          <a:latin typeface="HTWBerlin Office"/>
                          <a:ea typeface="HTWBerlin Office"/>
                          <a:cs typeface="HTWBerlin Office"/>
                        </a:rPr>
                        <a:t>Treibhausgasbespreisung</a:t>
                      </a:r>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592368" y="4269277"/>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774362" y="4254899"/>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590715" y="5448220"/>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47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25E82-6F60-EA03-B2A2-3CD1FC6CBA65}"/>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93658C2A-4282-10B0-45AC-2780F34CAAEE}"/>
              </a:ext>
            </a:extLst>
          </p:cNvPr>
          <p:cNvGraphicFramePr>
            <a:graphicFrameLocks noGrp="1"/>
          </p:cNvGraphicFramePr>
          <p:nvPr>
            <p:extLst>
              <p:ext uri="{D42A27DB-BD31-4B8C-83A1-F6EECF244321}">
                <p14:modId xmlns:p14="http://schemas.microsoft.com/office/powerpoint/2010/main" val="1611158480"/>
              </p:ext>
            </p:extLst>
          </p:nvPr>
        </p:nvGraphicFramePr>
        <p:xfrm>
          <a:off x="0" y="0"/>
          <a:ext cx="12192000" cy="684312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735636">
                <a:tc gridSpan="3">
                  <a:txBody>
                    <a:bodyPr/>
                    <a:lstStyle/>
                    <a:p>
                      <a:pPr algn="ctr"/>
                      <a:r>
                        <a:rPr lang="de-DE" sz="2000" b="1" kern="150" dirty="0">
                          <a:solidFill>
                            <a:schemeClr val="tx1"/>
                          </a:solidFill>
                          <a:effectLst/>
                          <a:latin typeface="HTWBerlin Office"/>
                          <a:ea typeface="HTWBerlin Office"/>
                          <a:cs typeface="HTWBerlin Office"/>
                        </a:rPr>
                        <a:t>73 Speicherauslegung fehlt in DIN </a:t>
                      </a:r>
                      <a:r>
                        <a:rPr lang="de-DE" sz="2000" b="1" kern="150" noProof="0" dirty="0">
                          <a:solidFill>
                            <a:schemeClr val="tx1"/>
                          </a:solidFill>
                          <a:effectLst/>
                          <a:latin typeface="HTWBerlin Office"/>
                        </a:rPr>
                        <a:t>V 18599-5:2018-09</a:t>
                      </a:r>
                      <a:endParaRPr lang="de-DE" sz="2000" b="1" kern="150" dirty="0">
                        <a:solidFill>
                          <a:schemeClr val="tx1"/>
                        </a:solidFill>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107490">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AutoNum type="arabicPeriod"/>
                      </a:pPr>
                      <a:r>
                        <a:rPr lang="de-DE" sz="2000" b="0" kern="150" dirty="0">
                          <a:effectLst/>
                          <a:latin typeface="HTWBerlin Office"/>
                          <a:ea typeface="HTWBerlin Office"/>
                          <a:cs typeface="HTWBerlin Office"/>
                        </a:rPr>
                        <a:t>Berechnung Speichergröße fehlt, nur Speicherverluste- und </a:t>
                      </a:r>
                      <a:r>
                        <a:rPr lang="de-DE" sz="2000" b="0" kern="150" dirty="0" err="1">
                          <a:effectLst/>
                          <a:latin typeface="HTWBerlin Office"/>
                          <a:ea typeface="HTWBerlin Office"/>
                          <a:cs typeface="HTWBerlin Office"/>
                        </a:rPr>
                        <a:t>belastung</a:t>
                      </a:r>
                      <a:r>
                        <a:rPr lang="de-DE" sz="2000" b="0" kern="150" dirty="0">
                          <a:effectLst/>
                          <a:latin typeface="HTWBerlin Office"/>
                          <a:ea typeface="HTWBerlin Office"/>
                          <a:cs typeface="HTWBerlin Office"/>
                        </a:rPr>
                        <a:t> berechnet</a:t>
                      </a:r>
                    </a:p>
                    <a:p>
                      <a:pPr marL="342900" lvl="0" indent="-342900">
                        <a:buAutoNum type="arabicPeriod"/>
                      </a:pP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Dynamische Berechnungen fehlen</a:t>
                      </a:r>
                    </a:p>
                    <a:p>
                      <a:pPr marL="342900" lvl="0" indent="-342900">
                        <a:buAutoNum type="arabicPeriod"/>
                      </a:pPr>
                      <a:endParaRPr lang="de-DE" sz="2000" b="0" kern="150" dirty="0">
                        <a:effectLst/>
                        <a:latin typeface="HTWBerlin Office"/>
                        <a:ea typeface="HTWBerlin Office"/>
                        <a:cs typeface="HTWBerlin Office"/>
                      </a:endParaRPr>
                    </a:p>
                    <a:p>
                      <a:pPr marL="0" lvl="0" indent="0">
                        <a:buNone/>
                      </a:pPr>
                      <a:r>
                        <a:rPr lang="de-DE" sz="2000" b="0" kern="150" dirty="0">
                          <a:effectLst/>
                          <a:latin typeface="HTWBerlin Office"/>
                          <a:ea typeface="HTWBerlin Office"/>
                          <a:cs typeface="HTWBerlin Office"/>
                        </a:rPr>
                        <a:t>--&gt; Potenzial von Speichern nicht genutzt</a:t>
                      </a:r>
                    </a:p>
                    <a:p>
                      <a:pPr marL="0" lvl="0" indent="0">
                        <a:buNone/>
                      </a:pPr>
                      <a:r>
                        <a:rPr lang="de-DE" sz="2000" b="0" kern="150" dirty="0">
                          <a:effectLst/>
                          <a:latin typeface="HTWBerlin Office"/>
                          <a:ea typeface="HTWBerlin Office"/>
                          <a:cs typeface="HTWBerlin Office"/>
                        </a:rPr>
                        <a:t>--&gt; Potenzial erneuerbarer Energien nicht genutzt</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DE29A640-81F3-7342-FA5B-79FC8816B932}"/>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716972" y="516374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107CE0AE-DDA0-693D-C2FB-090FD33F0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0380" y="6221328"/>
            <a:ext cx="1409897" cy="438211"/>
          </a:xfrm>
          <a:prstGeom prst="rect">
            <a:avLst/>
          </a:prstGeom>
        </p:spPr>
      </p:pic>
    </p:spTree>
    <p:extLst>
      <p:ext uri="{BB962C8B-B14F-4D97-AF65-F5344CB8AC3E}">
        <p14:creationId xmlns:p14="http://schemas.microsoft.com/office/powerpoint/2010/main" val="228778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03D2E-70AA-70F9-7688-406C19C5E486}"/>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DD734859-DA7F-D2F3-1DC2-79B130BA1606}"/>
              </a:ext>
            </a:extLst>
          </p:cNvPr>
          <p:cNvGraphicFramePr>
            <a:graphicFrameLocks noGrp="1"/>
          </p:cNvGraphicFramePr>
          <p:nvPr>
            <p:extLst>
              <p:ext uri="{D42A27DB-BD31-4B8C-83A1-F6EECF244321}">
                <p14:modId xmlns:p14="http://schemas.microsoft.com/office/powerpoint/2010/main" val="4056014950"/>
              </p:ext>
            </p:extLst>
          </p:nvPr>
        </p:nvGraphicFramePr>
        <p:xfrm>
          <a:off x="0" y="0"/>
          <a:ext cx="12191998" cy="6803115"/>
        </p:xfrm>
        <a:graphic>
          <a:graphicData uri="http://schemas.openxmlformats.org/drawingml/2006/table">
            <a:tbl>
              <a:tblPr/>
              <a:tblGrid>
                <a:gridCol w="4667249">
                  <a:extLst>
                    <a:ext uri="{9D8B030D-6E8A-4147-A177-3AD203B41FA5}">
                      <a16:colId xmlns:a16="http://schemas.microsoft.com/office/drawing/2014/main" val="3256862453"/>
                    </a:ext>
                  </a:extLst>
                </a:gridCol>
                <a:gridCol w="3443224">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37265">
                <a:tc gridSpan="3">
                  <a:txBody>
                    <a:bodyPr/>
                    <a:lstStyle/>
                    <a:p>
                      <a:pPr algn="ctr"/>
                      <a:r>
                        <a:rPr lang="de-DE" sz="2000" b="1" kern="150" dirty="0">
                          <a:solidFill>
                            <a:schemeClr val="tx1"/>
                          </a:solidFill>
                          <a:effectLst/>
                          <a:latin typeface="HTWBerlin Office"/>
                          <a:ea typeface="HTWBerlin Office"/>
                          <a:cs typeface="HTWBerlin Office"/>
                        </a:rPr>
                        <a:t>63 Falsche Berechnung der Treibhausgasemissionen per Gesetz</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054018">
                <a:tc>
                  <a:txBody>
                    <a:bodyPr/>
                    <a:lstStyle/>
                    <a:p>
                      <a:r>
                        <a:rPr lang="de-DE" sz="2000" b="1" kern="150" dirty="0">
                          <a:effectLst/>
                          <a:latin typeface="HTWBerlin Office"/>
                          <a:ea typeface="HTWBerlin Office"/>
                          <a:cs typeface="HTWBerlin Office"/>
                        </a:rPr>
                        <a:t>Beschreibung</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Der Treibhausgasemissionsfaktor für Erdgas wird deutlich zu niedrig angegeben:</a:t>
                      </a:r>
                    </a:p>
                    <a:p>
                      <a:pPr lvl="0">
                        <a:buNone/>
                      </a:pPr>
                      <a:endParaRPr lang="de-DE" sz="2000" b="0" kern="150" dirty="0">
                        <a:effectLst/>
                        <a:latin typeface="HTWBerlin Office"/>
                        <a:ea typeface="HTWBerlin Office"/>
                        <a:cs typeface="HTWBerlin Office"/>
                      </a:endParaRPr>
                    </a:p>
                    <a:p>
                      <a:pPr lvl="0">
                        <a:buNone/>
                      </a:pPr>
                      <a:r>
                        <a:rPr lang="de-DE" sz="2000" b="0" kern="150" dirty="0">
                          <a:effectLst/>
                          <a:latin typeface="HTWBerlin Office"/>
                          <a:ea typeface="HTWBerlin Office"/>
                          <a:cs typeface="HTWBerlin Office"/>
                        </a:rPr>
                        <a:t>240</a:t>
                      </a:r>
                      <a:r>
                        <a:rPr lang="de-DE" sz="2000" b="0" kern="150" dirty="0">
                          <a:solidFill>
                            <a:schemeClr val="tx1"/>
                          </a:solidFill>
                          <a:effectLst/>
                          <a:latin typeface="HTWBerlin Office"/>
                          <a:ea typeface="HTWBerlin Office"/>
                          <a:cs typeface="HTWBerlin Office"/>
                        </a:rPr>
                        <a:t> </a:t>
                      </a:r>
                      <a:r>
                        <a:rPr lang="de-DE" sz="2000" b="0" kern="150" noProof="0" dirty="0">
                          <a:solidFill>
                            <a:schemeClr val="tx1"/>
                          </a:solidFill>
                          <a:effectLst/>
                          <a:latin typeface="HTWBerlin Office"/>
                        </a:rPr>
                        <a:t>g CO</a:t>
                      </a:r>
                      <a:r>
                        <a:rPr lang="de-DE" sz="2000" b="0" kern="150" baseline="-25000" noProof="0" dirty="0">
                          <a:solidFill>
                            <a:schemeClr val="tx1"/>
                          </a:solidFill>
                          <a:effectLst/>
                          <a:latin typeface="HTWBerlin Office"/>
                        </a:rPr>
                        <a:t>2</a:t>
                      </a:r>
                      <a:r>
                        <a:rPr lang="de-DE" sz="2000" b="0" kern="150" noProof="0" dirty="0">
                          <a:solidFill>
                            <a:schemeClr val="tx1"/>
                          </a:solidFill>
                          <a:effectLst/>
                          <a:latin typeface="HTWBerlin Office"/>
                        </a:rPr>
                        <a:t>-Äquivalent pro kWh im </a:t>
                      </a:r>
                      <a:r>
                        <a:rPr lang="de-DE" sz="2000" b="0" kern="150" noProof="0" dirty="0">
                          <a:solidFill>
                            <a:schemeClr val="tx1"/>
                          </a:solidFill>
                          <a:effectLst/>
                          <a:latin typeface="HTWBerlin Office"/>
                          <a:hlinkClick r:id="rId3"/>
                        </a:rPr>
                        <a:t>GEG, Anlage 9, 3.</a:t>
                      </a:r>
                      <a:r>
                        <a:rPr lang="de-DE" sz="2000" b="0" kern="150" noProof="0" dirty="0">
                          <a:solidFill>
                            <a:schemeClr val="tx1"/>
                          </a:solidFill>
                          <a:effectLst/>
                          <a:latin typeface="HTWBerlin Office"/>
                        </a:rPr>
                        <a:t> Quellenangabe fehlt im Gesetz</a:t>
                      </a:r>
                    </a:p>
                    <a:p>
                      <a:pPr lvl="0">
                        <a:buNone/>
                      </a:pPr>
                      <a:endParaRPr lang="de-DE" sz="2000" b="0" kern="150" noProof="0" dirty="0">
                        <a:solidFill>
                          <a:schemeClr val="tx1"/>
                        </a:solidFill>
                        <a:effectLst/>
                        <a:latin typeface="HTWBerlin Office"/>
                      </a:endParaRPr>
                    </a:p>
                    <a:p>
                      <a:pPr lvl="0">
                        <a:buNone/>
                      </a:pPr>
                      <a:r>
                        <a:rPr lang="de-DE" sz="2000" b="0" kern="150" noProof="0" dirty="0">
                          <a:solidFill>
                            <a:schemeClr val="tx1"/>
                          </a:solidFill>
                          <a:effectLst/>
                          <a:latin typeface="HTWBerlin Office"/>
                        </a:rPr>
                        <a:t>201 </a:t>
                      </a:r>
                      <a:r>
                        <a:rPr lang="de-DE" sz="2000" b="0" i="0" u="none" strike="noStrike" kern="150" noProof="0" dirty="0">
                          <a:solidFill>
                            <a:schemeClr val="tx1"/>
                          </a:solidFill>
                          <a:effectLst/>
                        </a:rPr>
                        <a:t>g CO</a:t>
                      </a:r>
                      <a:r>
                        <a:rPr lang="de-DE" sz="2000" b="0" i="0" u="none" strike="noStrike" kern="150" baseline="-25000" noProof="0" dirty="0">
                          <a:solidFill>
                            <a:schemeClr val="tx1"/>
                          </a:solidFill>
                          <a:effectLst/>
                        </a:rPr>
                        <a:t>2</a:t>
                      </a:r>
                      <a:r>
                        <a:rPr lang="de-DE" sz="2000" b="0" i="0" u="none" strike="noStrike" kern="150" noProof="0" dirty="0">
                          <a:solidFill>
                            <a:schemeClr val="tx1"/>
                          </a:solidFill>
                          <a:effectLst/>
                        </a:rPr>
                        <a:t> pro kWh laut </a:t>
                      </a:r>
                      <a:r>
                        <a:rPr lang="de-DE" sz="2000" b="0" i="0" u="none" strike="noStrike" kern="150" noProof="0" dirty="0">
                          <a:solidFill>
                            <a:schemeClr val="tx1"/>
                          </a:solidFill>
                          <a:effectLst/>
                          <a:hlinkClick r:id="rId4"/>
                        </a:rPr>
                        <a:t>UBA</a:t>
                      </a:r>
                      <a:r>
                        <a:rPr lang="de-DE" sz="2000" b="0" i="0" u="none" strike="noStrike" kern="150" noProof="0" dirty="0">
                          <a:solidFill>
                            <a:schemeClr val="tx1"/>
                          </a:solidFill>
                          <a:effectLst/>
                        </a:rPr>
                        <a:t>, keine </a:t>
                      </a:r>
                      <a:r>
                        <a:rPr lang="de-DE" sz="2000" b="0" i="0" u="none" strike="noStrike" kern="150" noProof="0" dirty="0">
                          <a:solidFill>
                            <a:schemeClr val="tx1"/>
                          </a:solidFill>
                          <a:effectLst/>
                          <a:latin typeface="Calibri"/>
                        </a:rPr>
                        <a:t>CO</a:t>
                      </a:r>
                      <a:r>
                        <a:rPr lang="de-DE" sz="2000" b="0" i="0" u="none" strike="noStrike" kern="150" baseline="-25000" noProof="0" dirty="0">
                          <a:solidFill>
                            <a:schemeClr val="tx1"/>
                          </a:solidFill>
                          <a:effectLst/>
                          <a:latin typeface="Calibri"/>
                        </a:rPr>
                        <a:t>2</a:t>
                      </a:r>
                      <a:r>
                        <a:rPr lang="de-DE" sz="2000" b="0" i="0" u="none" strike="noStrike" kern="150" noProof="0" dirty="0">
                          <a:solidFill>
                            <a:schemeClr val="tx1"/>
                          </a:solidFill>
                          <a:effectLst/>
                          <a:latin typeface="Calibri"/>
                        </a:rPr>
                        <a:t>-Äquivalente angegeben</a:t>
                      </a:r>
                    </a:p>
                    <a:p>
                      <a:pPr lvl="0">
                        <a:buNone/>
                      </a:pPr>
                      <a:endParaRPr lang="de-DE" sz="2000" b="0" i="0" u="none" strike="noStrike" kern="150" noProof="0" dirty="0">
                        <a:solidFill>
                          <a:schemeClr val="tx1"/>
                        </a:solidFill>
                        <a:effectLst/>
                        <a:latin typeface="Calibri"/>
                      </a:endParaRPr>
                    </a:p>
                    <a:p>
                      <a:pPr lvl="0">
                        <a:buNone/>
                      </a:pPr>
                      <a:r>
                        <a:rPr lang="de-DE" sz="2000" b="0" i="0" u="none" strike="noStrike" kern="150" noProof="0" dirty="0">
                          <a:solidFill>
                            <a:schemeClr val="tx1"/>
                          </a:solidFill>
                          <a:effectLst/>
                          <a:latin typeface="Calibri"/>
                        </a:rPr>
                        <a:t>Emissionen von LNG laut </a:t>
                      </a:r>
                      <a:r>
                        <a:rPr lang="de-DE" sz="2000" b="0" i="0" u="none" strike="noStrike" kern="150" noProof="0" dirty="0">
                          <a:solidFill>
                            <a:schemeClr val="tx1"/>
                          </a:solidFill>
                          <a:effectLst/>
                          <a:hlinkClick r:id="rId5"/>
                        </a:rPr>
                        <a:t>Robert W. Howarth</a:t>
                      </a:r>
                      <a:r>
                        <a:rPr lang="de-DE" sz="2000" b="0" i="0" u="none" strike="noStrike" kern="150" noProof="0" dirty="0">
                          <a:solidFill>
                            <a:schemeClr val="tx1"/>
                          </a:solidFill>
                          <a:effectLst/>
                        </a:rPr>
                        <a:t> </a:t>
                      </a:r>
                      <a:endParaRPr lang="de-DE" sz="2000" b="0" i="0" u="none" strike="noStrike" kern="150" noProof="0" dirty="0">
                        <a:solidFill>
                          <a:schemeClr val="tx1"/>
                        </a:solidFill>
                        <a:effectLst/>
                        <a:latin typeface="Calibri"/>
                      </a:endParaRPr>
                    </a:p>
                    <a:p>
                      <a:pPr lvl="0">
                        <a:buNone/>
                      </a:pPr>
                      <a:r>
                        <a:rPr lang="de-DE" sz="2000" b="0" kern="150" noProof="0" dirty="0">
                          <a:solidFill>
                            <a:schemeClr val="tx1"/>
                          </a:solidFill>
                          <a:effectLst/>
                          <a:latin typeface="HTWBerlin Office"/>
                        </a:rPr>
                        <a:t>549 – 862 </a:t>
                      </a:r>
                      <a:r>
                        <a:rPr lang="de-DE" sz="2000" b="0" i="0" u="none" strike="noStrike" kern="150" noProof="0" dirty="0">
                          <a:solidFill>
                            <a:schemeClr val="tx1"/>
                          </a:solidFill>
                          <a:effectLst/>
                        </a:rPr>
                        <a:t>g CO</a:t>
                      </a:r>
                      <a:r>
                        <a:rPr lang="de-DE" sz="2000" b="0" i="0" u="none" strike="noStrike" kern="150" baseline="-25000" noProof="0" dirty="0">
                          <a:solidFill>
                            <a:schemeClr val="tx1"/>
                          </a:solidFill>
                          <a:effectLst/>
                        </a:rPr>
                        <a:t>2</a:t>
                      </a:r>
                      <a:r>
                        <a:rPr lang="de-DE" sz="2000" b="0" i="0" u="none" strike="noStrike" kern="150" noProof="0" dirty="0">
                          <a:solidFill>
                            <a:schemeClr val="tx1"/>
                          </a:solidFill>
                          <a:effectLst/>
                        </a:rPr>
                        <a:t>-Äquivalent pro kWh</a:t>
                      </a:r>
                    </a:p>
                    <a:p>
                      <a:pPr lvl="0">
                        <a:buNone/>
                      </a:pPr>
                      <a:endParaRPr lang="de-DE" sz="2000" b="0" i="0" u="none" strike="noStrike" kern="150" noProof="0" dirty="0">
                        <a:solidFill>
                          <a:schemeClr val="tx1"/>
                        </a:solidFill>
                        <a:effectLst/>
                      </a:endParaRPr>
                    </a:p>
                    <a:p>
                      <a:pPr lvl="0">
                        <a:buNone/>
                      </a:pPr>
                      <a:r>
                        <a:rPr lang="de-DE" sz="2000" b="0" i="0" u="none" strike="noStrike" kern="150" noProof="0" dirty="0">
                          <a:solidFill>
                            <a:schemeClr val="tx1"/>
                          </a:solidFill>
                          <a:effectLst/>
                        </a:rPr>
                        <a:t>--&gt; </a:t>
                      </a:r>
                      <a:r>
                        <a:rPr lang="de-DE" sz="2000" b="0" i="0" u="none" strike="noStrike" kern="150" noProof="0" err="1">
                          <a:solidFill>
                            <a:schemeClr val="tx1"/>
                          </a:solidFill>
                          <a:effectLst/>
                        </a:rPr>
                        <a:t>Treibhausgasbepreisung</a:t>
                      </a:r>
                      <a:r>
                        <a:rPr lang="de-DE" sz="2000" b="0" i="0" u="none" strike="noStrike" kern="150" noProof="0" dirty="0">
                          <a:solidFill>
                            <a:schemeClr val="tx1"/>
                          </a:solidFill>
                          <a:effectLst/>
                        </a:rPr>
                        <a:t> weniger wirksam</a:t>
                      </a:r>
                    </a:p>
                    <a:p>
                      <a:pPr lvl="0">
                        <a:buNone/>
                      </a:pPr>
                      <a:r>
                        <a:rPr lang="de-DE" sz="2000" b="0" i="0" u="none" strike="noStrike" kern="150" noProof="0" dirty="0">
                          <a:solidFill>
                            <a:schemeClr val="tx1"/>
                          </a:solidFill>
                          <a:effectLst/>
                        </a:rPr>
                        <a:t>--&gt; Emissionsvergleiche auf Basis gesetzlicher Daten falsch</a:t>
                      </a:r>
                    </a:p>
                    <a:p>
                      <a:pPr lvl="0">
                        <a:buNone/>
                      </a:pPr>
                      <a:endParaRPr lang="de-DE" sz="2000" b="0" kern="150" noProof="0" dirty="0">
                        <a:solidFill>
                          <a:schemeClr val="tx1"/>
                        </a:solidFill>
                        <a:effectLst/>
                        <a:latin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Erdgasalternativen</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Wärme, Strom</a:t>
                      </a:r>
                    </a:p>
                    <a:p>
                      <a:endParaRPr lang="de-DE" sz="20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Staatliche Behörden müssen wissenschaftliche Daten verwenden und Quellen angeben</a:t>
                      </a: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Gebäudeenergiegesetz</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CD87A8F6-356A-B3C2-71F1-B8E867613BA2}"/>
              </a:ext>
            </a:extLst>
          </p:cNvPr>
          <p:cNvPicPr>
            <a:picLocks noChangeAspect="1" noChangeArrowheads="1"/>
          </p:cNvPicPr>
          <p:nvPr/>
        </p:nvPicPr>
        <p:blipFill>
          <a:blip r:embed="rId6" cstate="print">
            <a:lum bright="50000"/>
            <a:extLst>
              <a:ext uri="{28A0092B-C50C-407E-A947-70E740481C1C}">
                <a14:useLocalDpi xmlns:a14="http://schemas.microsoft.com/office/drawing/2010/main"/>
              </a:ext>
            </a:extLst>
          </a:blip>
          <a:srcRect/>
          <a:stretch>
            <a:fillRect/>
          </a:stretch>
        </p:blipFill>
        <p:spPr bwMode="auto">
          <a:xfrm>
            <a:off x="4750519" y="434116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461FB7FD-3800-49A4-CEC7-D2685FC28649}"/>
              </a:ext>
            </a:extLst>
          </p:cNvPr>
          <p:cNvPicPr>
            <a:picLocks noChangeAspect="1" noChangeArrowheads="1"/>
          </p:cNvPicPr>
          <p:nvPr/>
        </p:nvPicPr>
        <p:blipFill>
          <a:blip r:embed="rId7" cstate="print">
            <a:lum bright="50000"/>
            <a:extLst>
              <a:ext uri="{28A0092B-C50C-407E-A947-70E740481C1C}">
                <a14:useLocalDpi xmlns:a14="http://schemas.microsoft.com/office/drawing/2010/main"/>
              </a:ext>
            </a:extLst>
          </a:blip>
          <a:srcRect/>
          <a:stretch>
            <a:fillRect/>
          </a:stretch>
        </p:blipFill>
        <p:spPr bwMode="auto">
          <a:xfrm>
            <a:off x="5961267" y="4341163"/>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422144ED-690E-C0F1-3978-AD90044F72DE}"/>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748866" y="5476975"/>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36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26C98-FC29-FF39-98C0-F8EF418B8118}"/>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4D1B6DC7-998C-3493-DB3D-DDD175536DFC}"/>
              </a:ext>
            </a:extLst>
          </p:cNvPr>
          <p:cNvGraphicFramePr>
            <a:graphicFrameLocks noGrp="1"/>
          </p:cNvGraphicFramePr>
          <p:nvPr>
            <p:extLst>
              <p:ext uri="{D42A27DB-BD31-4B8C-83A1-F6EECF244321}">
                <p14:modId xmlns:p14="http://schemas.microsoft.com/office/powerpoint/2010/main" val="4153599389"/>
              </p:ext>
            </p:extLst>
          </p:nvPr>
        </p:nvGraphicFramePr>
        <p:xfrm>
          <a:off x="0" y="0"/>
          <a:ext cx="12192000" cy="6835399"/>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720921">
                <a:tc gridSpan="3">
                  <a:txBody>
                    <a:bodyPr/>
                    <a:lstStyle/>
                    <a:p>
                      <a:pPr algn="ctr"/>
                      <a:r>
                        <a:rPr lang="de-DE" sz="2000" b="1" kern="150" dirty="0">
                          <a:solidFill>
                            <a:schemeClr val="tx1"/>
                          </a:solidFill>
                          <a:effectLst/>
                          <a:latin typeface="HTWBerlin Office"/>
                          <a:ea typeface="HTWBerlin Office"/>
                          <a:cs typeface="HTWBerlin Office"/>
                        </a:rPr>
                        <a:t>64 Strommarktdesign ungeeignet für erneuerbare Energien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114478">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Umsetzung Konzept </a:t>
                      </a:r>
                      <a:r>
                        <a:rPr lang="de-DE" sz="2000" b="0" kern="150" dirty="0" err="1">
                          <a:effectLst/>
                          <a:latin typeface="HTWBerlin Office"/>
                          <a:ea typeface="HTWBerlin Office"/>
                          <a:cs typeface="HTWBerlin Office"/>
                        </a:rPr>
                        <a:t>SoLAR</a:t>
                      </a: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738B80DA-8516-6EEA-0A81-9F71893389AF}"/>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62972" y="316222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30A06D08-A684-8ECC-E363-E8532A9B7021}"/>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44324" y="3162220"/>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25D8AC34-28B0-986E-8AA7-249EAD2309F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72866" y="3162220"/>
            <a:ext cx="112395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9BFA71D5-4792-9F7C-6DF3-75F6F35A97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324" y="4482477"/>
            <a:ext cx="1730687" cy="1122412"/>
          </a:xfrm>
          <a:prstGeom prst="rect">
            <a:avLst/>
          </a:prstGeom>
        </p:spPr>
      </p:pic>
      <p:pic>
        <p:nvPicPr>
          <p:cNvPr id="3" name="Grafik 2">
            <a:extLst>
              <a:ext uri="{FF2B5EF4-FFF2-40B4-BE49-F238E27FC236}">
                <a16:creationId xmlns:a16="http://schemas.microsoft.com/office/drawing/2014/main" id="{CDD21358-C5C6-CD74-898C-DF56333C7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780" y="4941168"/>
            <a:ext cx="1409897" cy="438211"/>
          </a:xfrm>
          <a:prstGeom prst="rect">
            <a:avLst/>
          </a:prstGeom>
        </p:spPr>
      </p:pic>
    </p:spTree>
    <p:extLst>
      <p:ext uri="{BB962C8B-B14F-4D97-AF65-F5344CB8AC3E}">
        <p14:creationId xmlns:p14="http://schemas.microsoft.com/office/powerpoint/2010/main" val="4158030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956452690"/>
              </p:ext>
            </p:extLst>
          </p:nvPr>
        </p:nvGraphicFramePr>
        <p:xfrm>
          <a:off x="0" y="0"/>
          <a:ext cx="12192000" cy="6797380"/>
        </p:xfrm>
        <a:graphic>
          <a:graphicData uri="http://schemas.openxmlformats.org/drawingml/2006/table">
            <a:tbl>
              <a:tblPr/>
              <a:tblGrid>
                <a:gridCol w="6096000">
                  <a:extLst>
                    <a:ext uri="{9D8B030D-6E8A-4147-A177-3AD203B41FA5}">
                      <a16:colId xmlns:a16="http://schemas.microsoft.com/office/drawing/2014/main" val="3256862453"/>
                    </a:ext>
                  </a:extLst>
                </a:gridCol>
                <a:gridCol w="2014475">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730718">
                <a:tc gridSpan="3">
                  <a:txBody>
                    <a:bodyPr/>
                    <a:lstStyle/>
                    <a:p>
                      <a:pPr algn="ctr"/>
                      <a:r>
                        <a:rPr lang="de-DE" sz="2000" b="1" kern="150" dirty="0">
                          <a:solidFill>
                            <a:schemeClr val="tx1"/>
                          </a:solidFill>
                          <a:effectLst/>
                          <a:latin typeface="HTWBerlin Office"/>
                          <a:ea typeface="HTWBerlin Office"/>
                          <a:cs typeface="HTWBerlin Office"/>
                        </a:rPr>
                        <a:t>47 Subventionen fossiler Energien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066662">
                <a:tc>
                  <a:txBody>
                    <a:bodyPr/>
                    <a:lstStyle/>
                    <a:p>
                      <a:r>
                        <a:rPr lang="de-DE" sz="18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Deutschland subventioniert fossile Energien in gigantischem Ausmaß: 70 Mrd. €/a, Tendenz steigend</a:t>
                      </a:r>
                      <a:br>
                        <a:rPr lang="de-DE" sz="1800" b="0" kern="150" dirty="0">
                          <a:effectLst/>
                          <a:latin typeface="HTWBerlin Office"/>
                          <a:ea typeface="HTWBerlin Office"/>
                          <a:cs typeface="HTWBerlin Office"/>
                        </a:rPr>
                      </a:br>
                      <a:r>
                        <a:rPr lang="de-DE" sz="1800" b="0" kern="150" dirty="0">
                          <a:effectLst/>
                          <a:latin typeface="HTWBerlin Office"/>
                          <a:ea typeface="HTWBerlin Office"/>
                          <a:cs typeface="HTWBerlin Office"/>
                        </a:rPr>
                        <a:t>fast 100 €/t bzw. 1,9 % des BIPs [</a:t>
                      </a:r>
                      <a:r>
                        <a:rPr lang="de-DE" sz="1800" b="0" kern="150" dirty="0">
                          <a:effectLst/>
                          <a:latin typeface="HTWBerlin Office"/>
                          <a:ea typeface="HTWBerlin Office"/>
                          <a:cs typeface="HTWBerlin Office"/>
                          <a:hlinkClick r:id="rId3"/>
                        </a:rPr>
                        <a:t>1</a:t>
                      </a:r>
                      <a:r>
                        <a:rPr lang="de-DE" sz="1800" b="0" kern="150" dirty="0">
                          <a:effectLst/>
                          <a:latin typeface="HTWBerlin Office"/>
                          <a:ea typeface="HTWBerlin Office"/>
                          <a:cs typeface="HTWBerlin Office"/>
                        </a:rPr>
                        <a:t>]</a:t>
                      </a:r>
                    </a:p>
                    <a:p>
                      <a:pPr marL="342900" indent="-342900">
                        <a:buFont typeface="+mj-lt"/>
                        <a:buAutoNum type="arabicPeriod"/>
                      </a:pPr>
                      <a:r>
                        <a:rPr lang="de-DE" sz="1800" b="0" kern="150" dirty="0">
                          <a:effectLst/>
                          <a:latin typeface="HTWBerlin Office"/>
                          <a:ea typeface="HTWBerlin Office"/>
                          <a:cs typeface="HTWBerlin Office"/>
                        </a:rPr>
                        <a:t>Rettung von Gaskonzernen Uniper und SEFE kostete zusätzlich 58 Mrd. € bzw. 13,8 Mrd. € Steuergeld [</a:t>
                      </a:r>
                      <a:r>
                        <a:rPr lang="de-DE" sz="1800" b="0" kern="150" dirty="0">
                          <a:effectLst/>
                          <a:latin typeface="HTWBerlin Office"/>
                          <a:ea typeface="HTWBerlin Office"/>
                          <a:cs typeface="HTWBerlin Office"/>
                          <a:hlinkClick r:id="rId4"/>
                        </a:rPr>
                        <a:t>2</a:t>
                      </a:r>
                      <a:r>
                        <a:rPr lang="de-DE" sz="1800" b="0" kern="150" dirty="0">
                          <a:effectLst/>
                          <a:latin typeface="HTWBerlin Office"/>
                          <a:ea typeface="HTWBerlin Office"/>
                          <a:cs typeface="HTWBerlin Office"/>
                        </a:rPr>
                        <a:t>]</a:t>
                      </a:r>
                    </a:p>
                    <a:p>
                      <a:pPr marL="342900" indent="-342900">
                        <a:buFont typeface="+mj-lt"/>
                        <a:buAutoNum type="arabicPeriod"/>
                      </a:pPr>
                      <a:r>
                        <a:rPr lang="de-DE" sz="1800" b="0" kern="150" dirty="0">
                          <a:effectLst/>
                          <a:latin typeface="HTWBerlin Office"/>
                          <a:ea typeface="HTWBerlin Office"/>
                          <a:cs typeface="HTWBerlin Office"/>
                        </a:rPr>
                        <a:t>Umweltschäden von 604 Mrd. €, s. H. </a:t>
                      </a:r>
                      <a:r>
                        <a:rPr lang="de-DE" sz="1800" b="0" kern="150" dirty="0">
                          <a:effectLst/>
                          <a:latin typeface="HTWBerlin Office"/>
                          <a:ea typeface="HTWBerlin Office"/>
                          <a:cs typeface="HTWBerlin Office"/>
                          <a:hlinkClick r:id="rId5" action="ppaction://hlinksldjump"/>
                        </a:rPr>
                        <a:t>1</a:t>
                      </a: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Riesige staatliche Investitionen in klimaschädliche Infrastruktur, z.B. Flughäfen</a:t>
                      </a:r>
                    </a:p>
                    <a:p>
                      <a:pPr marL="342900" indent="-342900">
                        <a:buFont typeface="+mj-lt"/>
                        <a:buAutoNum type="arabicPeriod"/>
                      </a:pPr>
                      <a:r>
                        <a:rPr lang="de-DE" sz="1800" b="0" kern="150" dirty="0">
                          <a:effectLst/>
                          <a:latin typeface="HTWBerlin Office"/>
                          <a:ea typeface="HTWBerlin Office"/>
                          <a:cs typeface="HTWBerlin Office"/>
                        </a:rPr>
                        <a:t>Zum Vergleich: 2,8 Mrd. € für Klimaschutz [</a:t>
                      </a:r>
                      <a:r>
                        <a:rPr lang="de-DE" sz="1800" b="0" kern="150" dirty="0">
                          <a:effectLst/>
                          <a:latin typeface="HTWBerlin Office"/>
                          <a:ea typeface="HTWBerlin Office"/>
                          <a:cs typeface="HTWBerlin Office"/>
                          <a:hlinkClick r:id="rId6"/>
                        </a:rPr>
                        <a:t>3</a:t>
                      </a:r>
                      <a:r>
                        <a:rPr lang="de-DE" sz="1800" b="0" kern="150" dirty="0">
                          <a:effectLst/>
                          <a:latin typeface="HTWBerlin Office"/>
                          <a:ea typeface="HTWBerlin Office"/>
                          <a:cs typeface="HTWBerlin Office"/>
                        </a:rPr>
                        <a:t>]</a:t>
                      </a:r>
                    </a:p>
                    <a:p>
                      <a:pPr marL="342900" marR="0" lvl="0" indent="-342900" algn="l" defTabSz="1219170" rtl="0" eaLnBrk="1" fontAlgn="auto" latinLnBrk="0" hangingPunct="1">
                        <a:lnSpc>
                          <a:spcPct val="100000"/>
                        </a:lnSpc>
                        <a:spcBef>
                          <a:spcPts val="0"/>
                        </a:spcBef>
                        <a:spcAft>
                          <a:spcPts val="0"/>
                        </a:spcAft>
                        <a:buClrTx/>
                        <a:buSzTx/>
                        <a:buFont typeface="+mj-lt"/>
                        <a:buAutoNum type="arabicPeriod"/>
                        <a:tabLst/>
                        <a:defRPr/>
                      </a:pPr>
                      <a:r>
                        <a:rPr lang="de-DE" sz="1800" b="0" kern="150" dirty="0">
                          <a:effectLst/>
                          <a:latin typeface="HTWBerlin Office"/>
                          <a:ea typeface="HTWBerlin Office"/>
                          <a:cs typeface="HTWBerlin Office"/>
                        </a:rPr>
                        <a:t>Deutschland EU-Spitzenreiter bei fossilen Subventionen [4]</a:t>
                      </a:r>
                    </a:p>
                    <a:p>
                      <a:pPr marL="342900" indent="-342900">
                        <a:buFont typeface="+mj-lt"/>
                        <a:buAutoNum type="arabicPeriod"/>
                      </a:pPr>
                      <a:r>
                        <a:rPr lang="de-DE" sz="1800" b="0" kern="150" dirty="0">
                          <a:effectLst/>
                          <a:latin typeface="HTWBerlin Office"/>
                          <a:ea typeface="HTWBerlin Office"/>
                          <a:cs typeface="HTWBerlin Office"/>
                        </a:rPr>
                        <a:t>Deutschland Ignoriert EU-Vorgabe zur Streichung von Subventionen [6]</a:t>
                      </a:r>
                    </a:p>
                    <a:p>
                      <a:pPr marL="342900" indent="-342900">
                        <a:buFont typeface="+mj-lt"/>
                        <a:buAutoNum type="arabicPeriod"/>
                      </a:pPr>
                      <a:r>
                        <a:rPr lang="de-DE" sz="1800" b="0" kern="150" dirty="0">
                          <a:effectLst/>
                          <a:latin typeface="HTWBerlin Office"/>
                          <a:ea typeface="HTWBerlin Office"/>
                          <a:cs typeface="HTWBerlin Office"/>
                        </a:rPr>
                        <a:t>Subventionen von Fernwärme mit 75 % fossilen Energien mit bis 40 % [</a:t>
                      </a:r>
                      <a:r>
                        <a:rPr lang="de-DE" sz="1800" b="0" kern="150" dirty="0">
                          <a:effectLst/>
                          <a:latin typeface="HTWBerlin Office"/>
                          <a:ea typeface="HTWBerlin Office"/>
                          <a:cs typeface="HTWBerlin Office"/>
                          <a:hlinkClick r:id="rId7"/>
                        </a:rPr>
                        <a:t>7</a:t>
                      </a:r>
                      <a:r>
                        <a:rPr lang="de-DE" sz="1800" b="0" kern="150" dirty="0">
                          <a:effectLst/>
                          <a:latin typeface="HTWBerlin Office"/>
                          <a:ea typeface="HTWBerlin Office"/>
                          <a:cs typeface="HTWBerlin Office"/>
                        </a:rPr>
                        <a:t>]</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pPr marL="285750" indent="-285750">
                        <a:buFont typeface="Wingdings" panose="05000000000000000000" pitchFamily="2" charset="2"/>
                        <a:buChar char="à"/>
                      </a:pPr>
                      <a:r>
                        <a:rPr lang="de-DE" sz="1800" b="0" kern="150" dirty="0">
                          <a:effectLst/>
                          <a:latin typeface="HTWBerlin Office"/>
                          <a:ea typeface="HTWBerlin Office"/>
                          <a:cs typeface="HTWBerlin Office"/>
                          <a:sym typeface="Wingdings" panose="05000000000000000000" pitchFamily="2" charset="2"/>
                        </a:rPr>
                        <a:t>Geld fehlt für ökologischen Umbau</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sym typeface="Wingdings" panose="05000000000000000000" pitchFamily="2" charset="2"/>
                        </a:rPr>
                        <a:t>Weniger Anreize zum Sparen und für EE</a:t>
                      </a:r>
                    </a:p>
                    <a:p>
                      <a:pPr marL="285750" indent="-285750">
                        <a:buFont typeface="Wingdings" panose="05000000000000000000" pitchFamily="2" charset="2"/>
                        <a:buChar char="à"/>
                      </a:pPr>
                      <a:r>
                        <a:rPr lang="de-DE" sz="1800" b="0" kern="150" dirty="0">
                          <a:effectLst/>
                          <a:latin typeface="HTWBerlin Office"/>
                          <a:ea typeface="HTWBerlin Office"/>
                          <a:cs typeface="HTWBerlin Office"/>
                          <a:sym typeface="Wingdings" panose="05000000000000000000" pitchFamily="2" charset="2"/>
                        </a:rPr>
                        <a:t>Hoher Verbrauch fossiler Rohstoffe, Emissionen</a:t>
                      </a:r>
                      <a:r>
                        <a:rPr lang="de-DE" sz="1800" b="0" kern="150" dirty="0">
                          <a:effectLst/>
                          <a:latin typeface="HTWBerlin Office"/>
                          <a:ea typeface="HTWBerlin Office"/>
                          <a:cs typeface="HTWBerlin Office"/>
                        </a:rPr>
                        <a:t>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p>
                    <a:p>
                      <a:endParaRPr lang="de-DE" sz="1800" b="1" kern="150" dirty="0">
                        <a:effectLst/>
                        <a:latin typeface="HTWBerlin Office"/>
                        <a:ea typeface="HTWBerlin Office"/>
                        <a:cs typeface="HTWBerlin Office"/>
                      </a:endParaRPr>
                    </a:p>
                    <a:p>
                      <a:r>
                        <a:rPr lang="de-DE" sz="1800" b="0" kern="150" dirty="0">
                          <a:effectLst/>
                          <a:latin typeface="HTWBerlin Office"/>
                          <a:ea typeface="HTWBerlin Office"/>
                          <a:cs typeface="HTWBerlin Office"/>
                        </a:rPr>
                        <a:t>Alle</a:t>
                      </a: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Alle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Alle klimaschädlichen Subventionen streichen</a:t>
                      </a:r>
                    </a:p>
                    <a:p>
                      <a:pPr marL="342900" indent="-342900">
                        <a:buFont typeface="+mj-lt"/>
                        <a:buAutoNum type="arabicPeriod"/>
                      </a:pPr>
                      <a:r>
                        <a:rPr lang="de-DE" sz="1800" b="0" kern="150" dirty="0">
                          <a:effectLst/>
                          <a:latin typeface="HTWBerlin Office"/>
                          <a:ea typeface="HTWBerlin Office"/>
                          <a:cs typeface="HTWBerlin Office"/>
                        </a:rPr>
                        <a:t>Keine Investitionen in klimaschädliche Infrastruktur</a:t>
                      </a:r>
                    </a:p>
                    <a:p>
                      <a:pPr marL="342900" indent="-342900">
                        <a:buFont typeface="+mj-lt"/>
                        <a:buAutoNum type="arabicPeriod"/>
                      </a:pPr>
                      <a:r>
                        <a:rPr lang="de-DE" sz="1800" b="0" kern="150" dirty="0">
                          <a:effectLst/>
                          <a:latin typeface="HTWBerlin Office"/>
                          <a:ea typeface="HTWBerlin Office"/>
                          <a:cs typeface="HTWBerlin Office"/>
                        </a:rPr>
                        <a:t>Entschädigungslose Enteignung von fossilen Konzernen</a:t>
                      </a:r>
                    </a:p>
                    <a:p>
                      <a:pPr marL="342900" indent="-342900">
                        <a:buFont typeface="+mj-lt"/>
                        <a:buAutoNum type="arabicPeriod"/>
                      </a:pPr>
                      <a:r>
                        <a:rPr lang="de-DE" sz="1800" b="0" kern="150" dirty="0" err="1">
                          <a:effectLst/>
                          <a:latin typeface="HTWBerlin Office"/>
                          <a:ea typeface="HTWBerlin Office"/>
                          <a:cs typeface="HTWBerlin Office"/>
                        </a:rPr>
                        <a:t>Treibhausgasbepreisung</a:t>
                      </a:r>
                      <a:r>
                        <a:rPr lang="de-DE" sz="1800" b="0" kern="150" dirty="0">
                          <a:effectLst/>
                          <a:latin typeface="HTWBerlin Office"/>
                          <a:ea typeface="HTWBerlin Office"/>
                          <a:cs typeface="HTWBerlin Office"/>
                        </a:rPr>
                        <a:t> (s. H. </a:t>
                      </a:r>
                      <a:r>
                        <a:rPr lang="de-DE" sz="1800" b="0" kern="150" dirty="0">
                          <a:effectLst/>
                          <a:latin typeface="HTWBerlin Office"/>
                          <a:ea typeface="HTWBerlin Office"/>
                          <a:cs typeface="HTWBerlin Office"/>
                          <a:hlinkClick r:id="rId5" action="ppaction://hlinksldjump"/>
                        </a:rPr>
                        <a:t>1</a:t>
                      </a:r>
                      <a:r>
                        <a:rPr lang="de-DE" sz="1800" b="0" kern="150" dirty="0">
                          <a:effectLst/>
                          <a:latin typeface="HTWBerlin Office"/>
                          <a:ea typeface="HTWBerlin Office"/>
                          <a:cs typeface="HTWBerlin Office"/>
                        </a:rPr>
                        <a:t>)</a:t>
                      </a:r>
                    </a:p>
                    <a:p>
                      <a:pPr marL="342900" indent="-342900">
                        <a:buFont typeface="+mj-lt"/>
                        <a:buAutoNum type="arabicPeriod"/>
                      </a:pPr>
                      <a:r>
                        <a:rPr lang="de-DE" sz="1800" b="0" kern="150" dirty="0">
                          <a:effectLst/>
                          <a:latin typeface="HTWBerlin Office"/>
                          <a:ea typeface="HTWBerlin Office"/>
                          <a:cs typeface="HTWBerlin Office"/>
                        </a:rPr>
                        <a:t>Zurückzahlung der Subventionen an Steuerzahler</a:t>
                      </a:r>
                    </a:p>
                    <a:p>
                      <a:pPr marL="342900" indent="-342900">
                        <a:buFont typeface="+mj-lt"/>
                        <a:buAutoNum type="arabicPeriod"/>
                      </a:pPr>
                      <a:r>
                        <a:rPr lang="de-DE" sz="1800" b="0" kern="150" dirty="0">
                          <a:effectLst/>
                          <a:latin typeface="HTWBerlin Office"/>
                          <a:ea typeface="HTWBerlin Office"/>
                          <a:cs typeface="HTWBerlin Office"/>
                        </a:rPr>
                        <a:t>Bestrafung der politisch Verantwortlichen</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r>
                        <a:rPr lang="de-DE" sz="1800" b="0" i="0" u="none" strike="noStrike" dirty="0">
                          <a:solidFill>
                            <a:srgbClr val="333333"/>
                          </a:solidFill>
                          <a:effectLst/>
                          <a:latin typeface="Calibri" panose="020F0502020204030204" pitchFamily="34" charset="0"/>
                        </a:rPr>
                        <a:t>s. folgende Hemmnisse</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8" cstate="print">
            <a:lum bright="50000"/>
            <a:extLst>
              <a:ext uri="{28A0092B-C50C-407E-A947-70E740481C1C}">
                <a14:useLocalDpi xmlns:a14="http://schemas.microsoft.com/office/drawing/2010/main"/>
              </a:ext>
            </a:extLst>
          </a:blip>
          <a:srcRect/>
          <a:stretch>
            <a:fillRect/>
          </a:stretch>
        </p:blipFill>
        <p:spPr bwMode="auto">
          <a:xfrm>
            <a:off x="6443836" y="364502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196186" y="4785782"/>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609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26C98-FC29-FF39-98C0-F8EF418B8118}"/>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4D1B6DC7-998C-3493-DB3D-DDD175536DFC}"/>
              </a:ext>
            </a:extLst>
          </p:cNvPr>
          <p:cNvGraphicFramePr>
            <a:graphicFrameLocks noGrp="1"/>
          </p:cNvGraphicFramePr>
          <p:nvPr>
            <p:extLst>
              <p:ext uri="{D42A27DB-BD31-4B8C-83A1-F6EECF244321}">
                <p14:modId xmlns:p14="http://schemas.microsoft.com/office/powerpoint/2010/main" val="163396837"/>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69 Umfangreiche Prüfungen und Vorschriften für Balkonsolaranlagen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AutoNum type="arabicPeriod"/>
                      </a:pPr>
                      <a:r>
                        <a:rPr lang="de-DE" sz="2000" b="0" kern="150" dirty="0">
                          <a:effectLst/>
                          <a:latin typeface="HTWBerlin Office"/>
                          <a:ea typeface="HTWBerlin Office"/>
                          <a:cs typeface="HTWBerlin Office"/>
                        </a:rPr>
                        <a:t>Drohung mit Rückbau bei Fassadenarbeiten</a:t>
                      </a:r>
                      <a:endParaRPr lang="de-DE" sz="2000" b="0" kern="150">
                        <a:effectLst/>
                        <a:latin typeface="HTWBerlin Office"/>
                      </a:endParaRPr>
                    </a:p>
                    <a:p>
                      <a:pPr marL="342900" lvl="0" indent="-342900">
                        <a:buAutoNum type="arabicPeriod"/>
                      </a:pP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Vermieter verlangen Installation durch Fachfirmen, </a:t>
                      </a:r>
                      <a:r>
                        <a:rPr lang="de-DE" sz="2000" b="0" kern="150" err="1">
                          <a:effectLst/>
                          <a:latin typeface="HTWBerlin Office"/>
                          <a:ea typeface="HTWBerlin Office"/>
                          <a:cs typeface="HTWBerlin Office"/>
                        </a:rPr>
                        <a:t>Wielandstecker</a:t>
                      </a:r>
                      <a:r>
                        <a:rPr lang="de-DE" sz="2000" b="0" kern="150" dirty="0">
                          <a:effectLst/>
                          <a:latin typeface="HTWBerlin Office"/>
                          <a:ea typeface="HTWBerlin Office"/>
                          <a:cs typeface="HTWBerlin Office"/>
                        </a:rPr>
                        <a:t> etc.</a:t>
                      </a:r>
                    </a:p>
                    <a:p>
                      <a:pPr marL="342900" lvl="0" indent="-342900">
                        <a:buAutoNum type="arabicPeriod"/>
                      </a:pP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Eigentümer haben Verkehrssicherungspflicht</a:t>
                      </a:r>
                    </a:p>
                    <a:p>
                      <a:pPr marL="342900" lvl="0" indent="-342900">
                        <a:buAutoNum type="arabicPeriod"/>
                      </a:pP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Teilweise Rückbauverpflichtungen</a:t>
                      </a:r>
                    </a:p>
                    <a:p>
                      <a:pPr marL="342900" lvl="0" indent="-342900">
                        <a:buAutoNum type="arabicPeriod"/>
                      </a:pPr>
                      <a:endParaRPr lang="de-DE" sz="2000" b="0" kern="150" dirty="0">
                        <a:solidFill>
                          <a:schemeClr val="tx1"/>
                        </a:solidFill>
                        <a:effectLst/>
                        <a:latin typeface="HTWBerlin Office"/>
                        <a:ea typeface="HTWBerlin Office"/>
                        <a:cs typeface="HTWBerlin Office"/>
                      </a:endParaRPr>
                    </a:p>
                    <a:p>
                      <a:pPr marL="342900" lvl="0" indent="-342900">
                        <a:buAutoNum type="arabicPeriod"/>
                      </a:pPr>
                      <a:r>
                        <a:rPr lang="de-DE" sz="2000" b="0" kern="150" noProof="0" dirty="0">
                          <a:solidFill>
                            <a:schemeClr val="tx1"/>
                          </a:solidFill>
                          <a:effectLst/>
                          <a:latin typeface="HTWBerlin Office"/>
                        </a:rPr>
                        <a:t>Wartungen von Balkon-PV</a:t>
                      </a:r>
                    </a:p>
                    <a:p>
                      <a:pPr marL="342900" lvl="0" indent="-342900">
                        <a:buAutoNum type="arabicPeriod"/>
                      </a:pPr>
                      <a:endParaRPr lang="de-DE" sz="2000" b="0" kern="150" noProof="0" dirty="0">
                        <a:solidFill>
                          <a:schemeClr val="tx1"/>
                        </a:solidFill>
                        <a:effectLst/>
                        <a:latin typeface="HTWBerlin Office"/>
                      </a:endParaRPr>
                    </a:p>
                    <a:p>
                      <a:pPr marL="342900" lvl="0" indent="-342900">
                        <a:buAutoNum type="arabicPeriod"/>
                      </a:pPr>
                      <a:r>
                        <a:rPr lang="de-DE" sz="2000" b="0" kern="150" noProof="0" err="1">
                          <a:solidFill>
                            <a:schemeClr val="tx1"/>
                          </a:solidFill>
                          <a:effectLst/>
                          <a:latin typeface="HTWBerlin Office"/>
                        </a:rPr>
                        <a:t>Statikprüfungen</a:t>
                      </a:r>
                      <a:r>
                        <a:rPr lang="de-DE" sz="2000" b="0" kern="150" noProof="0" dirty="0">
                          <a:solidFill>
                            <a:schemeClr val="tx1"/>
                          </a:solidFill>
                          <a:effectLst/>
                          <a:latin typeface="HTWBerlin Office"/>
                        </a:rPr>
                        <a:t> von Balkon-PV</a:t>
                      </a:r>
                      <a:endParaRPr lang="de-DE" sz="2000" b="0" kern="150" noProof="0" dirty="0" err="1">
                        <a:solidFill>
                          <a:schemeClr val="tx1"/>
                        </a:solidFill>
                        <a:effectLst/>
                        <a:latin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PV</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Kleinst-PV-Anlagen von Mietenden</a:t>
                      </a:r>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738B80DA-8516-6EEA-0A81-9F71893389AF}"/>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62972" y="3577856"/>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30A06D08-A684-8ECC-E363-E8532A9B7021}"/>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461197" y="3577856"/>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25D8AC34-28B0-986E-8AA7-249EAD2309F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57921" y="4700075"/>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82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26C98-FC29-FF39-98C0-F8EF418B8118}"/>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4D1B6DC7-998C-3493-DB3D-DDD175536DFC}"/>
              </a:ext>
            </a:extLst>
          </p:cNvPr>
          <p:cNvGraphicFramePr>
            <a:graphicFrameLocks noGrp="1"/>
          </p:cNvGraphicFramePr>
          <p:nvPr>
            <p:extLst>
              <p:ext uri="{D42A27DB-BD31-4B8C-83A1-F6EECF244321}">
                <p14:modId xmlns:p14="http://schemas.microsoft.com/office/powerpoint/2010/main" val="1639135009"/>
              </p:ext>
            </p:extLst>
          </p:nvPr>
        </p:nvGraphicFramePr>
        <p:xfrm>
          <a:off x="0" y="0"/>
          <a:ext cx="12192000" cy="6904757"/>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717032">
                <a:tc gridSpan="3">
                  <a:txBody>
                    <a:bodyPr/>
                    <a:lstStyle/>
                    <a:p>
                      <a:pPr algn="ctr"/>
                      <a:r>
                        <a:rPr lang="de-DE" sz="2000" b="1" kern="150" dirty="0">
                          <a:solidFill>
                            <a:schemeClr val="tx1"/>
                          </a:solidFill>
                          <a:effectLst/>
                          <a:latin typeface="HTWBerlin Office"/>
                          <a:ea typeface="HTWBerlin Office"/>
                          <a:cs typeface="HTWBerlin Office"/>
                        </a:rPr>
                        <a:t>70 Intransparente Normen mit Einfluss von Industrielobbys (allgemein)</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187725">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pPr marL="342900" indent="-342900">
                        <a:buAutoNum type="arabicPeriod"/>
                      </a:pPr>
                      <a:r>
                        <a:rPr lang="de-DE" sz="2000" b="0" kern="150" dirty="0">
                          <a:effectLst/>
                          <a:latin typeface="HTWBerlin Office"/>
                          <a:ea typeface="HTWBerlin Office"/>
                          <a:cs typeface="HTWBerlin Office"/>
                        </a:rPr>
                        <a:t>Intransparente Erarbeitung im DIN</a:t>
                      </a:r>
                    </a:p>
                    <a:p>
                      <a:pPr marL="342900" lvl="0" indent="-342900">
                        <a:buAutoNum type="arabicPeriod"/>
                      </a:pPr>
                      <a:endParaRPr lang="de-DE" sz="2000" b="0" kern="150" dirty="0">
                        <a:effectLst/>
                        <a:latin typeface="HTWBerlin Office"/>
                      </a:endParaRPr>
                    </a:p>
                    <a:p>
                      <a:pPr marL="342900" lvl="0" indent="-342900">
                        <a:buAutoNum type="arabicPeriod"/>
                      </a:pPr>
                      <a:r>
                        <a:rPr lang="de-DE" sz="2000" b="0" i="0" u="none" strike="noStrike" kern="150" noProof="0" dirty="0">
                          <a:solidFill>
                            <a:srgbClr val="000000"/>
                          </a:solidFill>
                          <a:effectLst/>
                        </a:rPr>
                        <a:t>Besetzung der Gremien geheim</a:t>
                      </a:r>
                      <a:br>
                        <a:rPr lang="de-DE" sz="2000" b="0" i="0" u="none" strike="noStrike" kern="150" noProof="0" dirty="0">
                          <a:solidFill>
                            <a:srgbClr val="000000"/>
                          </a:solidFill>
                          <a:effectLst/>
                        </a:rPr>
                      </a:br>
                      <a:endParaRPr lang="de-DE" sz="2000"/>
                    </a:p>
                    <a:p>
                      <a:pPr marL="342900" lvl="0" indent="-342900">
                        <a:buAutoNum type="arabicPeriod"/>
                      </a:pPr>
                      <a:r>
                        <a:rPr lang="de-DE" sz="2000" b="0" kern="150" dirty="0">
                          <a:effectLst/>
                          <a:latin typeface="HTWBerlin Office"/>
                          <a:ea typeface="HTWBerlin Office"/>
                          <a:cs typeface="HTWBerlin Office"/>
                        </a:rPr>
                        <a:t>Vor allem finanzstarke Teilnehmer wegen Teilnahmegebühr, v.a. aus Industrie</a:t>
                      </a:r>
                      <a:br>
                        <a:rPr lang="de-DE" sz="2000" b="0" kern="150" dirty="0">
                          <a:effectLst/>
                          <a:latin typeface="HTWBerlin Office"/>
                          <a:ea typeface="HTWBerlin Office"/>
                          <a:cs typeface="HTWBerlin Office"/>
                        </a:rPr>
                      </a:b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Kaum Umwelt- und Verbraucherschutzverbände</a:t>
                      </a:r>
                      <a:br>
                        <a:rPr lang="de-DE" sz="2000" b="0" kern="150" dirty="0">
                          <a:effectLst/>
                          <a:latin typeface="HTWBerlin Office"/>
                          <a:ea typeface="HTWBerlin Office"/>
                          <a:cs typeface="HTWBerlin Office"/>
                        </a:rPr>
                      </a:b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Starker Lobbyeinfluss</a:t>
                      </a:r>
                      <a:br>
                        <a:rPr lang="de-DE" sz="2000" b="0" kern="150" dirty="0">
                          <a:effectLst/>
                          <a:latin typeface="HTWBerlin Office"/>
                          <a:ea typeface="HTWBerlin Office"/>
                          <a:cs typeface="HTWBerlin Office"/>
                        </a:rPr>
                      </a:b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Mitarbeit zeitintensiv</a:t>
                      </a:r>
                    </a:p>
                    <a:p>
                      <a:pPr marL="342900" lvl="0" indent="-342900">
                        <a:buAutoNum type="arabicPeriod"/>
                      </a:pPr>
                      <a:endParaRPr lang="de-DE" sz="2000" b="0" kern="150" dirty="0">
                        <a:effectLst/>
                        <a:latin typeface="HTWBerlin Office"/>
                        <a:ea typeface="HTWBerlin Office"/>
                        <a:cs typeface="HTWBerlin Office"/>
                      </a:endParaRPr>
                    </a:p>
                    <a:p>
                      <a:pPr marL="342900" lvl="0" indent="-342900">
                        <a:buAutoNum type="arabicPeriod"/>
                      </a:pPr>
                      <a:r>
                        <a:rPr lang="de-DE" sz="2000" b="0" kern="150" dirty="0">
                          <a:effectLst/>
                          <a:latin typeface="HTWBerlin Office"/>
                          <a:ea typeface="HTWBerlin Office"/>
                          <a:cs typeface="HTWBerlin Office"/>
                        </a:rPr>
                        <a:t>--&gt; hoher Verbrauch von nicht nachhaltigen Materialien</a:t>
                      </a:r>
                    </a:p>
                    <a:p>
                      <a:pPr lvl="0">
                        <a:buNone/>
                      </a:pPr>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Ressourcenschonendes Bauen</a:t>
                      </a: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Baubranche</a:t>
                      </a:r>
                    </a:p>
                    <a:p>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pPr marL="457200" indent="-457200">
                        <a:buAutoNum type="arabicPeriod"/>
                      </a:pPr>
                      <a:r>
                        <a:rPr lang="de-DE" sz="2000" b="0" kern="150" dirty="0">
                          <a:effectLst/>
                          <a:latin typeface="HTWBerlin Office"/>
                          <a:ea typeface="HTWBerlin Office"/>
                          <a:cs typeface="HTWBerlin Office"/>
                        </a:rPr>
                        <a:t>Absolute Transparenz</a:t>
                      </a:r>
                      <a:br>
                        <a:rPr lang="de-DE" sz="2000" b="0" kern="150" dirty="0">
                          <a:effectLst/>
                          <a:latin typeface="HTWBerlin Office"/>
                          <a:ea typeface="HTWBerlin Office"/>
                          <a:cs typeface="HTWBerlin Office"/>
                        </a:rPr>
                      </a:br>
                      <a:endParaRPr lang="de-DE" sz="2000" b="0" kern="150" dirty="0">
                        <a:effectLst/>
                        <a:latin typeface="HTWBerlin Office"/>
                        <a:ea typeface="HTWBerlin Office"/>
                        <a:cs typeface="HTWBerlin Office"/>
                      </a:endParaRPr>
                    </a:p>
                    <a:p>
                      <a:pPr marL="457200" lvl="0" indent="-457200">
                        <a:buAutoNum type="arabicPeriod"/>
                      </a:pPr>
                      <a:r>
                        <a:rPr lang="de-DE" sz="2000" b="0" kern="150" dirty="0">
                          <a:effectLst/>
                          <a:latin typeface="HTWBerlin Office"/>
                          <a:ea typeface="HTWBerlin Office"/>
                          <a:cs typeface="HTWBerlin Office"/>
                        </a:rPr>
                        <a:t>Kostenlose Zurverfügungstellung von Normen, die Teil von Gesetzen sind</a:t>
                      </a:r>
                      <a:br>
                        <a:rPr lang="de-DE" sz="2000" b="0" kern="150" dirty="0">
                          <a:effectLst/>
                          <a:latin typeface="HTWBerlin Office"/>
                          <a:ea typeface="HTWBerlin Office"/>
                          <a:cs typeface="HTWBerlin Office"/>
                        </a:rPr>
                      </a:br>
                      <a:endParaRPr lang="de-DE" sz="2000" b="0" kern="150" dirty="0">
                        <a:effectLst/>
                        <a:latin typeface="HTWBerlin Office"/>
                        <a:ea typeface="HTWBerlin Office"/>
                        <a:cs typeface="HTWBerlin Office"/>
                      </a:endParaRPr>
                    </a:p>
                    <a:p>
                      <a:pPr marL="457200" lvl="0" indent="-457200">
                        <a:buAutoNum type="arabicPeriod"/>
                      </a:pPr>
                      <a:r>
                        <a:rPr lang="de-DE" sz="2000" b="0" kern="150" dirty="0">
                          <a:effectLst/>
                          <a:latin typeface="HTWBerlin Office"/>
                          <a:ea typeface="HTWBerlin Office"/>
                          <a:cs typeface="HTWBerlin Office"/>
                        </a:rPr>
                        <a:t>Normen fürs Gemeinwohl</a:t>
                      </a: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738B80DA-8516-6EEA-0A81-9F71893389AF}"/>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48595" y="4211767"/>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30A06D08-A684-8ECC-E363-E8532A9B7021}"/>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44324" y="4197390"/>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9BFA71D5-4792-9F7C-6DF3-75F6F35A97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041" y="5460137"/>
            <a:ext cx="1730687" cy="1122412"/>
          </a:xfrm>
          <a:prstGeom prst="rect">
            <a:avLst/>
          </a:prstGeom>
        </p:spPr>
      </p:pic>
    </p:spTree>
    <p:extLst>
      <p:ext uri="{BB962C8B-B14F-4D97-AF65-F5344CB8AC3E}">
        <p14:creationId xmlns:p14="http://schemas.microsoft.com/office/powerpoint/2010/main" val="2852499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26C98-FC29-FF39-98C0-F8EF418B8118}"/>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4D1B6DC7-998C-3493-DB3D-DDD175536DFC}"/>
              </a:ext>
            </a:extLst>
          </p:cNvPr>
          <p:cNvGraphicFramePr>
            <a:graphicFrameLocks noGrp="1"/>
          </p:cNvGraphicFramePr>
          <p:nvPr>
            <p:extLst>
              <p:ext uri="{D42A27DB-BD31-4B8C-83A1-F6EECF244321}">
                <p14:modId xmlns:p14="http://schemas.microsoft.com/office/powerpoint/2010/main" val="2964610736"/>
              </p:ext>
            </p:extLst>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chemeClr val="tx1"/>
                          </a:solidFill>
                          <a:effectLst/>
                          <a:latin typeface="HTWBerlin Office"/>
                          <a:ea typeface="HTWBerlin Office"/>
                          <a:cs typeface="HTWBerlin Office"/>
                        </a:rPr>
                        <a:t>71 Zwang zum Anschluss an Gasnetz</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738B80DA-8516-6EEA-0A81-9F71893389AF}"/>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62972" y="316222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30A06D08-A684-8ECC-E363-E8532A9B7021}"/>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44324" y="3162220"/>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25D8AC34-28B0-986E-8AA7-249EAD2309F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72866" y="3162220"/>
            <a:ext cx="112395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9BFA71D5-4792-9F7C-6DF3-75F6F35A97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324" y="4482477"/>
            <a:ext cx="1730687" cy="1122412"/>
          </a:xfrm>
          <a:prstGeom prst="rect">
            <a:avLst/>
          </a:prstGeom>
        </p:spPr>
      </p:pic>
      <p:pic>
        <p:nvPicPr>
          <p:cNvPr id="3" name="Grafik 2">
            <a:extLst>
              <a:ext uri="{FF2B5EF4-FFF2-40B4-BE49-F238E27FC236}">
                <a16:creationId xmlns:a16="http://schemas.microsoft.com/office/drawing/2014/main" id="{CDD21358-C5C6-CD74-898C-DF56333C7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780" y="4941168"/>
            <a:ext cx="1409897" cy="438211"/>
          </a:xfrm>
          <a:prstGeom prst="rect">
            <a:avLst/>
          </a:prstGeom>
        </p:spPr>
      </p:pic>
    </p:spTree>
    <p:extLst>
      <p:ext uri="{BB962C8B-B14F-4D97-AF65-F5344CB8AC3E}">
        <p14:creationId xmlns:p14="http://schemas.microsoft.com/office/powerpoint/2010/main" val="21944980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26C98-FC29-FF39-98C0-F8EF418B8118}"/>
            </a:ext>
          </a:extLst>
        </p:cNvPr>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4D1B6DC7-998C-3493-DB3D-DDD175536DFC}"/>
              </a:ext>
            </a:extLst>
          </p:cNvPr>
          <p:cNvGraphicFramePr>
            <a:graphicFrameLocks noGrp="1"/>
          </p:cNvGraphicFramePr>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000" b="1" kern="150" dirty="0">
                          <a:solidFill>
                            <a:srgbClr val="FFFFFF"/>
                          </a:solidFill>
                          <a:effectLst/>
                          <a:latin typeface="HTWBerlin Office"/>
                          <a:ea typeface="HTWBerlin Office"/>
                          <a:cs typeface="HTWBerlin Office"/>
                        </a:rPr>
                        <a:t>3</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2000" b="1" kern="150" dirty="0">
                          <a:effectLst/>
                          <a:latin typeface="HTWBerlin Office"/>
                          <a:ea typeface="HTWBerlin Office"/>
                          <a:cs typeface="HTWBerlin Office"/>
                        </a:rPr>
                        <a:t>Änderungsvorschläge</a:t>
                      </a:r>
                    </a:p>
                    <a:p>
                      <a:endParaRPr lang="de-DE" sz="2000" b="1" kern="150" dirty="0">
                        <a:effectLst/>
                        <a:latin typeface="HTWBerlin Office"/>
                        <a:ea typeface="HTWBerlin Office"/>
                        <a:cs typeface="HTWBerlin Office"/>
                      </a:endParaRPr>
                    </a:p>
                    <a:p>
                      <a:endParaRPr lang="de-DE" sz="2000" b="0"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b="1" kern="150" dirty="0">
                        <a:effectLst/>
                        <a:latin typeface="HTWBerlin Office"/>
                        <a:ea typeface="HTWBerlin Office"/>
                        <a:cs typeface="HTWBerlin Office"/>
                      </a:endParaRPr>
                    </a:p>
                    <a:p>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Gesetzliche Grundlage</a:t>
                      </a:r>
                    </a:p>
                    <a:p>
                      <a:endParaRPr lang="de-DE" sz="1800" b="1" kern="150" dirty="0">
                        <a:effectLst/>
                        <a:latin typeface="HTWBerlin Office"/>
                        <a:ea typeface="HTWBerlin Office"/>
                        <a:cs typeface="HTWBerlin Office"/>
                      </a:endParaRPr>
                    </a:p>
                    <a:p>
                      <a:endParaRPr lang="de-DE" sz="18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738B80DA-8516-6EEA-0A81-9F71893389AF}"/>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62972" y="316222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30A06D08-A684-8ECC-E363-E8532A9B7021}"/>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44324" y="3162220"/>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25D8AC34-28B0-986E-8AA7-249EAD2309F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72866" y="3162220"/>
            <a:ext cx="1123950" cy="1060450"/>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descr="Ein Bild, das Text, Tisch, Arbeitstisch enthält.&#10;&#10;Automatisch generierte Beschreibung">
            <a:extLst>
              <a:ext uri="{FF2B5EF4-FFF2-40B4-BE49-F238E27FC236}">
                <a16:creationId xmlns:a16="http://schemas.microsoft.com/office/drawing/2014/main" id="{9BFA71D5-4792-9F7C-6DF3-75F6F35A97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324" y="4482477"/>
            <a:ext cx="1730687" cy="1122412"/>
          </a:xfrm>
          <a:prstGeom prst="rect">
            <a:avLst/>
          </a:prstGeom>
        </p:spPr>
      </p:pic>
      <p:pic>
        <p:nvPicPr>
          <p:cNvPr id="3" name="Grafik 2">
            <a:extLst>
              <a:ext uri="{FF2B5EF4-FFF2-40B4-BE49-F238E27FC236}">
                <a16:creationId xmlns:a16="http://schemas.microsoft.com/office/drawing/2014/main" id="{CDD21358-C5C6-CD74-898C-DF56333C701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780" y="4941168"/>
            <a:ext cx="1409897" cy="438211"/>
          </a:xfrm>
          <a:prstGeom prst="rect">
            <a:avLst/>
          </a:prstGeom>
        </p:spPr>
      </p:pic>
    </p:spTree>
    <p:extLst>
      <p:ext uri="{BB962C8B-B14F-4D97-AF65-F5344CB8AC3E}">
        <p14:creationId xmlns:p14="http://schemas.microsoft.com/office/powerpoint/2010/main" val="364738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nvGraphicFramePr>
        <p:xfrm>
          <a:off x="0" y="0"/>
          <a:ext cx="12192000" cy="6093296"/>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649285">
                <a:tc gridSpan="3">
                  <a:txBody>
                    <a:bodyPr/>
                    <a:lstStyle/>
                    <a:p>
                      <a:pPr algn="ctr"/>
                      <a:r>
                        <a:rPr lang="de-DE" sz="2400" b="1" kern="150" dirty="0">
                          <a:solidFill>
                            <a:srgbClr val="FFFFFF"/>
                          </a:solidFill>
                          <a:effectLst/>
                          <a:latin typeface="HTWBerlin Office"/>
                          <a:ea typeface="HTWBerlin Office"/>
                          <a:cs typeface="HTWBerlin Office"/>
                        </a:rPr>
                        <a:t>3</a:t>
                      </a:r>
                      <a:endParaRPr lang="de-DE" sz="2400" b="1" kern="1200" dirty="0">
                        <a:solidFill>
                          <a:schemeClr val="bg1"/>
                        </a:solidFill>
                        <a:latin typeface="+mn-lt"/>
                        <a:ea typeface="+mn-ea"/>
                        <a:cs typeface="+mn-cs"/>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1800" b="1" kern="150" dirty="0">
                          <a:effectLst/>
                          <a:latin typeface="HTWBerlin Office"/>
                          <a:ea typeface="HTWBerlin Office"/>
                          <a:cs typeface="HTWBerlin Office"/>
                        </a:rPr>
                        <a:t>Beschreibung</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dirty="0"/>
                        <a:t>gehemmte Technologie bzw. Maßnahme: </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Betroffene Bereiche:</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3" cstate="print">
            <a:lum bright="50000"/>
            <a:extLst>
              <a:ext uri="{28A0092B-C50C-407E-A947-70E740481C1C}">
                <a14:useLocalDpi xmlns:a14="http://schemas.microsoft.com/office/drawing/2010/main"/>
              </a:ext>
            </a:extLst>
          </a:blip>
          <a:srcRect/>
          <a:stretch>
            <a:fillRect/>
          </a:stretch>
        </p:blipFill>
        <p:spPr bwMode="auto">
          <a:xfrm>
            <a:off x="4462972" y="3162220"/>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5544324" y="3162220"/>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72866" y="3162220"/>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7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3730585404"/>
              </p:ext>
            </p:extLst>
          </p:nvPr>
        </p:nvGraphicFramePr>
        <p:xfrm>
          <a:off x="0" y="-22832"/>
          <a:ext cx="12191998" cy="6893994"/>
        </p:xfrm>
        <a:graphic>
          <a:graphicData uri="http://schemas.openxmlformats.org/drawingml/2006/table">
            <a:tbl>
              <a:tblPr/>
              <a:tblGrid>
                <a:gridCol w="4871864">
                  <a:extLst>
                    <a:ext uri="{9D8B030D-6E8A-4147-A177-3AD203B41FA5}">
                      <a16:colId xmlns:a16="http://schemas.microsoft.com/office/drawing/2014/main" val="3256862453"/>
                    </a:ext>
                  </a:extLst>
                </a:gridCol>
                <a:gridCol w="3238610">
                  <a:extLst>
                    <a:ext uri="{9D8B030D-6E8A-4147-A177-3AD203B41FA5}">
                      <a16:colId xmlns:a16="http://schemas.microsoft.com/office/drawing/2014/main" val="340476159"/>
                    </a:ext>
                  </a:extLst>
                </a:gridCol>
                <a:gridCol w="4081524">
                  <a:extLst>
                    <a:ext uri="{9D8B030D-6E8A-4147-A177-3AD203B41FA5}">
                      <a16:colId xmlns:a16="http://schemas.microsoft.com/office/drawing/2014/main" val="3680644169"/>
                    </a:ext>
                  </a:extLst>
                </a:gridCol>
              </a:tblGrid>
              <a:tr h="532354">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bg1"/>
                          </a:solidFill>
                          <a:latin typeface="HTWBerlin Office"/>
                          <a:ea typeface="+mn-ea"/>
                          <a:cs typeface="+mn-cs"/>
                        </a:rPr>
                        <a:t>2 Gaspreisbremse</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6361640">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80 % des Vorjahresverbrauchs auf 12 Ct/kWh bei privaten Haushalten</a:t>
                      </a:r>
                    </a:p>
                    <a:p>
                      <a:pPr marL="342900" indent="-342900">
                        <a:buFont typeface="+mj-lt"/>
                        <a:buAutoNum type="arabicPeriod"/>
                      </a:pPr>
                      <a:endParaRPr lang="de-DE" sz="1800" dirty="0"/>
                    </a:p>
                    <a:p>
                      <a:pPr marL="342900" indent="-342900">
                        <a:buFont typeface="+mj-lt"/>
                        <a:buAutoNum type="arabicPeriod"/>
                      </a:pPr>
                      <a:r>
                        <a:rPr lang="de-DE" sz="1800" dirty="0"/>
                        <a:t>Riesige Subvention fossilen Gases durch Steuergeld</a:t>
                      </a:r>
                    </a:p>
                    <a:p>
                      <a:pPr marL="342900" indent="-342900">
                        <a:buFont typeface="+mj-lt"/>
                        <a:buAutoNum type="arabicPeriod"/>
                      </a:pPr>
                      <a:endParaRPr lang="de-DE" sz="1800" dirty="0"/>
                    </a:p>
                    <a:p>
                      <a:pPr marL="342900" indent="-342900">
                        <a:buFont typeface="+mj-lt"/>
                        <a:buAutoNum type="arabicPeriod"/>
                      </a:pPr>
                      <a:r>
                        <a:rPr lang="de-DE" sz="1800" dirty="0"/>
                        <a:t>Je höher Verbrauch desto höher Entlastung </a:t>
                      </a:r>
                    </a:p>
                    <a:p>
                      <a:pPr marL="342900" indent="-342900">
                        <a:buFont typeface="+mj-lt"/>
                        <a:buAutoNum type="arabicPeriod"/>
                      </a:pPr>
                      <a:endParaRPr lang="de-DE" sz="1800" dirty="0"/>
                    </a:p>
                    <a:p>
                      <a:pPr marL="342900" indent="-342900">
                        <a:buFont typeface="+mj-lt"/>
                        <a:buAutoNum type="arabicPeriod"/>
                      </a:pPr>
                      <a:r>
                        <a:rPr lang="de-DE" sz="1800" dirty="0"/>
                        <a:t>Technologien und Maßnahmen zum Energiesparen weniger rentabel, Sparanreiz sinkt</a:t>
                      </a:r>
                    </a:p>
                    <a:p>
                      <a:pPr marL="342900" indent="-342900">
                        <a:buFont typeface="+mj-lt"/>
                        <a:buAutoNum type="arabicPeriod"/>
                      </a:pPr>
                      <a:endParaRPr lang="de-DE" sz="1800" dirty="0"/>
                    </a:p>
                    <a:p>
                      <a:pPr marL="342900" indent="-342900">
                        <a:buFont typeface="+mj-lt"/>
                        <a:buAutoNum type="arabicPeriod"/>
                      </a:pPr>
                      <a:r>
                        <a:rPr lang="de-DE" sz="1800" dirty="0"/>
                        <a:t>Sichert </a:t>
                      </a:r>
                      <a:r>
                        <a:rPr lang="de-DE" sz="1800" dirty="0">
                          <a:hlinkClick r:id="rId3"/>
                        </a:rPr>
                        <a:t>Profite der Gasindustrie </a:t>
                      </a:r>
                      <a:r>
                        <a:rPr lang="de-DE" sz="1800" dirty="0"/>
                        <a:t>und zementiert fossile Infrastruktur über Jahrzehnte</a:t>
                      </a:r>
                    </a:p>
                    <a:p>
                      <a:pPr marL="342900" indent="-342900">
                        <a:buFont typeface="+mj-lt"/>
                        <a:buAutoNum type="arabicPeriod"/>
                      </a:pPr>
                      <a:endParaRPr lang="de-DE" sz="1800" dirty="0"/>
                    </a:p>
                    <a:p>
                      <a:pPr marL="342900" indent="-342900">
                        <a:buFont typeface="+mj-lt"/>
                        <a:buAutoNum type="arabicPeriod"/>
                      </a:pPr>
                      <a:r>
                        <a:rPr lang="de-DE" sz="1800" dirty="0"/>
                        <a:t>Ressourcen für Gasinfrastruktur fehlen für Ausbau der erneuerbaren Energien, Sanierung, Energiesparmaßnahmen etc. </a:t>
                      </a:r>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 Bereiche: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r>
                        <a:rPr lang="de-DE" sz="1800" dirty="0"/>
                        <a:t>Alle Gebäude, die Gas verbrauchen</a:t>
                      </a:r>
                      <a:endParaRPr lang="de-DE" sz="1800" kern="150" dirty="0">
                        <a:effectLst/>
                        <a:latin typeface="HTWBerlin Office"/>
                        <a:ea typeface="HTWBerlin Office"/>
                        <a:cs typeface="HTWBerlin Office"/>
                      </a:endParaRP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p>
                      <a:pPr fontAlgn="auto"/>
                      <a:r>
                        <a:rPr lang="de-DE" sz="1600" kern="150" dirty="0">
                          <a:effectLst/>
                          <a:latin typeface="HTWBerlin Office"/>
                          <a:ea typeface="HTWBerlin Office"/>
                          <a:cs typeface="HTWBerlin Office"/>
                        </a:rPr>
                        <a:t> </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Energiesparmaßnahmen und erneuerbare statt fossiler Energien anreizen</a:t>
                      </a:r>
                    </a:p>
                    <a:p>
                      <a:pPr marL="342900" indent="-342900">
                        <a:buFont typeface="+mj-lt"/>
                        <a:buAutoNum type="arabicPeriod"/>
                      </a:pPr>
                      <a:endParaRPr lang="de-DE" sz="1800" dirty="0"/>
                    </a:p>
                    <a:p>
                      <a:pPr marL="342900" indent="-342900">
                        <a:buFont typeface="+mj-lt"/>
                        <a:buAutoNum type="arabicPeriod"/>
                      </a:pPr>
                      <a:r>
                        <a:rPr lang="de-DE" sz="1800" dirty="0"/>
                        <a:t>Keine Steuererleichterungen für fossile Rohstoffe</a:t>
                      </a:r>
                    </a:p>
                    <a:p>
                      <a:pPr marL="342900" indent="-342900">
                        <a:buFont typeface="+mj-lt"/>
                        <a:buAutoNum type="arabicPeriod"/>
                      </a:pPr>
                      <a:endParaRPr lang="de-DE" sz="1800" dirty="0"/>
                    </a:p>
                    <a:p>
                      <a:pPr marL="342900" indent="-342900">
                        <a:buFont typeface="+mj-lt"/>
                        <a:buAutoNum type="arabicPeriod"/>
                      </a:pPr>
                      <a:r>
                        <a:rPr lang="de-DE" sz="1800" dirty="0" err="1"/>
                        <a:t>Immobilieneigentümer:innen</a:t>
                      </a:r>
                      <a:r>
                        <a:rPr lang="de-DE" sz="1800" dirty="0"/>
                        <a:t> sollen Kostenrisiko für fossile Brennstoffe tragen</a:t>
                      </a:r>
                      <a:endParaRPr lang="de-DE" sz="1800" b="1" kern="150" dirty="0">
                        <a:effectLst/>
                        <a:latin typeface="HTWBerlin Office"/>
                        <a:ea typeface="HTWBerlin Office"/>
                        <a:cs typeface="HTWBerlin Office"/>
                      </a:endParaRPr>
                    </a:p>
                    <a:p>
                      <a:endParaRPr lang="de-DE" sz="1600" b="1" kern="150" dirty="0">
                        <a:effectLst/>
                        <a:latin typeface="HTWBerlin Office"/>
                        <a:ea typeface="HTWBerlin Office"/>
                        <a:cs typeface="HTWBerlin Office"/>
                      </a:endParaRPr>
                    </a:p>
                    <a:p>
                      <a:endParaRPr lang="de-DE" sz="1600"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r>
                        <a:rPr lang="de-DE" sz="1800" dirty="0">
                          <a:hlinkClick r:id="rId4"/>
                        </a:rPr>
                        <a:t>Gesetz zur Einführung von Preisbremsen für leitungsgebundenes Erdgas und Wärme und zur Änderung weiterer Vorschriften</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5" cstate="print">
            <a:lum bright="50000"/>
            <a:extLst>
              <a:ext uri="{28A0092B-C50C-407E-A947-70E740481C1C}">
                <a14:useLocalDpi xmlns:a14="http://schemas.microsoft.com/office/drawing/2010/main"/>
              </a:ext>
            </a:extLst>
          </a:blip>
          <a:srcRect/>
          <a:stretch>
            <a:fillRect/>
          </a:stretch>
        </p:blipFill>
        <p:spPr bwMode="auto">
          <a:xfrm>
            <a:off x="7063730" y="400506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16080" y="4941168"/>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2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iagramm enthält.">
            <a:extLst>
              <a:ext uri="{FF2B5EF4-FFF2-40B4-BE49-F238E27FC236}">
                <a16:creationId xmlns:a16="http://schemas.microsoft.com/office/drawing/2014/main" id="{871DF323-FE8A-CF86-0AE1-C0E9DAC86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6" y="0"/>
            <a:ext cx="9425214" cy="6858000"/>
          </a:xfrm>
          <a:prstGeom prst="rect">
            <a:avLst/>
          </a:prstGeom>
        </p:spPr>
      </p:pic>
      <p:sp>
        <p:nvSpPr>
          <p:cNvPr id="6" name="Textfeld 5">
            <a:extLst>
              <a:ext uri="{FF2B5EF4-FFF2-40B4-BE49-F238E27FC236}">
                <a16:creationId xmlns:a16="http://schemas.microsoft.com/office/drawing/2014/main" id="{9E5D8F43-567E-7267-B975-CB3D3B631A73}"/>
              </a:ext>
            </a:extLst>
          </p:cNvPr>
          <p:cNvSpPr txBox="1"/>
          <p:nvPr/>
        </p:nvSpPr>
        <p:spPr>
          <a:xfrm>
            <a:off x="479376" y="1268760"/>
            <a:ext cx="1568635" cy="830997"/>
          </a:xfrm>
          <a:prstGeom prst="rect">
            <a:avLst/>
          </a:prstGeom>
          <a:noFill/>
        </p:spPr>
        <p:txBody>
          <a:bodyPr wrap="none" rtlCol="0">
            <a:spAutoFit/>
          </a:bodyPr>
          <a:lstStyle/>
          <a:p>
            <a:r>
              <a:rPr lang="de-DE" dirty="0"/>
              <a:t>Quelle:</a:t>
            </a:r>
          </a:p>
          <a:p>
            <a:r>
              <a:rPr lang="de-DE" dirty="0">
                <a:hlinkClick r:id="rId4"/>
              </a:rPr>
              <a:t>Ökoinstitut</a:t>
            </a:r>
            <a:endParaRPr lang="de-DE" dirty="0"/>
          </a:p>
        </p:txBody>
      </p:sp>
    </p:spTree>
    <p:extLst>
      <p:ext uri="{BB962C8B-B14F-4D97-AF65-F5344CB8AC3E}">
        <p14:creationId xmlns:p14="http://schemas.microsoft.com/office/powerpoint/2010/main" val="370517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extLst>
              <p:ext uri="{D42A27DB-BD31-4B8C-83A1-F6EECF244321}">
                <p14:modId xmlns:p14="http://schemas.microsoft.com/office/powerpoint/2010/main" val="4078161706"/>
              </p:ext>
            </p:extLst>
          </p:nvPr>
        </p:nvGraphicFramePr>
        <p:xfrm>
          <a:off x="0" y="0"/>
          <a:ext cx="12192000" cy="5992691"/>
        </p:xfrm>
        <a:graphic>
          <a:graphicData uri="http://schemas.openxmlformats.org/drawingml/2006/table">
            <a:tbl>
              <a:tblPr/>
              <a:tblGrid>
                <a:gridCol w="4279865">
                  <a:extLst>
                    <a:ext uri="{9D8B030D-6E8A-4147-A177-3AD203B41FA5}">
                      <a16:colId xmlns:a16="http://schemas.microsoft.com/office/drawing/2014/main" val="3256862453"/>
                    </a:ext>
                  </a:extLst>
                </a:gridCol>
                <a:gridCol w="3830610">
                  <a:extLst>
                    <a:ext uri="{9D8B030D-6E8A-4147-A177-3AD203B41FA5}">
                      <a16:colId xmlns:a16="http://schemas.microsoft.com/office/drawing/2014/main" val="340476159"/>
                    </a:ext>
                  </a:extLst>
                </a:gridCol>
                <a:gridCol w="4081525">
                  <a:extLst>
                    <a:ext uri="{9D8B030D-6E8A-4147-A177-3AD203B41FA5}">
                      <a16:colId xmlns:a16="http://schemas.microsoft.com/office/drawing/2014/main" val="3680644169"/>
                    </a:ext>
                  </a:extLst>
                </a:gridCol>
              </a:tblGrid>
              <a:tr h="548680">
                <a:tc gridSpan="3">
                  <a:txBody>
                    <a:bodyPr/>
                    <a:lstStyle/>
                    <a:p>
                      <a:pPr algn="ctr"/>
                      <a:r>
                        <a:rPr lang="de-DE" sz="2000" b="1" kern="150" dirty="0">
                          <a:solidFill>
                            <a:schemeClr val="tx1"/>
                          </a:solidFill>
                          <a:effectLst/>
                          <a:latin typeface="HTWBerlin Office"/>
                          <a:ea typeface="HTWBerlin Office"/>
                          <a:cs typeface="HTWBerlin Office"/>
                        </a:rPr>
                        <a:t>48 Unzureichende Maßnahmen laut Projektionsbericht</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44011">
                <a:tc>
                  <a:txBody>
                    <a:bodyPr/>
                    <a:lstStyle/>
                    <a:p>
                      <a:r>
                        <a:rPr lang="de-DE" sz="2000" b="1" kern="150" dirty="0">
                          <a:effectLst/>
                          <a:latin typeface="HTWBerlin Office"/>
                          <a:ea typeface="HTWBerlin Office"/>
                          <a:cs typeface="HTWBerlin Office"/>
                        </a:rPr>
                        <a:t>Beschreibung</a:t>
                      </a:r>
                    </a:p>
                    <a:p>
                      <a:endParaRPr lang="de-DE" sz="2000" b="1" kern="150" dirty="0">
                        <a:effectLst/>
                        <a:latin typeface="HTWBerlin Office"/>
                        <a:ea typeface="HTWBerlin Office"/>
                        <a:cs typeface="HTWBerlin Office"/>
                      </a:endParaRPr>
                    </a:p>
                    <a:p>
                      <a:pPr marL="342900" indent="-342900">
                        <a:buFont typeface="+mj-lt"/>
                        <a:buAutoNum type="arabicPeriod"/>
                      </a:pPr>
                      <a:r>
                        <a:rPr lang="de-DE" sz="2000" b="0" kern="150" dirty="0">
                          <a:effectLst/>
                          <a:latin typeface="HTWBerlin Office"/>
                          <a:ea typeface="HTWBerlin Office"/>
                          <a:cs typeface="HTWBerlin Office"/>
                        </a:rPr>
                        <a:t>Trotz vorhergesagter Lücke zwischen Ziel und Berechnung im </a:t>
                      </a:r>
                      <a:r>
                        <a:rPr lang="de-DE" sz="2000" b="0" kern="150" dirty="0">
                          <a:effectLst/>
                          <a:latin typeface="HTWBerlin Office"/>
                          <a:ea typeface="HTWBerlin Office"/>
                          <a:cs typeface="HTWBerlin Office"/>
                          <a:hlinkClick r:id="rId3"/>
                        </a:rPr>
                        <a:t>Projektionsbericht</a:t>
                      </a:r>
                      <a:r>
                        <a:rPr lang="de-DE" sz="2000" b="0" kern="150" dirty="0">
                          <a:effectLst/>
                          <a:latin typeface="HTWBerlin Office"/>
                          <a:ea typeface="HTWBerlin Office"/>
                          <a:cs typeface="HTWBerlin Office"/>
                        </a:rPr>
                        <a:t> keine ausreichenden Maßnahmen</a:t>
                      </a:r>
                      <a:br>
                        <a:rPr lang="de-DE" sz="2000" b="0" kern="150" dirty="0">
                          <a:effectLst/>
                          <a:latin typeface="HTWBerlin Office"/>
                          <a:ea typeface="HTWBerlin Office"/>
                          <a:cs typeface="HTWBerlin Office"/>
                        </a:rPr>
                      </a:br>
                      <a:endParaRPr lang="de-DE" sz="2000" b="0" kern="150" dirty="0">
                        <a:effectLst/>
                        <a:latin typeface="HTWBerlin Office"/>
                        <a:ea typeface="HTWBerlin Office"/>
                        <a:cs typeface="HTWBerlin Office"/>
                      </a:endParaRPr>
                    </a:p>
                    <a:p>
                      <a:pPr marL="342900" indent="-342900">
                        <a:buFont typeface="+mj-lt"/>
                        <a:buAutoNum type="arabicPeriod"/>
                      </a:pPr>
                      <a:r>
                        <a:rPr lang="de-DE" sz="2000" b="0" kern="150" dirty="0">
                          <a:effectLst/>
                          <a:latin typeface="HTWBerlin Office"/>
                          <a:ea typeface="HTWBerlin Office"/>
                          <a:cs typeface="HTWBerlin Office"/>
                        </a:rPr>
                        <a:t>Mutwilliger Verstoß gegen Klimaschutzgesetz </a:t>
                      </a:r>
                      <a:r>
                        <a:rPr lang="de-DE" sz="2000" b="0" kern="150" dirty="0">
                          <a:effectLst/>
                          <a:latin typeface="HTWBerlin Office"/>
                          <a:ea typeface="HTWBerlin Office"/>
                          <a:cs typeface="HTWBerlin Office"/>
                          <a:sym typeface="Wingdings" panose="05000000000000000000" pitchFamily="2" charset="2"/>
                        </a:rPr>
                        <a:t> Staat bricht eigene Gesetze</a:t>
                      </a:r>
                      <a:endParaRPr lang="de-DE" sz="2000" b="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de-DE" sz="2000" b="1" dirty="0"/>
                        <a:t>gehemmte Technologie bzw. Maßnahme: </a:t>
                      </a:r>
                    </a:p>
                    <a:p>
                      <a:endParaRPr lang="de-DE" sz="2000" b="0" kern="150" dirty="0">
                        <a:effectLst/>
                        <a:latin typeface="HTWBerlin Office"/>
                        <a:ea typeface="HTWBerlin Office"/>
                        <a:cs typeface="HTWBerlin Office"/>
                      </a:endParaRPr>
                    </a:p>
                    <a:p>
                      <a:r>
                        <a:rPr lang="de-DE" sz="2000" b="0" kern="150" dirty="0">
                          <a:effectLst/>
                          <a:latin typeface="HTWBerlin Office"/>
                          <a:ea typeface="HTWBerlin Office"/>
                          <a:cs typeface="HTWBerlin Office"/>
                        </a:rPr>
                        <a:t>Alle </a:t>
                      </a:r>
                    </a:p>
                    <a:p>
                      <a:endParaRPr lang="de-DE" sz="2000" b="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Betroffene Bereiche:</a:t>
                      </a:r>
                      <a:endParaRPr lang="de-DE" sz="2000" kern="150" dirty="0">
                        <a:effectLst/>
                        <a:latin typeface="HTWBerlin Office"/>
                        <a:ea typeface="HTWBerlin Office"/>
                        <a:cs typeface="HTWBerlin Office"/>
                      </a:endParaRPr>
                    </a:p>
                    <a:p>
                      <a:r>
                        <a:rPr lang="de-DE" sz="2000" b="1" kern="150" dirty="0">
                          <a:effectLst/>
                          <a:latin typeface="HTWBerlin Office"/>
                          <a:ea typeface="HTWBerlin Office"/>
                          <a:cs typeface="HTWBerlin Office"/>
                        </a:rPr>
                        <a:t> </a:t>
                      </a:r>
                      <a:endParaRPr lang="de-DE" sz="2000" kern="150" dirty="0">
                        <a:effectLst/>
                        <a:latin typeface="HTWBerlin Office"/>
                        <a:ea typeface="HTWBerlin Office"/>
                        <a:cs typeface="HTWBerlin Office"/>
                      </a:endParaRPr>
                    </a:p>
                    <a:p>
                      <a:pPr fontAlgn="auto"/>
                      <a:r>
                        <a:rPr lang="de-DE" sz="2000" kern="150" dirty="0">
                          <a:effectLst/>
                          <a:latin typeface="HTWBerlin Office"/>
                          <a:ea typeface="HTWBerlin Office"/>
                          <a:cs typeface="HTWBerlin Office"/>
                        </a:rPr>
                        <a:t>alle</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p>
                    <a:p>
                      <a:endParaRPr lang="de-DE" sz="1800" b="1"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Maßnahmen, mit denen in Summe Klimaziele erreicht werden</a:t>
                      </a:r>
                    </a:p>
                    <a:p>
                      <a:pPr marL="342900" indent="-342900">
                        <a:buFont typeface="+mj-lt"/>
                        <a:buAutoNum type="arabicPeriod"/>
                      </a:pP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Vor Erlassen von Gesetzen berechnen, ob mit 1,5-K-Ziel kompatibel</a:t>
                      </a:r>
                      <a:br>
                        <a:rPr lang="de-DE" sz="1800" b="0" kern="150" dirty="0">
                          <a:effectLst/>
                          <a:latin typeface="HTWBerlin Office"/>
                          <a:ea typeface="HTWBerlin Office"/>
                          <a:cs typeface="HTWBerlin Office"/>
                        </a:rPr>
                      </a:br>
                      <a:endParaRPr lang="de-DE" sz="1800" b="0" kern="150" dirty="0">
                        <a:effectLst/>
                        <a:latin typeface="HTWBerlin Office"/>
                        <a:ea typeface="HTWBerlin Office"/>
                        <a:cs typeface="HTWBerlin Office"/>
                      </a:endParaRPr>
                    </a:p>
                    <a:p>
                      <a:pPr marL="342900" indent="-342900">
                        <a:buFont typeface="+mj-lt"/>
                        <a:buAutoNum type="arabicPeriod"/>
                      </a:pPr>
                      <a:r>
                        <a:rPr lang="de-DE" sz="1800" b="0" kern="150" dirty="0">
                          <a:effectLst/>
                          <a:latin typeface="HTWBerlin Office"/>
                          <a:ea typeface="HTWBerlin Office"/>
                          <a:cs typeface="HTWBerlin Office"/>
                        </a:rPr>
                        <a:t>Haftung der Bundesregierung für Klimaschäden durch unzureichende Gesetze</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800" b="1" kern="150" dirty="0">
                          <a:solidFill>
                            <a:schemeClr val="tx1"/>
                          </a:solidFill>
                          <a:effectLst/>
                          <a:latin typeface="HTWBerlin Office"/>
                        </a:rPr>
                        <a:t>Gesetzliche Grundlage</a:t>
                      </a:r>
                      <a:endParaRPr lang="de-DE" sz="1800" b="1" kern="150" dirty="0">
                        <a:solidFill>
                          <a:schemeClr val="tx1"/>
                        </a:solidFill>
                        <a:effectLst/>
                        <a:latin typeface="HTWBerlin Office"/>
                        <a:ea typeface="HTWBerlin Office"/>
                        <a:cs typeface="HTWBerlin Office"/>
                      </a:endParaRPr>
                    </a:p>
                    <a:p>
                      <a:r>
                        <a:rPr lang="de-DE" sz="1800" b="0" i="0" u="none" strike="noStrike" baseline="0" dirty="0">
                          <a:solidFill>
                            <a:srgbClr val="000000"/>
                          </a:solidFill>
                          <a:latin typeface="Calibri" panose="020F0502020204030204" pitchFamily="34" charset="0"/>
                        </a:rPr>
                        <a:t>Artikel 18 der Verordnung (EU) 2018/1999 </a:t>
                      </a:r>
                      <a:endParaRPr lang="de-DE" sz="18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4" cstate="print">
            <a:lum bright="50000"/>
            <a:extLst>
              <a:ext uri="{28A0092B-C50C-407E-A947-70E740481C1C}">
                <a14:useLocalDpi xmlns:a14="http://schemas.microsoft.com/office/drawing/2010/main"/>
              </a:ext>
            </a:extLst>
          </a:blip>
          <a:srcRect/>
          <a:stretch>
            <a:fillRect/>
          </a:stretch>
        </p:blipFill>
        <p:spPr bwMode="auto">
          <a:xfrm>
            <a:off x="4462972" y="3389238"/>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8" name="Form3">
            <a:extLst>
              <a:ext uri="{FF2B5EF4-FFF2-40B4-BE49-F238E27FC236}">
                <a16:creationId xmlns:a16="http://schemas.microsoft.com/office/drawing/2014/main" id="{555E4451-9B49-662B-95D6-6C229A98204E}"/>
              </a:ext>
            </a:extLst>
          </p:cNvPr>
          <p:cNvPicPr>
            <a:picLocks noChangeAspect="1" noChangeArrowheads="1"/>
          </p:cNvPicPr>
          <p:nvPr/>
        </p:nvPicPr>
        <p:blipFill>
          <a:blip r:embed="rId5" cstate="print">
            <a:lum bright="50000"/>
            <a:extLst>
              <a:ext uri="{28A0092B-C50C-407E-A947-70E740481C1C}">
                <a14:useLocalDpi xmlns:a14="http://schemas.microsoft.com/office/drawing/2010/main"/>
              </a:ext>
            </a:extLst>
          </a:blip>
          <a:srcRect/>
          <a:stretch>
            <a:fillRect/>
          </a:stretch>
        </p:blipFill>
        <p:spPr bwMode="auto">
          <a:xfrm>
            <a:off x="5544324" y="3389238"/>
            <a:ext cx="635000" cy="8318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722088" y="4509120"/>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95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C63849B4-79DE-0801-0DEF-21A1E7237720}"/>
              </a:ext>
            </a:extLst>
          </p:cNvPr>
          <p:cNvGraphicFramePr>
            <a:graphicFrameLocks noGrp="1"/>
          </p:cNvGraphicFramePr>
          <p:nvPr/>
        </p:nvGraphicFramePr>
        <p:xfrm>
          <a:off x="0" y="0"/>
          <a:ext cx="12192000" cy="6093296"/>
        </p:xfrm>
        <a:graphic>
          <a:graphicData uri="http://schemas.openxmlformats.org/drawingml/2006/table">
            <a:tbl>
              <a:tblPr/>
              <a:tblGrid>
                <a:gridCol w="5087319">
                  <a:extLst>
                    <a:ext uri="{9D8B030D-6E8A-4147-A177-3AD203B41FA5}">
                      <a16:colId xmlns:a16="http://schemas.microsoft.com/office/drawing/2014/main" val="3256862453"/>
                    </a:ext>
                  </a:extLst>
                </a:gridCol>
                <a:gridCol w="3023157">
                  <a:extLst>
                    <a:ext uri="{9D8B030D-6E8A-4147-A177-3AD203B41FA5}">
                      <a16:colId xmlns:a16="http://schemas.microsoft.com/office/drawing/2014/main" val="340476159"/>
                    </a:ext>
                  </a:extLst>
                </a:gridCol>
                <a:gridCol w="4081524">
                  <a:extLst>
                    <a:ext uri="{9D8B030D-6E8A-4147-A177-3AD203B41FA5}">
                      <a16:colId xmlns:a16="http://schemas.microsoft.com/office/drawing/2014/main" val="3680644169"/>
                    </a:ext>
                  </a:extLst>
                </a:gridCol>
              </a:tblGrid>
              <a:tr h="617120">
                <a:tc grid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2400" b="1" kern="1200" dirty="0">
                          <a:solidFill>
                            <a:schemeClr val="bg1"/>
                          </a:solidFill>
                          <a:latin typeface="+mn-lt"/>
                          <a:ea typeface="+mn-ea"/>
                          <a:cs typeface="+mn-cs"/>
                        </a:rPr>
                        <a:t>3 Ermäßigte Mehrwertsteuer auf Erdgas </a:t>
                      </a: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655796808"/>
                  </a:ext>
                </a:extLst>
              </a:tr>
              <a:tr h="5476176">
                <a:tc>
                  <a:txBody>
                    <a:bodyPr/>
                    <a:lstStyle/>
                    <a:p>
                      <a:r>
                        <a:rPr lang="de-DE" sz="1800" b="1" kern="150" dirty="0">
                          <a:effectLst/>
                          <a:latin typeface="HTWBerlin Office"/>
                          <a:ea typeface="HTWBerlin Office"/>
                          <a:cs typeface="HTWBerlin Office"/>
                        </a:rPr>
                        <a:t>Beschreibung</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Ermäßigte Mehrwertsteuer auf Erdgas 7 % statt 19 % </a:t>
                      </a:r>
                    </a:p>
                    <a:p>
                      <a:pPr marL="342900" indent="-342900">
                        <a:buFont typeface="+mj-lt"/>
                        <a:buAutoNum type="arabicPeriod"/>
                      </a:pPr>
                      <a:endParaRPr lang="de-DE" sz="1800" dirty="0"/>
                    </a:p>
                    <a:p>
                      <a:pPr marL="342900" indent="-342900">
                        <a:buFont typeface="+mj-lt"/>
                        <a:buAutoNum type="arabicPeriod"/>
                      </a:pPr>
                      <a:r>
                        <a:rPr lang="de-DE" sz="1800" dirty="0"/>
                        <a:t>Anreiz für Verschwendung</a:t>
                      </a:r>
                    </a:p>
                    <a:p>
                      <a:pPr marL="342900" indent="-342900">
                        <a:buFont typeface="+mj-lt"/>
                        <a:buAutoNum type="arabicPeriod"/>
                      </a:pPr>
                      <a:endParaRPr lang="de-DE" sz="1800" dirty="0"/>
                    </a:p>
                    <a:p>
                      <a:pPr marL="342900" indent="-342900">
                        <a:buFont typeface="+mj-lt"/>
                        <a:buAutoNum type="arabicPeriod"/>
                      </a:pPr>
                      <a:r>
                        <a:rPr lang="de-DE" sz="1800" dirty="0"/>
                        <a:t>Externalisierung von Umwelt- und Klimaschäden</a:t>
                      </a:r>
                    </a:p>
                    <a:p>
                      <a:pPr marL="342900" indent="-342900">
                        <a:buFont typeface="+mj-lt"/>
                        <a:buAutoNum type="arabicPeriod"/>
                      </a:pPr>
                      <a:endParaRPr lang="de-DE" sz="1800" dirty="0"/>
                    </a:p>
                    <a:p>
                      <a:pPr marL="342900" indent="-342900">
                        <a:buFont typeface="+mj-lt"/>
                        <a:buAutoNum type="arabicPeriod"/>
                      </a:pPr>
                      <a:r>
                        <a:rPr lang="de-DE" sz="1800" dirty="0"/>
                        <a:t>Stärkung der Abhängigkeit von importierten Rohstoffen</a:t>
                      </a:r>
                    </a:p>
                    <a:p>
                      <a:pPr marL="342900" indent="-342900">
                        <a:buFont typeface="+mj-lt"/>
                        <a:buAutoNum type="arabicPeriod"/>
                      </a:pPr>
                      <a:endParaRPr lang="de-DE" sz="1800" dirty="0"/>
                    </a:p>
                    <a:p>
                      <a:pPr marL="342900" indent="-342900">
                        <a:buFont typeface="+mj-lt"/>
                        <a:buAutoNum type="arabicPeriod"/>
                      </a:pPr>
                      <a:r>
                        <a:rPr lang="de-DE" sz="1800" dirty="0"/>
                        <a:t>Nützt vor allem Großverbrauchern und Gasindustrie</a:t>
                      </a:r>
                    </a:p>
                    <a:p>
                      <a:pPr marL="342900" indent="-342900">
                        <a:buFont typeface="+mj-lt"/>
                        <a:buAutoNum type="arabicPeriod"/>
                      </a:pPr>
                      <a:endParaRPr lang="de-DE" sz="1800" dirty="0"/>
                    </a:p>
                    <a:p>
                      <a:pPr marL="342900" indent="-342900">
                        <a:buFont typeface="+mj-lt"/>
                        <a:buAutoNum type="arabicPeriod"/>
                      </a:pPr>
                      <a:r>
                        <a:rPr lang="de-DE" sz="1800" dirty="0"/>
                        <a:t>Mehrwertsteuer auf Strom 19 % </a:t>
                      </a:r>
                      <a:r>
                        <a:rPr lang="de-DE" sz="1800" dirty="0">
                          <a:sym typeface="Wingdings" panose="05000000000000000000" pitchFamily="2" charset="2"/>
                        </a:rPr>
                        <a:t> Behinderung</a:t>
                      </a:r>
                      <a:r>
                        <a:rPr lang="de-DE" sz="1800" dirty="0"/>
                        <a:t> Sektorenkopplung, Elektrifizierung</a:t>
                      </a:r>
                      <a:endParaRPr lang="de-DE" sz="1800" b="1"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Betroffene Bereiche:</a:t>
                      </a:r>
                      <a:br>
                        <a:rPr lang="de-DE" sz="1800" b="1" kern="150" dirty="0">
                          <a:effectLst/>
                          <a:latin typeface="HTWBerlin Office"/>
                          <a:ea typeface="HTWBerlin Office"/>
                          <a:cs typeface="HTWBerlin Office"/>
                        </a:rPr>
                      </a:br>
                      <a:endParaRPr lang="de-DE" sz="1800" kern="150" dirty="0">
                        <a:effectLst/>
                        <a:latin typeface="HTWBerlin Office"/>
                        <a:ea typeface="HTWBerlin Office"/>
                        <a:cs typeface="HTWBerlin Office"/>
                      </a:endParaRPr>
                    </a:p>
                    <a:p>
                      <a:pPr algn="l" defTabSz="1219170" rtl="0" eaLnBrk="1" latinLnBrk="0" hangingPunct="1">
                        <a:buFont typeface="+mj-lt"/>
                      </a:pPr>
                      <a:r>
                        <a:rPr lang="de-DE" sz="1800" kern="1200" dirty="0">
                          <a:solidFill>
                            <a:schemeClr val="tx1"/>
                          </a:solidFill>
                          <a:latin typeface="+mn-lt"/>
                          <a:ea typeface="+mn-ea"/>
                          <a:cs typeface="+mn-cs"/>
                        </a:rPr>
                        <a:t>Alle Gebäude, die auf Basis von Gas versorgt werden</a:t>
                      </a:r>
                    </a:p>
                    <a:p>
                      <a:r>
                        <a:rPr lang="de-DE" sz="1600" b="1" kern="150" dirty="0">
                          <a:effectLst/>
                          <a:latin typeface="HTWBerlin Office"/>
                          <a:ea typeface="HTWBerlin Office"/>
                          <a:cs typeface="HTWBerlin Office"/>
                        </a:rPr>
                        <a:t> </a:t>
                      </a:r>
                      <a:endParaRPr lang="de-DE" sz="1600" kern="150" dirty="0">
                        <a:effectLst/>
                        <a:latin typeface="HTWBerlin Office"/>
                        <a:ea typeface="HTWBerlin Office"/>
                        <a:cs typeface="HTWBerlin Office"/>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DE" sz="1800" b="1" kern="150" dirty="0">
                          <a:effectLst/>
                          <a:latin typeface="HTWBerlin Office"/>
                          <a:ea typeface="HTWBerlin Office"/>
                          <a:cs typeface="HTWBerlin Office"/>
                        </a:rPr>
                        <a:t>Änderungsvorschläge</a:t>
                      </a:r>
                      <a:br>
                        <a:rPr lang="de-DE" sz="1800" b="1" kern="150" dirty="0">
                          <a:effectLst/>
                          <a:latin typeface="HTWBerlin Office"/>
                          <a:ea typeface="HTWBerlin Office"/>
                          <a:cs typeface="HTWBerlin Office"/>
                        </a:rPr>
                      </a:br>
                      <a:endParaRPr lang="de-DE" sz="1800" b="1" kern="150" dirty="0">
                        <a:effectLst/>
                        <a:latin typeface="HTWBerlin Office"/>
                        <a:ea typeface="HTWBerlin Office"/>
                        <a:cs typeface="HTWBerlin Office"/>
                      </a:endParaRPr>
                    </a:p>
                    <a:p>
                      <a:pPr marL="342900" indent="-342900">
                        <a:buFont typeface="+mj-lt"/>
                        <a:buAutoNum type="arabicPeriod"/>
                      </a:pPr>
                      <a:r>
                        <a:rPr lang="de-DE" sz="1800" dirty="0"/>
                        <a:t>Steuer oder Abgabe auf Energieträger, die sämtliche Umwelt- und Klimakosten internalisieren, siehe bspw. </a:t>
                      </a:r>
                      <a:r>
                        <a:rPr lang="de-DE" sz="1800" dirty="0">
                          <a:hlinkClick r:id="rId4" action="ppaction://hlinksldjump"/>
                        </a:rPr>
                        <a:t>Emissionshandel</a:t>
                      </a:r>
                      <a:endParaRPr lang="de-DE" sz="1800" dirty="0"/>
                    </a:p>
                    <a:p>
                      <a:pPr marL="342900" indent="-342900">
                        <a:buFont typeface="+mj-lt"/>
                        <a:buAutoNum type="arabicPeriod"/>
                      </a:pPr>
                      <a:endParaRPr lang="de-DE" sz="1800" dirty="0"/>
                    </a:p>
                    <a:p>
                      <a:pPr marL="342900" indent="-342900">
                        <a:buFont typeface="+mj-lt"/>
                        <a:buAutoNum type="arabicPeriod"/>
                      </a:pPr>
                      <a:r>
                        <a:rPr lang="de-DE" sz="1800" dirty="0"/>
                        <a:t>Keine Steuerermäßigungen auf fossile Rohstoffe</a:t>
                      </a:r>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endParaRPr lang="de-DE" sz="1800" b="1" kern="150" dirty="0">
                        <a:effectLst/>
                        <a:latin typeface="HTWBerlin Office"/>
                        <a:ea typeface="HTWBerlin Office"/>
                        <a:cs typeface="HTWBerlin Office"/>
                      </a:endParaRPr>
                    </a:p>
                    <a:p>
                      <a:r>
                        <a:rPr lang="de-DE" sz="1800" b="1" kern="150" dirty="0">
                          <a:effectLst/>
                          <a:latin typeface="HTWBerlin Office"/>
                          <a:ea typeface="HTWBerlin Office"/>
                          <a:cs typeface="HTWBerlin Office"/>
                        </a:rPr>
                        <a:t>Grundlage</a:t>
                      </a:r>
                    </a:p>
                    <a:p>
                      <a:endParaRPr lang="de-DE" sz="1800" kern="1200" dirty="0">
                        <a:solidFill>
                          <a:schemeClr val="tx1"/>
                        </a:solidFill>
                        <a:latin typeface="+mn-lt"/>
                        <a:ea typeface="+mn-ea"/>
                        <a:cs typeface="+mn-cs"/>
                      </a:endParaRPr>
                    </a:p>
                    <a:p>
                      <a:r>
                        <a:rPr lang="de-DE" sz="1800" kern="1200" dirty="0">
                          <a:solidFill>
                            <a:schemeClr val="tx1"/>
                          </a:solidFill>
                          <a:latin typeface="+mn-lt"/>
                          <a:ea typeface="+mn-ea"/>
                          <a:cs typeface="+mn-cs"/>
                          <a:hlinkClick r:id="rId5"/>
                        </a:rPr>
                        <a:t>Gesetz zur temporären Senkung des Umsatzsteuersatzes auf Gaslieferungen über das Erdgasnetz</a:t>
                      </a:r>
                      <a:endParaRPr lang="de-DE" sz="1800" kern="1200" dirty="0">
                        <a:solidFill>
                          <a:schemeClr val="tx1"/>
                        </a:solidFill>
                        <a:latin typeface="+mn-lt"/>
                        <a:ea typeface="+mn-ea"/>
                        <a:cs typeface="+mn-cs"/>
                      </a:endParaRPr>
                    </a:p>
                  </a:txBody>
                  <a:tcPr marL="34925" marR="34925" marT="34925" marB="349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16731"/>
                  </a:ext>
                </a:extLst>
              </a:tr>
            </a:tbl>
          </a:graphicData>
        </a:graphic>
      </p:graphicFrame>
      <p:pic>
        <p:nvPicPr>
          <p:cNvPr id="7" name="Form2">
            <a:extLst>
              <a:ext uri="{FF2B5EF4-FFF2-40B4-BE49-F238E27FC236}">
                <a16:creationId xmlns:a16="http://schemas.microsoft.com/office/drawing/2014/main" id="{B5C3AF0A-854B-9A98-47AF-E86D12223245}"/>
              </a:ext>
            </a:extLst>
          </p:cNvPr>
          <p:cNvPicPr>
            <a:picLocks noChangeAspect="1" noChangeArrowheads="1"/>
          </p:cNvPicPr>
          <p:nvPr/>
        </p:nvPicPr>
        <p:blipFill>
          <a:blip r:embed="rId6" cstate="print">
            <a:lum bright="50000"/>
            <a:extLst>
              <a:ext uri="{28A0092B-C50C-407E-A947-70E740481C1C}">
                <a14:useLocalDpi xmlns:a14="http://schemas.microsoft.com/office/drawing/2010/main"/>
              </a:ext>
            </a:extLst>
          </a:blip>
          <a:srcRect/>
          <a:stretch>
            <a:fillRect/>
          </a:stretch>
        </p:blipFill>
        <p:spPr bwMode="auto">
          <a:xfrm>
            <a:off x="6919714" y="4005064"/>
            <a:ext cx="8763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10" descr="Ein Bild, das Text, Ziegelstein, Baumaterial, orange enthält.&#10;&#10;Automatisch generierte Beschreibung">
            <a:extLst>
              <a:ext uri="{FF2B5EF4-FFF2-40B4-BE49-F238E27FC236}">
                <a16:creationId xmlns:a16="http://schemas.microsoft.com/office/drawing/2014/main" id="{D6047CB9-91DE-431D-23D5-F12218BD39C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72064" y="4941168"/>
            <a:ext cx="1123950" cy="106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6233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22196</Words>
  <Application>Microsoft Office PowerPoint</Application>
  <PresentationFormat>Breitbild</PresentationFormat>
  <Paragraphs>2781</Paragraphs>
  <Slides>54</Slides>
  <Notes>53</Notes>
  <HiddenSlides>0</HiddenSlides>
  <MMClips>0</MMClips>
  <ScaleCrop>false</ScaleCrop>
  <HeadingPairs>
    <vt:vector size="6" baseType="variant">
      <vt:variant>
        <vt:lpstr>Verwendete Schriftarten</vt:lpstr>
      </vt:variant>
      <vt:variant>
        <vt:i4>16</vt:i4>
      </vt:variant>
      <vt:variant>
        <vt:lpstr>Design</vt:lpstr>
      </vt:variant>
      <vt:variant>
        <vt:i4>1</vt:i4>
      </vt:variant>
      <vt:variant>
        <vt:lpstr>Folientitel</vt:lpstr>
      </vt:variant>
      <vt:variant>
        <vt:i4>54</vt:i4>
      </vt:variant>
    </vt:vector>
  </HeadingPairs>
  <TitlesOfParts>
    <vt:vector size="71" baseType="lpstr">
      <vt:lpstr>Arial</vt:lpstr>
      <vt:lpstr>Arial</vt:lpstr>
      <vt:lpstr>Arial,Sans-Serif</vt:lpstr>
      <vt:lpstr>BundesSans</vt:lpstr>
      <vt:lpstr>bundesserifweb</vt:lpstr>
      <vt:lpstr>Calibri</vt:lpstr>
      <vt:lpstr>Calibri Light</vt:lpstr>
      <vt:lpstr>FaktPro</vt:lpstr>
      <vt:lpstr>HTWBerlin Office</vt:lpstr>
      <vt:lpstr>IBM Plex</vt:lpstr>
      <vt:lpstr>Linux Libertine</vt:lpstr>
      <vt:lpstr>Open Sans</vt:lpstr>
      <vt:lpstr>Quodana</vt:lpstr>
      <vt:lpstr>Source Sans Pro</vt:lpstr>
      <vt:lpstr>Times New Roman PSMT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8 VDE-AR-N 4100 Zählerschränke: Entwicklung der Größe der Zählerschränke</vt:lpstr>
      <vt:lpstr>PowerPoint-Präsentation</vt:lpstr>
      <vt:lpstr>PowerPoint-Präsentation</vt:lpstr>
      <vt:lpstr>PowerPoint-Präsentation</vt:lpstr>
      <vt:lpstr>Aufwendiger Zertifizierungsprozess ab 135 kW</vt:lpstr>
      <vt:lpstr>PowerPoint-Präsentation</vt:lpstr>
      <vt:lpstr>Schaubild zu Blendung</vt:lpstr>
      <vt:lpstr>PV-Anlagen versus Gebäude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Rechtliche Rahmenbedingungen</dc:title>
  <dc:creator>Florian Hinze</dc:creator>
  <cp:lastModifiedBy>Florian Hinze</cp:lastModifiedBy>
  <cp:revision>1238</cp:revision>
  <dcterms:created xsi:type="dcterms:W3CDTF">2023-08-24T13:48:47Z</dcterms:created>
  <dcterms:modified xsi:type="dcterms:W3CDTF">2024-08-20T17:23:31Z</dcterms:modified>
</cp:coreProperties>
</file>