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48" r:id="rId2"/>
    <p:sldId id="328" r:id="rId3"/>
    <p:sldId id="316" r:id="rId4"/>
    <p:sldId id="319" r:id="rId5"/>
    <p:sldId id="354" r:id="rId6"/>
    <p:sldId id="312" r:id="rId7"/>
    <p:sldId id="322" r:id="rId8"/>
    <p:sldId id="317" r:id="rId9"/>
    <p:sldId id="355" r:id="rId10"/>
    <p:sldId id="362" r:id="rId11"/>
    <p:sldId id="363" r:id="rId12"/>
    <p:sldId id="370" r:id="rId13"/>
    <p:sldId id="375" r:id="rId14"/>
    <p:sldId id="358" r:id="rId15"/>
    <p:sldId id="382" r:id="rId16"/>
    <p:sldId id="387" r:id="rId17"/>
    <p:sldId id="392" r:id="rId18"/>
    <p:sldId id="390" r:id="rId19"/>
    <p:sldId id="398" r:id="rId20"/>
    <p:sldId id="399" r:id="rId21"/>
    <p:sldId id="401" r:id="rId22"/>
    <p:sldId id="400" r:id="rId23"/>
    <p:sldId id="402" r:id="rId24"/>
    <p:sldId id="403" r:id="rId25"/>
    <p:sldId id="405" r:id="rId26"/>
    <p:sldId id="441" r:id="rId27"/>
    <p:sldId id="404" r:id="rId28"/>
    <p:sldId id="356" r:id="rId29"/>
    <p:sldId id="442"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97673D-5AEA-43D7-AE68-F7CD76A1D5DC}" v="1" dt="2024-08-20T13:11:19.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0912" autoAdjust="0"/>
  </p:normalViewPr>
  <p:slideViewPr>
    <p:cSldViewPr snapToGrid="0">
      <p:cViewPr varScale="1">
        <p:scale>
          <a:sx n="108" d="100"/>
          <a:sy n="108"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ian Hinze" userId="7c93c3a0-d5d3-4cb8-bd4b-71f07049e354" providerId="ADAL" clId="{BD97673D-5AEA-43D7-AE68-F7CD76A1D5DC}"/>
    <pc:docChg chg="custSel modSld">
      <pc:chgData name="Florian Hinze" userId="7c93c3a0-d5d3-4cb8-bd4b-71f07049e354" providerId="ADAL" clId="{BD97673D-5AEA-43D7-AE68-F7CD76A1D5DC}" dt="2024-08-20T13:12:10.443" v="12" actId="20577"/>
      <pc:docMkLst>
        <pc:docMk/>
      </pc:docMkLst>
      <pc:sldChg chg="modSp mod">
        <pc:chgData name="Florian Hinze" userId="7c93c3a0-d5d3-4cb8-bd4b-71f07049e354" providerId="ADAL" clId="{BD97673D-5AEA-43D7-AE68-F7CD76A1D5DC}" dt="2024-08-20T13:12:10.443" v="12" actId="20577"/>
        <pc:sldMkLst>
          <pc:docMk/>
          <pc:sldMk cId="930240668" sldId="348"/>
        </pc:sldMkLst>
        <pc:spChg chg="mod">
          <ac:chgData name="Florian Hinze" userId="7c93c3a0-d5d3-4cb8-bd4b-71f07049e354" providerId="ADAL" clId="{BD97673D-5AEA-43D7-AE68-F7CD76A1D5DC}" dt="2024-08-20T13:12:10.443" v="12" actId="20577"/>
          <ac:spMkLst>
            <pc:docMk/>
            <pc:sldMk cId="930240668" sldId="348"/>
            <ac:spMk id="6" creationId="{9FD5F92E-C1AA-26BF-3C0B-35AACE486128}"/>
          </ac:spMkLst>
        </pc:spChg>
      </pc:sldChg>
      <pc:sldChg chg="modSp mod">
        <pc:chgData name="Florian Hinze" userId="7c93c3a0-d5d3-4cb8-bd4b-71f07049e354" providerId="ADAL" clId="{BD97673D-5AEA-43D7-AE68-F7CD76A1D5DC}" dt="2024-08-20T13:10:38.970" v="0" actId="207"/>
        <pc:sldMkLst>
          <pc:docMk/>
          <pc:sldMk cId="169270296" sldId="356"/>
        </pc:sldMkLst>
        <pc:graphicFrameChg chg="modGraphic">
          <ac:chgData name="Florian Hinze" userId="7c93c3a0-d5d3-4cb8-bd4b-71f07049e354" providerId="ADAL" clId="{BD97673D-5AEA-43D7-AE68-F7CD76A1D5DC}" dt="2024-08-20T13:10:38.970" v="0" actId="207"/>
          <ac:graphicFrameMkLst>
            <pc:docMk/>
            <pc:sldMk cId="169270296" sldId="356"/>
            <ac:graphicFrameMk id="6" creationId="{C63849B4-79DE-0801-0DEF-21A1E723772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B32E0-CB7D-4B48-AD32-A43C026DD692}" type="datetimeFigureOut">
              <a:rPr lang="de-DE" smtClean="0"/>
              <a:t>20.08.2024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30FC9-88F6-444C-BBB5-653DB1260F84}" type="slidenum">
              <a:rPr lang="de-DE" smtClean="0"/>
              <a:t>‹Nr.›</a:t>
            </a:fld>
            <a:endParaRPr lang="de-DE"/>
          </a:p>
        </p:txBody>
      </p:sp>
    </p:spTree>
    <p:extLst>
      <p:ext uri="{BB962C8B-B14F-4D97-AF65-F5344CB8AC3E}">
        <p14:creationId xmlns:p14="http://schemas.microsoft.com/office/powerpoint/2010/main" val="1071548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e.wikipedia.org/wiki/Wachstumszwang"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urania.de/die-wachstumszwaenge-des-finanzkapitalismus-und-wie-sie-ueberwunden-werden-koennen"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iwu.de/fileadmin/publikationen/thesenpapier/2009-09_IWU_Hacke_Thesenpapier-Nutzerverhalten-im-Mietwohnbereich.pdf"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umweltbundesamt.de/umwelttipps-fuer-den-alltag/heizen-bauen/heizen-raumtemperatur#unsere-tipps" TargetMode="Externa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www.newyorker.com/news/daily-comment/a-smoking-gun-for-bidens-big-climate-decision" TargetMode="External"/><Relationship Id="rId3" Type="http://schemas.openxmlformats.org/officeDocument/2006/relationships/hyperlink" Target="https://www.tu.berlin/nachrichtendetails/diw-und-tu-forschende-das-lng-terminal-vor-ruegen-ist-ueberfluessig-und-klimaschaedlich" TargetMode="External"/><Relationship Id="rId7" Type="http://schemas.openxmlformats.org/officeDocument/2006/relationships/hyperlink" Target="https://www.nabu.de/news/2023/02/32981.html#:~:text=F%C3%BCr%20das%20geplante%20Fl%C3%BCssiggas-Terminal%20vor%20R%C3%BCgen%20soll%20eine,Bodden%2C%20seine%20Lebensr%C3%A4ume%20und%20dort%20heimische%20Arten%20gef%C3%A4hrden"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nabu.de/news/2023/02/32981.html#:~:text=F%C3%BCr%20das%20geplante%20Fl%C3%BCssiggas-Terminal%20vor%20R%C3%BCgen%20soll%20eine,Bodden%2C%20seine%20Lebensr%C3%A4ume%20und%20dort%20heimische%20Arten%20gef%C3%A4hrden." TargetMode="External"/><Relationship Id="rId5" Type="http://schemas.openxmlformats.org/officeDocument/2006/relationships/hyperlink" Target="https://www.msn.com/de-de/finanzen/top-stories/lng-eu-importiert-mehr-fl%C3%BCssiggas-aus-russland-als-je-zuvor/ar-AA1fYVke?ocid=entnewsntp&amp;cvid=84d751c28f1744e8a8afed7a3249b43a&amp;ei=22" TargetMode="External"/><Relationship Id="rId4" Type="http://schemas.openxmlformats.org/officeDocument/2006/relationships/hyperlink" Target="http://www.prognos.com/" TargetMode="External"/><Relationship Id="rId9" Type="http://schemas.openxmlformats.org/officeDocument/2006/relationships/hyperlink" Target="https://www.enbw.com/unternehmen/investoren/news-und-publikationen/enbw-venture-global-lng.html"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duh.de/fileadmin/user_upload/download/Pressemitteilungen/Methanemissionen-DUH-Bukold-24jan23.pdf"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www.lobbycontrol.de/wp-content/uploads/gaslobby-studie-lobbycontrol.pdf" TargetMode="External"/><Relationship Id="rId5" Type="http://schemas.openxmlformats.org/officeDocument/2006/relationships/hyperlink" Target="https://www.sueddeutsche.de/wissen/erdgas-die-groessten-methan-lecks-der-welt-1.5521537" TargetMode="External"/><Relationship Id="rId4" Type="http://schemas.openxmlformats.org/officeDocument/2006/relationships/hyperlink" Target="https://www.duh.de/fileadmin/user_upload/download/Projektinformation/Methan/210817_Hintergrundpapier_Methan-Kampagne_final.pdf"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wissenschaft.de/astronomie-physik/klimarisiko-wasserstof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capital.de/immobilien/eu-pflicht-zur-gebaeudesanierung--was-auf-hausbesitzer-zukommt-33284874.html" TargetMode="External"/><Relationship Id="rId3" Type="http://schemas.openxmlformats.org/officeDocument/2006/relationships/hyperlink" Target="https://de.wikipedia.org/wiki/Staat" TargetMode="External"/><Relationship Id="rId7" Type="http://schemas.openxmlformats.org/officeDocument/2006/relationships/hyperlink" Target="https://www.spiegel.de/panorama/enteignung-warum-100-prozent-erbschaftssteuer-besser-waeren-meinung-a-1fcb190a-d6d6-4622-8c6c-721b8848c361"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de.wikipedia.org/wiki/Pierre-Joseph_Proudhon" TargetMode="External"/><Relationship Id="rId11" Type="http://schemas.openxmlformats.org/officeDocument/2006/relationships/hyperlink" Target="https://www.destatis.de/DE/Themen/Gesellschaft-Umwelt/Wohnen/Tabellen/unbewohnte-wohnungen-nach-bundeslaendern.html?nn=211992" TargetMode="External"/><Relationship Id="rId5" Type="http://schemas.openxmlformats.org/officeDocument/2006/relationships/hyperlink" Target="https://de.statista.com/infografik/26885/anteil-der-einkommensschichten-an-den-globalen-co2-emissionen/" TargetMode="External"/><Relationship Id="rId10" Type="http://schemas.openxmlformats.org/officeDocument/2006/relationships/hyperlink" Target="https://www.deutschlandatlas.bund.de/DE/Karten/Wie-wir-wohnen/046-Wohnungsleerstand.html" TargetMode="External"/><Relationship Id="rId4" Type="http://schemas.openxmlformats.org/officeDocument/2006/relationships/hyperlink" Target="https://de.wikipedia.org/wiki/Kirche_(Organisation)" TargetMode="External"/><Relationship Id="rId9" Type="http://schemas.openxmlformats.org/officeDocument/2006/relationships/hyperlink" Target="https://www.oeko.de/presse/archiv-pressemeldungen/presse-detailseite/2022/studie-belegt-sanierung-energetisch-schlechter-haeuser-schuetzt-besonders-menschen-mit-geringem-einkommen"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finanztip.de/heizen-sanieren/waermepumpe/foerderung/"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youtube.com/watch?v=XoAPgEnjUJg"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dr.de/nachrichten/niedersachsen/Das-Klima-und-die-Reichen-Begrenztes-CO2-Budget-fuer-jeden,klimareiche112.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vdzev.de/wp-content/uploads/2021/01/VdZ_Prognos_Studie_Fachkraefte_Energiewende.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632887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250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2023-01-20</a:t>
            </a:r>
          </a:p>
          <a:p>
            <a:endParaRPr lang="de-DE" dirty="0"/>
          </a:p>
          <a:p>
            <a:r>
              <a:rPr lang="de-DE" dirty="0"/>
              <a:t>gehemmte Technologie bzw. Maßnahme: </a:t>
            </a:r>
          </a:p>
          <a:p>
            <a:r>
              <a:rPr lang="de-DE" sz="1800" b="0" i="0" u="none" strike="noStrike" dirty="0">
                <a:effectLst/>
                <a:latin typeface="Calibri" panose="020F0502020204030204" pitchFamily="34" charset="0"/>
              </a:rPr>
              <a:t>Verkleinerung Gebäudebestand</a:t>
            </a:r>
            <a:r>
              <a:rPr lang="de-DE" dirty="0"/>
              <a:t> </a:t>
            </a:r>
          </a:p>
          <a:p>
            <a:r>
              <a:rPr lang="de-DE" sz="1800" b="0" i="0" u="none" strike="noStrike" dirty="0" err="1">
                <a:effectLst/>
                <a:latin typeface="Calibri" panose="020F0502020204030204" pitchFamily="34" charset="0"/>
              </a:rPr>
              <a:t>Rethink</a:t>
            </a:r>
            <a:r>
              <a:rPr lang="de-DE" sz="1800" b="0" i="0" u="none" strike="noStrike" dirty="0">
                <a:effectLst/>
                <a:latin typeface="Calibri" panose="020F0502020204030204" pitchFamily="34" charset="0"/>
              </a:rPr>
              <a:t>, </a:t>
            </a:r>
            <a:r>
              <a:rPr lang="de-DE" sz="1800" b="0" i="0" u="none" strike="noStrike" dirty="0" err="1">
                <a:effectLst/>
                <a:latin typeface="Calibri" panose="020F0502020204030204" pitchFamily="34" charset="0"/>
              </a:rPr>
              <a:t>Refuse</a:t>
            </a:r>
            <a:r>
              <a:rPr lang="de-DE" sz="1800" b="0" i="0" u="none" strike="noStrike" dirty="0">
                <a:effectLst/>
                <a:latin typeface="Calibri" panose="020F0502020204030204" pitchFamily="34" charset="0"/>
              </a:rPr>
              <a:t>, </a:t>
            </a:r>
            <a:r>
              <a:rPr lang="de-DE" sz="1800" b="0" i="0" u="none" strike="noStrike" dirty="0" err="1">
                <a:effectLst/>
                <a:latin typeface="Calibri" panose="020F0502020204030204" pitchFamily="34" charset="0"/>
              </a:rPr>
              <a:t>Reduce</a:t>
            </a:r>
            <a:r>
              <a:rPr lang="de-DE" sz="1800" b="0" i="0" u="none" strike="noStrike" dirty="0">
                <a:effectLst/>
                <a:latin typeface="Calibri" panose="020F0502020204030204" pitchFamily="34" charset="0"/>
              </a:rPr>
              <a:t>: Beschränkung der Bautätigkeit auf notwendige Gebäude</a:t>
            </a:r>
            <a:r>
              <a:rPr lang="de-DE" dirty="0"/>
              <a:t> </a:t>
            </a:r>
          </a:p>
          <a:p>
            <a:r>
              <a:rPr lang="de-DE" sz="1800" b="0" i="0" u="none" strike="noStrike" dirty="0">
                <a:effectLst/>
                <a:latin typeface="Calibri" panose="020F0502020204030204" pitchFamily="34" charset="0"/>
              </a:rPr>
              <a:t>Reuse, </a:t>
            </a:r>
            <a:r>
              <a:rPr lang="de-DE" sz="1800" b="0" i="0" u="none" strike="noStrike" dirty="0" err="1">
                <a:effectLst/>
                <a:latin typeface="Calibri" panose="020F0502020204030204" pitchFamily="34" charset="0"/>
              </a:rPr>
              <a:t>repair</a:t>
            </a:r>
            <a:r>
              <a:rPr lang="de-DE" sz="1800" b="0" i="0" u="none" strike="noStrike" dirty="0">
                <a:effectLst/>
                <a:latin typeface="Calibri" panose="020F0502020204030204" pitchFamily="34" charset="0"/>
              </a:rPr>
              <a:t>: Gebäude erhalten statt Abriss und Neubau, Nutzung grauer Energie</a:t>
            </a:r>
            <a:r>
              <a:rPr lang="de-DE" dirty="0"/>
              <a:t> </a:t>
            </a:r>
          </a:p>
          <a:p>
            <a:r>
              <a:rPr lang="de-DE" sz="1800" b="0" i="0" u="none" strike="noStrike" dirty="0" err="1">
                <a:effectLst/>
                <a:latin typeface="Calibri" panose="020F0502020204030204" pitchFamily="34" charset="0"/>
              </a:rPr>
              <a:t>Repurpose</a:t>
            </a:r>
            <a:r>
              <a:rPr lang="de-DE" sz="1800" b="0" i="0" u="none" strike="noStrike" dirty="0">
                <a:effectLst/>
                <a:latin typeface="Calibri" panose="020F0502020204030204" pitchFamily="34" charset="0"/>
              </a:rPr>
              <a:t>: Gebäude umnutzen statt Abriss und Neubau, Nutzung grauer Energie</a:t>
            </a:r>
            <a:r>
              <a:rPr lang="de-DE" dirty="0"/>
              <a:t> </a:t>
            </a:r>
          </a:p>
          <a:p>
            <a:r>
              <a:rPr lang="de-DE" sz="1800" b="0" i="0" u="none" strike="noStrike" dirty="0">
                <a:effectLst/>
                <a:latin typeface="Calibri" panose="020F0502020204030204" pitchFamily="34" charset="0"/>
              </a:rPr>
              <a:t>Recycle, Rot: Verhinderung von Abfällen, Nutzung grauer Energie</a:t>
            </a:r>
            <a:r>
              <a:rPr lang="de-DE" dirty="0"/>
              <a:t> </a:t>
            </a:r>
          </a:p>
          <a:p>
            <a:r>
              <a:rPr lang="de-DE" sz="1800" b="0" i="0" u="none" strike="noStrike" dirty="0">
                <a:effectLst/>
                <a:latin typeface="Calibri" panose="020F0502020204030204" pitchFamily="34" charset="0"/>
              </a:rPr>
              <a:t>Verringerung der Gebäudehüllfläche und der beheizten Räume</a:t>
            </a:r>
            <a:r>
              <a:rPr lang="de-DE" dirty="0"/>
              <a:t> </a:t>
            </a:r>
          </a:p>
          <a:p>
            <a:r>
              <a:rPr lang="de-DE" sz="1800" b="0" i="0" u="none" strike="noStrike" dirty="0">
                <a:effectLst/>
                <a:latin typeface="Calibri" panose="020F0502020204030204" pitchFamily="34" charset="0"/>
              </a:rPr>
              <a:t>Verringerung des Gebrauchs elektrischer Geräte</a:t>
            </a:r>
            <a:r>
              <a:rPr lang="de-DE" dirty="0"/>
              <a:t> </a:t>
            </a:r>
          </a:p>
          <a:p>
            <a:r>
              <a:rPr lang="de-DE" dirty="0"/>
              <a:t>	</a:t>
            </a:r>
          </a:p>
          <a:p>
            <a:r>
              <a:rPr lang="de-DE" dirty="0"/>
              <a:t>Betroffene Bereiche: </a:t>
            </a:r>
            <a:r>
              <a:rPr lang="de-DE" sz="1800" b="0" i="0" u="none" strike="noStrike" dirty="0">
                <a:effectLst/>
                <a:latin typeface="Calibri" panose="020F0502020204030204" pitchFamily="34" charset="0"/>
              </a:rPr>
              <a:t>Alle Bereiche, die von wirtschaftlichen Wachstumszwängen betroffen sind. Das sind vor allem Gebäude im Privateigentum, die zur wirtschaftlichen Verwertung genutzt werden.</a:t>
            </a:r>
            <a:r>
              <a:rPr lang="de-DE" dirty="0"/>
              <a:t>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0" i="0" u="none" strike="noStrike" dirty="0">
                <a:effectLst/>
                <a:latin typeface="Calibri" panose="020F0502020204030204" pitchFamily="34" charset="0"/>
              </a:rPr>
              <a:t>Staatlich organisierter Kapitalismus, insbesondere die Institution des Eigentums</a:t>
            </a:r>
            <a:br>
              <a:rPr lang="de-DE" sz="1800" b="0" i="0" u="none" strike="noStrike" dirty="0">
                <a:effectLst/>
                <a:latin typeface="Calibri" panose="020F0502020204030204" pitchFamily="34" charset="0"/>
              </a:rPr>
            </a:b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Der Kapitalismus ist zwingend auf Wirtschaftswachstum angewiesen, weil sein Paradigma die Maximierung des kurzfristigen finanziellen Profits ist. Im Kapitalismus führt steigende Effizienz nicht in erster Linie zu Einsparungen, sondern durch </a:t>
            </a:r>
            <a:r>
              <a:rPr lang="de-DE" sz="1800" b="0" i="0" u="none" strike="noStrike" dirty="0" err="1">
                <a:effectLst/>
                <a:latin typeface="Calibri" panose="020F0502020204030204" pitchFamily="34" charset="0"/>
              </a:rPr>
              <a:t>Reboundeffekte</a:t>
            </a:r>
            <a:r>
              <a:rPr lang="de-DE" sz="1800" b="0" i="0" u="none" strike="noStrike" dirty="0">
                <a:effectLst/>
                <a:latin typeface="Calibri" panose="020F0502020204030204" pitchFamily="34" charset="0"/>
              </a:rPr>
              <a:t> vor allem zu mehr Wachstum. Dieses wiederum führt zu einem wachsenden Ressourcenverbrauch. Der Staat, der das Eigentum gewährleistet und gewaltsam durchsetzt, ist die Grundlage für den Kapitalismus und untrennbar mit ihm verbunden. Die Institution des Eigentums setzt die wirtschaftlichen Akteure in ein Konkurrenzverhältnis, welches das Streben nach unbegrenzten finanziellen und materiellen Gewinnen überhaupt erst ermöglicht. (Grundgesetz und Kapitalismus: Zum politökonomischen Zusammenhang von Eigentum, Freiheit und Sozialstaat; Albert Krölls; </a:t>
            </a:r>
            <a:r>
              <a:rPr lang="de-DE" sz="1800" b="0" i="0" u="none" strike="noStrike" dirty="0" err="1">
                <a:effectLst/>
                <a:latin typeface="Calibri" panose="020F0502020204030204" pitchFamily="34" charset="0"/>
              </a:rPr>
              <a:t>Liviathan</a:t>
            </a:r>
            <a:r>
              <a:rPr lang="de-DE" sz="1800" b="0" i="0" u="none" strike="noStrike" dirty="0">
                <a:effectLst/>
                <a:latin typeface="Calibri" panose="020F0502020204030204" pitchFamily="34" charset="0"/>
              </a:rPr>
              <a:t>; 1990) Der Staat als Garant des Eigentums verursacht damit den Zwang zum Wirtschaftswachstum. Er verhindert direkt und aktiv die Wende zu einer ökologisch nachhaltigen Kreislaufwirtschaft. Der staatliche Repressionsapparat bekämpft die Klimagerechtigkeitsbewegung zugunsten der Profite von fossilen Konzernen, vernichtet gemeinsam mit Kohlekonzernen Dörfer für Braunkohletagebaue und wälzt die ökologischen Kosten auf die Gesellschaft ab. (s. Hemmnis 47)</a:t>
            </a:r>
          </a:p>
          <a:p>
            <a:r>
              <a:rPr lang="de-DE" sz="1800" b="0" i="0" u="none" strike="noStrike" dirty="0">
                <a:effectLst/>
                <a:latin typeface="Calibri" panose="020F0502020204030204" pitchFamily="34" charset="0"/>
              </a:rPr>
              <a:t>(Die rote Hilfe, Klimakämpfe Repression und Gegenwehr, Ausgabe 2.2020; https://rote-hilfe.de/77-news/1205-wachsende-repression-gegen-die-klimabewegung-drei-gefangene-und-immer-neue-prozesse) </a:t>
            </a: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Nur durch diese Externalisierung der ökologischen Kosten sind fossile Rohstoffe überhaupt konkurrenzfähig. </a:t>
            </a:r>
            <a:br>
              <a:rPr lang="de-DE" sz="1800" b="0" i="0" u="none" strike="noStrike" dirty="0">
                <a:effectLst/>
                <a:latin typeface="Calibri" panose="020F0502020204030204" pitchFamily="34" charset="0"/>
              </a:rPr>
            </a:b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Im Gebäudebereich hat das Wachstum zu einer massiven Vergrößerung der Wohnfläche pro Person geführt, sodass sich der Endenergieeinsatz* trotz der großen Effizienzgewinne in den vergangenen Jahren kaum geändert hat. (Umweltbundesamt, Energieeffizienz in Zahlen, Entwicklungen und Trends in Deutschland 2021, S.56 Abb. 38)</a:t>
            </a: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 Hier wird von Energieeinsatz gesprochen, weil der sonst verwendete Begriff "Energieverbrauch" nicht korrekt ist. Energie wird nämlich nach dem Energieerhaltungssatz weder erzeugt noch verbraucht, sondern von einer Form in eine andere umgewandelt oder transportiert.</a:t>
            </a:r>
            <a:r>
              <a:rPr lang="de-DE" dirty="0"/>
              <a:t> </a:t>
            </a:r>
          </a:p>
          <a:p>
            <a:endParaRPr lang="de-DE" sz="1600" b="1" kern="150" dirty="0">
              <a:effectLst/>
              <a:latin typeface="HTWBerlin Office"/>
              <a:ea typeface="HTWBerlin Office"/>
              <a:cs typeface="HTWBerlin Office"/>
            </a:endParaRPr>
          </a:p>
          <a:p>
            <a:pPr algn="l"/>
            <a:r>
              <a:rPr lang="de-DE" b="0" i="0" dirty="0">
                <a:solidFill>
                  <a:srgbClr val="111111"/>
                </a:solidFill>
                <a:effectLst/>
                <a:latin typeface="-apple-system"/>
              </a:rPr>
              <a:t>Eine mögliche Antwort auf die Frage, wie der Kapitalismus Wachstumszwänge verursacht, ist:</a:t>
            </a:r>
          </a:p>
          <a:p>
            <a:pPr algn="l"/>
            <a:r>
              <a:rPr lang="de-DE" b="0" i="0" dirty="0">
                <a:solidFill>
                  <a:srgbClr val="111111"/>
                </a:solidFill>
                <a:effectLst/>
                <a:latin typeface="-apple-system"/>
                <a:hlinkClick r:id="rId3"/>
              </a:rPr>
              <a:t>Der Kapitalismus ist ein Wirtschaftssystem, das auf der privaten Eigentumsordnung, der freien Marktwirtschaft und dem Profitstreben beruht</a:t>
            </a:r>
            <a:r>
              <a:rPr lang="de-DE" b="0" i="0" u="none" strike="noStrike" baseline="30000" dirty="0">
                <a:solidFill>
                  <a:srgbClr val="111111"/>
                </a:solidFill>
                <a:effectLst/>
                <a:latin typeface="-apple-system"/>
                <a:hlinkClick r:id="rId3"/>
              </a:rPr>
              <a:t>1</a:t>
            </a:r>
            <a:r>
              <a:rPr lang="de-DE" b="0" i="0" dirty="0">
                <a:solidFill>
                  <a:srgbClr val="111111"/>
                </a:solidFill>
                <a:effectLst/>
                <a:latin typeface="-apple-system"/>
              </a:rPr>
              <a:t> Der Kapitalismus erzeugt Wachstumszwänge auf verschiedenen Ebenen, sowohl für die einzelnen Akteure als auch für die Gesellschaft als Ganzes. Einige der wichtigsten Mechanismen sind:</a:t>
            </a:r>
          </a:p>
          <a:p>
            <a:pPr algn="l">
              <a:buFont typeface="Arial" panose="020B0604020202020204" pitchFamily="34" charset="0"/>
              <a:buChar char="•"/>
            </a:pPr>
            <a:r>
              <a:rPr lang="de-DE" b="1" i="0" dirty="0">
                <a:solidFill>
                  <a:srgbClr val="111111"/>
                </a:solidFill>
                <a:effectLst/>
                <a:latin typeface="-apple-system"/>
              </a:rPr>
              <a:t>Konkurrenzdruck</a:t>
            </a:r>
            <a:r>
              <a:rPr lang="de-DE" b="0" i="0" dirty="0">
                <a:solidFill>
                  <a:srgbClr val="111111"/>
                </a:solidFill>
                <a:effectLst/>
                <a:latin typeface="-apple-system"/>
              </a:rPr>
              <a:t>: Die Unternehmen müssen ständig ihre Umsätze und Gewinne steigern, um im Wettbewerb mit anderen Unternehmen zu bestehen und nicht vom Markt verdrängt zu werden. </a:t>
            </a:r>
            <a:r>
              <a:rPr lang="de-DE" b="0" i="0" dirty="0">
                <a:solidFill>
                  <a:srgbClr val="111111"/>
                </a:solidFill>
                <a:effectLst/>
                <a:latin typeface="-apple-system"/>
                <a:hlinkClick r:id="rId3"/>
              </a:rPr>
              <a:t>Dies erfordert eine stetige Erweiterung der Produktion, der Innovation und der Erschließung neuer Märkte</a:t>
            </a:r>
            <a:r>
              <a:rPr lang="de-DE" b="0" i="0" u="none" strike="noStrike" baseline="30000" dirty="0">
                <a:solidFill>
                  <a:srgbClr val="111111"/>
                </a:solidFill>
                <a:effectLst/>
                <a:latin typeface="-apple-system"/>
                <a:hlinkClick r:id="rId3"/>
              </a:rPr>
              <a:t>1</a:t>
            </a:r>
            <a:endParaRPr lang="de-DE" b="0" i="0" dirty="0">
              <a:solidFill>
                <a:srgbClr val="111111"/>
              </a:solidFill>
              <a:effectLst/>
              <a:latin typeface="-apple-system"/>
            </a:endParaRPr>
          </a:p>
          <a:p>
            <a:pPr algn="l">
              <a:buFont typeface="Arial" panose="020B0604020202020204" pitchFamily="34" charset="0"/>
              <a:buChar char="•"/>
            </a:pPr>
            <a:r>
              <a:rPr lang="de-DE" b="1" i="0" dirty="0">
                <a:solidFill>
                  <a:srgbClr val="111111"/>
                </a:solidFill>
                <a:effectLst/>
                <a:latin typeface="-apple-system"/>
              </a:rPr>
              <a:t>Konsumdruck</a:t>
            </a:r>
            <a:r>
              <a:rPr lang="de-DE" b="0" i="0" dirty="0">
                <a:solidFill>
                  <a:srgbClr val="111111"/>
                </a:solidFill>
                <a:effectLst/>
                <a:latin typeface="-apple-system"/>
              </a:rPr>
              <a:t>: Die Privathaushalte müssen ihren Konsum erhöhen, um ihren sozialen Status zu sichern oder zu verbessern. </a:t>
            </a:r>
            <a:r>
              <a:rPr lang="de-DE" b="0" i="0" dirty="0">
                <a:solidFill>
                  <a:srgbClr val="111111"/>
                </a:solidFill>
                <a:effectLst/>
                <a:latin typeface="-apple-system"/>
                <a:hlinkClick r:id="rId3"/>
              </a:rPr>
              <a:t>Dies wird durch die Werbung, die Mode, die Kreditvergabe und die kulturellen Normen beeinflusst, die den Konsum als Ausdruck von Erfolg und Glück darstellen</a:t>
            </a:r>
            <a:r>
              <a:rPr lang="de-DE" b="0" i="0" u="none" strike="noStrike" baseline="30000" dirty="0">
                <a:solidFill>
                  <a:srgbClr val="111111"/>
                </a:solidFill>
                <a:effectLst/>
                <a:latin typeface="-apple-system"/>
                <a:hlinkClick r:id="rId3"/>
              </a:rPr>
              <a:t>1</a:t>
            </a:r>
            <a:r>
              <a:rPr lang="de-DE" b="0" i="0" u="none" strike="noStrike" baseline="30000" dirty="0">
                <a:solidFill>
                  <a:srgbClr val="111111"/>
                </a:solidFill>
                <a:effectLst/>
                <a:latin typeface="-apple-system"/>
                <a:hlinkClick r:id="rId4"/>
              </a:rPr>
              <a:t>2</a:t>
            </a:r>
            <a:endParaRPr lang="de-DE" b="0" i="0" dirty="0">
              <a:solidFill>
                <a:srgbClr val="111111"/>
              </a:solidFill>
              <a:effectLst/>
              <a:latin typeface="-apple-system"/>
            </a:endParaRPr>
          </a:p>
          <a:p>
            <a:pPr algn="l">
              <a:buFont typeface="Arial" panose="020B0604020202020204" pitchFamily="34" charset="0"/>
              <a:buChar char="•"/>
            </a:pPr>
            <a:r>
              <a:rPr lang="de-DE" b="1" i="0" dirty="0">
                <a:solidFill>
                  <a:srgbClr val="111111"/>
                </a:solidFill>
                <a:effectLst/>
                <a:latin typeface="-apple-system"/>
              </a:rPr>
              <a:t>Geldsystem und Zinskritik</a:t>
            </a:r>
            <a:r>
              <a:rPr lang="de-DE" b="0" i="0" dirty="0">
                <a:solidFill>
                  <a:srgbClr val="111111"/>
                </a:solidFill>
                <a:effectLst/>
                <a:latin typeface="-apple-system"/>
              </a:rPr>
              <a:t>: Das Geldsystem basiert auf dem Zinsmechanismus, der einen Anreiz für die Geldschöpfung und die Kreditaufnahme schafft. Dies führt zu einer wachsenden Geldmenge und einer wachsenden Verschuldung, die nur durch ein entsprechendes Wirtschaftswachstum bedient werden können. </a:t>
            </a:r>
            <a:r>
              <a:rPr lang="de-DE" b="0" i="0" dirty="0">
                <a:solidFill>
                  <a:srgbClr val="111111"/>
                </a:solidFill>
                <a:effectLst/>
                <a:latin typeface="-apple-system"/>
                <a:hlinkClick r:id="rId3"/>
              </a:rPr>
              <a:t>Andernfalls drohen Finanzkrisen und Zahlungsausfälle</a:t>
            </a:r>
            <a:r>
              <a:rPr lang="de-DE" b="0" i="0" u="none" strike="noStrike" baseline="30000" dirty="0">
                <a:solidFill>
                  <a:srgbClr val="111111"/>
                </a:solidFill>
                <a:effectLst/>
                <a:latin typeface="-apple-system"/>
                <a:hlinkClick r:id="rId3"/>
              </a:rPr>
              <a:t>1</a:t>
            </a:r>
            <a:endParaRPr lang="de-DE" b="0" i="0" dirty="0">
              <a:solidFill>
                <a:srgbClr val="111111"/>
              </a:solidFill>
              <a:effectLst/>
              <a:latin typeface="-apple-system"/>
            </a:endParaRPr>
          </a:p>
          <a:p>
            <a:pPr algn="l">
              <a:buFont typeface="Arial" panose="020B0604020202020204" pitchFamily="34" charset="0"/>
              <a:buChar char="•"/>
            </a:pPr>
            <a:r>
              <a:rPr lang="de-DE" b="1" i="0" dirty="0">
                <a:solidFill>
                  <a:srgbClr val="111111"/>
                </a:solidFill>
                <a:effectLst/>
                <a:latin typeface="-apple-system"/>
              </a:rPr>
              <a:t>Politische Zwänge</a:t>
            </a:r>
            <a:r>
              <a:rPr lang="de-DE" b="0" i="0" dirty="0">
                <a:solidFill>
                  <a:srgbClr val="111111"/>
                </a:solidFill>
                <a:effectLst/>
                <a:latin typeface="-apple-system"/>
              </a:rPr>
              <a:t>: Wachstum wird als notwendig angesehen, um Arbeitsplätze zu schaffen, Steuereinnahmen zu generieren, soziale Sicherungssysteme zu finanzieren und internationale Verpflichtungen zu erfüllen. Andere politische Ziele wie Klimaschutz oder eine Reduktion von Ungleichheit werden dem Wachstumsziel untergeordnet oder als mit ihm unvereinbar dargestellt</a:t>
            </a:r>
            <a:r>
              <a:rPr lang="de-DE" b="0" i="0" u="none" strike="noStrike" baseline="30000" dirty="0">
                <a:solidFill>
                  <a:srgbClr val="111111"/>
                </a:solidFill>
                <a:effectLst/>
                <a:latin typeface="-apple-system"/>
              </a:rPr>
              <a:t>1</a:t>
            </a:r>
            <a:endParaRPr lang="de-DE" b="0" i="0" dirty="0">
              <a:solidFill>
                <a:srgbClr val="111111"/>
              </a:solidFill>
              <a:effectLst/>
              <a:latin typeface="-apple-system"/>
            </a:endParaRPr>
          </a:p>
          <a:p>
            <a:pPr algn="l"/>
            <a:r>
              <a:rPr lang="de-DE" b="0" i="0" dirty="0">
                <a:solidFill>
                  <a:srgbClr val="111111"/>
                </a:solidFill>
                <a:effectLst/>
                <a:latin typeface="-apple-system"/>
              </a:rPr>
              <a:t>Diese Mechanismen führen dazu, dass der Kapitalismus ein ständiges Wachstum benötigt, um seine Funktionsfähigkeit und Legitimität aufrechtzuerhalten. Dies steht jedoch in einem Spannungsverhältnis zu den ökologischen Grenzen des Planeten und den sozialen Bedürfnissen der Menschen. </a:t>
            </a:r>
            <a:r>
              <a:rPr lang="de-DE" b="0" i="0" dirty="0">
                <a:solidFill>
                  <a:srgbClr val="111111"/>
                </a:solidFill>
                <a:effectLst/>
                <a:latin typeface="-apple-system"/>
                <a:hlinkClick r:id="rId3"/>
              </a:rPr>
              <a:t>Daher fordern einige Wachstumskritiker eine grundlegende Transformation des Wirtschafts- und Gesellschaftssystems, um eine nachhaltige und gerechte Entwicklung zu ermöglichen</a:t>
            </a:r>
            <a:r>
              <a:rPr lang="de-DE" b="0" i="0" u="none" strike="noStrike" baseline="30000" dirty="0">
                <a:solidFill>
                  <a:srgbClr val="111111"/>
                </a:solidFill>
                <a:effectLst/>
                <a:latin typeface="-apple-system"/>
                <a:hlinkClick r:id="rId3"/>
              </a:rPr>
              <a:t>1</a:t>
            </a:r>
            <a:endParaRPr lang="de-DE" b="0" i="0" dirty="0">
              <a:solidFill>
                <a:srgbClr val="111111"/>
              </a:solidFill>
              <a:effectLst/>
              <a:latin typeface="-apple-system"/>
            </a:endParaRPr>
          </a:p>
          <a:p>
            <a:endParaRPr lang="de-DE" sz="1600" b="1" kern="150" dirty="0">
              <a:effectLst/>
              <a:latin typeface="HTWBerlin Office"/>
              <a:ea typeface="HTWBerlin Office"/>
              <a:cs typeface="HTWBerlin Office"/>
            </a:endParaRPr>
          </a:p>
          <a:p>
            <a:r>
              <a:rPr lang="de-DE" sz="1600" b="0" kern="150" dirty="0">
                <a:effectLst/>
                <a:latin typeface="HTWBerlin Office"/>
                <a:ea typeface="HTWBerlin Office"/>
                <a:cs typeface="HTWBerlin Office"/>
              </a:rPr>
              <a:t>Der kapitalistische Staat als Machtinstrument der herrschenden Klasse setzt die Rahmenbedingungen derart, dass sie optimal für die Kapitalakkumulation sind. Das hat für den Staat Priorität, nicht das Gemeinwohl oder eine soziale und ökologische Ausrichtung der Wirtschaft. Das Verfehlen der Klimaziele und der Verstoß gegen das Klimaschutzgesetz werden bewusst in Kauf genommen und die Gesetze und die Klassenjustiz so gestaltet, dass die politisch Verantwortlichen nicht für ihre Gesetzesverstöße zur Rechenschaft gezogen werden.</a:t>
            </a:r>
          </a:p>
          <a:p>
            <a:endParaRPr lang="de-DE" sz="1600" b="1" kern="150" dirty="0">
              <a:effectLst/>
              <a:latin typeface="HTWBerlin Office"/>
              <a:ea typeface="HTWBerlin Office"/>
              <a:cs typeface="HTWBerlin Office"/>
            </a:endParaRPr>
          </a:p>
          <a:p>
            <a:r>
              <a:rPr lang="de-DE" sz="1600" b="0" kern="150" dirty="0">
                <a:effectLst/>
                <a:latin typeface="HTWBerlin Office"/>
                <a:ea typeface="HTWBerlin Office"/>
                <a:cs typeface="HTWBerlin Office"/>
              </a:rPr>
              <a:t>Ein Beispiel dafür, wie die Optimierung der kurzfristigen finanziellen Gewinne die Energiewende behindert, wurde im Projekt </a:t>
            </a:r>
            <a:r>
              <a:rPr lang="de-DE" sz="1600" b="0" kern="150" dirty="0" err="1">
                <a:effectLst/>
                <a:latin typeface="HTWBerlin Office"/>
                <a:ea typeface="HTWBerlin Office"/>
                <a:cs typeface="HTWBerlin Office"/>
              </a:rPr>
              <a:t>KoWa</a:t>
            </a:r>
            <a:r>
              <a:rPr lang="de-DE" sz="1600" b="0" kern="150" dirty="0">
                <a:effectLst/>
                <a:latin typeface="HTWBerlin Office"/>
                <a:ea typeface="HTWBerlin Office"/>
                <a:cs typeface="HTWBerlin Office"/>
              </a:rPr>
              <a:t> (Kommunale Wärmeplanung) erforscht. Laut Prof. Gapp-Schmeling setzen Industrieunternehmen Energiesparmaßnahmen nur um, wenn sie erwarten, dass sie sich in drei Jahren amortisieren. Diese hohen Renditeerwartungen verhindern u.a. Projekte zur Abwärmenutzung, für die erst eine Infrastruktur, wie z.B. Wärmenetze, geschaffen werden muss.</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 </a:t>
            </a:r>
          </a:p>
          <a:p>
            <a:r>
              <a:rPr lang="de-DE" dirty="0">
                <a:hlinkClick r:id="rId3"/>
              </a:rPr>
              <a:t>[1] Wachstumszwang – Wikipedia</a:t>
            </a:r>
            <a:endParaRPr lang="de-DE" dirty="0"/>
          </a:p>
          <a:p>
            <a:pPr marL="0" marR="0" lvl="0" indent="0" algn="l" defTabSz="1219170" rtl="0" eaLnBrk="1" fontAlgn="auto" latinLnBrk="0" hangingPunct="1">
              <a:lnSpc>
                <a:spcPct val="100000"/>
              </a:lnSpc>
              <a:spcBef>
                <a:spcPts val="0"/>
              </a:spcBef>
              <a:spcAft>
                <a:spcPts val="0"/>
              </a:spcAft>
              <a:buClrTx/>
              <a:buSzTx/>
              <a:buFontTx/>
              <a:buNone/>
              <a:tabLst/>
              <a:defRPr/>
            </a:pPr>
            <a:r>
              <a:rPr lang="de-DE" dirty="0"/>
              <a:t>[2] </a:t>
            </a:r>
            <a:r>
              <a:rPr lang="de-DE" sz="1600" b="0" i="0" u="none" strike="noStrike" dirty="0">
                <a:effectLst/>
                <a:latin typeface="Calibri" panose="020F0502020204030204" pitchFamily="34" charset="0"/>
              </a:rPr>
              <a:t>https://www.spd.de/fileadmin/Dokumente/Sonstiges/Karl_Marx_Broschuere.pdf, S.32</a:t>
            </a:r>
            <a:endParaRPr lang="de-DE" dirty="0"/>
          </a:p>
          <a:p>
            <a:endParaRPr lang="de-DE" sz="1600" b="0" i="0" u="none" strike="noStrike" dirty="0">
              <a:effectLst/>
              <a:latin typeface="Calibri" panose="020F0502020204030204" pitchFamily="34" charset="0"/>
            </a:endParaRPr>
          </a:p>
          <a:p>
            <a:r>
              <a:rPr lang="de-DE" sz="1800" b="0" i="0" u="none" strike="noStrike" dirty="0">
                <a:effectLst/>
                <a:latin typeface="Calibri" panose="020F0502020204030204" pitchFamily="34" charset="0"/>
              </a:rPr>
              <a:t>https://www.jstor.org/stable/23983821?seq=1#metadata_info_tab_contents</a:t>
            </a: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https://www.rote-hilfe.de/rote-hilfe-zeitung/heftarchiv?download=218:rote-hilfe-zeitung-2-2020, S.30 ff</a:t>
            </a: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https://www.bmwk.de/Redaktion/DE/Publikationen/Energie/energieeffizienz-in-zahlen-entwicklungen-und-trends-in-deutschland-2021.pdf?__blob=publicationFile&amp;v=6</a:t>
            </a:r>
            <a:r>
              <a:rPr lang="de-DE" dirty="0"/>
              <a:t> </a:t>
            </a:r>
          </a:p>
          <a:p>
            <a:endParaRPr lang="de-DE" sz="1600" b="0" i="0" u="none" strike="noStrike" dirty="0">
              <a:effectLst/>
              <a:latin typeface="Calibri" panose="020F0502020204030204" pitchFamily="34" charset="0"/>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a:t>
            </a:r>
            <a:r>
              <a:rPr lang="de-DE" sz="1800" b="0" i="0" u="none" strike="noStrike" dirty="0">
                <a:effectLst/>
                <a:latin typeface="Calibri" panose="020F0502020204030204" pitchFamily="34" charset="0"/>
              </a:rPr>
              <a:t>Bund, Land, Bezirk, Gesellschaft</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 </a:t>
            </a:r>
            <a:r>
              <a:rPr lang="de-DE" sz="1800" b="0" i="0" u="none" strike="noStrike" dirty="0">
                <a:effectLst/>
                <a:latin typeface="Calibri" panose="020F0502020204030204" pitchFamily="34" charset="0"/>
              </a:rPr>
              <a:t>Grundgesetz, Artikel 14</a:t>
            </a:r>
            <a:r>
              <a:rPr lang="de-DE" dirty="0"/>
              <a:t> </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r>
              <a:rPr lang="de-DE" sz="1800" b="0" i="0" u="none" strike="noStrike" dirty="0">
                <a:effectLst/>
                <a:latin typeface="Calibri" panose="020F0502020204030204" pitchFamily="34" charset="0"/>
              </a:rPr>
              <a:t>1. Möglichkeit: Im bestehenden System kann verstärkt auf kollektives Eigentum gesetzt werden wie es bspw. die Genossenschaften tun. Diejenigen Akteure, die nicht profitorientiert wirtschaften, z.B. gemeinnützige Organisationen, können gestärkt werden. Initiativen wie bspw. "Deutsche Wohnen und Co enteignen" versuchen, Immobilien in Konzernbesitz zu vergesellschaften. In Dänemark sind 85 % der Wärmenetze in der Hand von Genossenschaften und der Anteil der erneuerbaren Energien beträgt dort 75 %. Mit Steuern könnte das Eigentum gleichmäßiger verteilt werden, was mehr ökologische Lenkung ermöglicht. Das würde aber nur das Teilproblem der Ungleichverteilung des Eigentums lösen.</a:t>
            </a:r>
            <a:br>
              <a:rPr lang="de-DE" sz="1800" b="0" i="0" u="none" strike="noStrike" dirty="0">
                <a:effectLst/>
                <a:latin typeface="Calibri" panose="020F0502020204030204" pitchFamily="34" charset="0"/>
              </a:rPr>
            </a:b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2. Möglichkeit: Eigentum begrenzen und reformieren oder abschaffen: Die gesetzlichen Vorschriften, was mit dem Eigentum getan werden darf oder muss, könnten derart geändert werden, dass damit die Transformation zu einem klimaneutralen Gebäudebestand erzwungen wird. Es ist aber fraglich ob in dem bestehenden Staat das Eigentum so begrenzt oder reformiert werden kann, dass damit der Wachstumszwang beseitigt wird. Der kapitalistische Staat gestaltet die Gesetze erfahrungsgemäß so, dass damit die Kapitalakkumulation nicht gefährdet wird. Eine Abschaffung des Eigentums wird unter diesem Staat nicht möglich sein.</a:t>
            </a:r>
            <a:br>
              <a:rPr lang="de-DE" sz="1800" b="0" i="0" u="none" strike="noStrike" dirty="0">
                <a:effectLst/>
                <a:latin typeface="Calibri" panose="020F0502020204030204" pitchFamily="34" charset="0"/>
              </a:rPr>
            </a:b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3. Möglichkeit: Staat und Kapitalismus werden durch eine herrschaftsfreie Gesellschaft ersetzt oder zumindest teilweise zurückgedrängt. Die Wirtschaft wird am Gemeinwohl ausgerichtet, sodass die Menschen mit ihren Bedürfnissen im Mittelpunkt stehen und nicht das Kapital. </a:t>
            </a:r>
            <a:br>
              <a:rPr lang="de-DE" sz="1800" b="0" i="0" u="none" strike="noStrike" dirty="0">
                <a:effectLst/>
                <a:latin typeface="Calibri" panose="020F0502020204030204" pitchFamily="34" charset="0"/>
              </a:rPr>
            </a:b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Zur Durchsetzung grundlegender Veränderungen sind starke soziale Bewegungen wie die Klimagerechtigkeitsbewegung nötig. Wenn eine Bewegung stark genug ist, kann sie den Staat zurückdrängen und soziale oder ökologische Forderungen durchsetzen. Aktuelle Beispiele sind die Zapatistas und die kurdische Bewegung.</a:t>
            </a:r>
            <a:br>
              <a:rPr lang="de-DE" sz="1800" b="0" i="0" u="none" strike="noStrike" dirty="0">
                <a:effectLst/>
                <a:latin typeface="Calibri" panose="020F0502020204030204" pitchFamily="34" charset="0"/>
              </a:rPr>
            </a:b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Bezogen auf EWB bedeutet das, dass auch energetische Maßnahmen nicht danach beurteilt werden sollten, wie gut damit finanzielle Profite erzielt werden können, sondern nach ökologischen und sozialen Kriterien, die unabhängig vom ökonomischen System sind.</a:t>
            </a:r>
            <a:r>
              <a:rPr lang="de-DE" dirty="0"/>
              <a:t> </a:t>
            </a:r>
            <a:endParaRPr lang="de-DE" b="0" i="0" dirty="0">
              <a:solidFill>
                <a:srgbClr val="333333"/>
              </a:solidFill>
              <a:effectLst/>
              <a:latin typeface="Open Sans" panose="020B0606030504020204" pitchFamily="34" charset="0"/>
            </a:endParaRP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3647167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850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2023-09-14</a:t>
            </a:r>
            <a:endParaRPr lang="de-DE" dirty="0"/>
          </a:p>
          <a:p>
            <a:pPr marL="0" marR="0" lvl="0" indent="0" algn="l" defTabSz="1219170" rtl="0" eaLnBrk="1" fontAlgn="auto" latinLnBrk="0" hangingPunct="1">
              <a:lnSpc>
                <a:spcPct val="100000"/>
              </a:lnSpc>
              <a:spcBef>
                <a:spcPts val="0"/>
              </a:spcBef>
              <a:spcAft>
                <a:spcPts val="0"/>
              </a:spcAft>
              <a:buClrTx/>
              <a:buSzTx/>
              <a:buFontTx/>
              <a:buNone/>
              <a:tabLst/>
              <a:defRPr/>
            </a:pPr>
            <a:r>
              <a:rPr lang="de-DE" dirty="0"/>
              <a:t>gehemmte Technologie bzw. Maßnahme: </a:t>
            </a:r>
            <a:r>
              <a:rPr lang="de-DE" sz="1600" b="0" i="0" u="none" strike="noStrike" kern="1200" dirty="0">
                <a:solidFill>
                  <a:schemeClr val="tx1"/>
                </a:solidFill>
                <a:effectLst/>
                <a:latin typeface="Calibri" panose="020F0502020204030204" pitchFamily="34" charset="0"/>
                <a:ea typeface="+mn-ea"/>
                <a:cs typeface="+mn-cs"/>
              </a:rPr>
              <a:t>alle</a:t>
            </a:r>
          </a:p>
          <a:p>
            <a:endParaRPr lang="de-DE" dirty="0"/>
          </a:p>
          <a:p>
            <a:pPr marL="0" marR="0" lvl="0" indent="0" algn="l" defTabSz="1219170" rtl="0" eaLnBrk="1" fontAlgn="auto" latinLnBrk="0" hangingPunct="1">
              <a:lnSpc>
                <a:spcPct val="100000"/>
              </a:lnSpc>
              <a:spcBef>
                <a:spcPts val="0"/>
              </a:spcBef>
              <a:spcAft>
                <a:spcPts val="0"/>
              </a:spcAft>
              <a:buClrTx/>
              <a:buSzTx/>
              <a:buFontTx/>
              <a:buNone/>
              <a:tabLst/>
              <a:defRPr/>
            </a:pPr>
            <a:r>
              <a:rPr lang="de-DE" dirty="0"/>
              <a:t>Betroffene Bereiche: </a:t>
            </a:r>
            <a:r>
              <a:rPr lang="de-DE" sz="1600" b="0" i="0" u="none" strike="noStrike" kern="1200" dirty="0">
                <a:solidFill>
                  <a:schemeClr val="tx1"/>
                </a:solidFill>
                <a:effectLst/>
                <a:latin typeface="Calibri" panose="020F0502020204030204" pitchFamily="34" charset="0"/>
                <a:ea typeface="+mn-ea"/>
                <a:cs typeface="+mn-cs"/>
              </a:rPr>
              <a:t>Forschung</a:t>
            </a:r>
            <a:r>
              <a:rPr lang="de-DE" dirty="0"/>
              <a:t>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315272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77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2023-05-02</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sz="1600" b="0" i="0" u="none" strike="noStrike" kern="1200" dirty="0">
                <a:solidFill>
                  <a:schemeClr val="tx1"/>
                </a:solidFill>
                <a:effectLst/>
                <a:latin typeface="Calibri" panose="020F0502020204030204" pitchFamily="34" charset="0"/>
                <a:ea typeface="+mn-ea"/>
                <a:cs typeface="+mn-cs"/>
              </a:rPr>
              <a:t>Großwärmepumpen und die Möglichkeiten, sie in Wärmenetze einzubinden, sind kaum bekannt. Bisher gibt es nur wenige Erfahrungen damit, entsprechend gering ist das Wissen über diese Technologie.</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 https://www.industrie-energieforschung.de/interviews/de/anna_billerbeck_analyse_grosswaermepumpe_fernwp</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300705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62500" lnSpcReduction="20000"/>
          </a:bodyPr>
          <a:lstStyle/>
          <a:p>
            <a:r>
              <a:rPr lang="de-DE" dirty="0"/>
              <a:t>Autor: 	Dipl.- Ing. Jörg Linnig</a:t>
            </a:r>
          </a:p>
          <a:p>
            <a:r>
              <a:rPr lang="de-DE" dirty="0"/>
              <a:t>Organisation:	</a:t>
            </a:r>
            <a:r>
              <a:rPr lang="de-DE" sz="1800" b="0" i="0" u="none" strike="noStrike" dirty="0" err="1">
                <a:effectLst/>
                <a:latin typeface="Calibri" panose="020F0502020204030204" pitchFamily="34" charset="0"/>
              </a:rPr>
              <a:t>Ingeneiuerbüro</a:t>
            </a:r>
            <a:r>
              <a:rPr lang="de-DE" sz="1800" b="0" i="0" u="none" strike="noStrike" dirty="0">
                <a:effectLst/>
                <a:latin typeface="Calibri" panose="020F0502020204030204" pitchFamily="34" charset="0"/>
              </a:rPr>
              <a:t> EUKON</a:t>
            </a:r>
            <a:r>
              <a:rPr lang="de-DE" dirty="0"/>
              <a:t> </a:t>
            </a:r>
          </a:p>
          <a:p>
            <a:r>
              <a:rPr lang="de-DE" dirty="0"/>
              <a:t>Projekt: 	</a:t>
            </a:r>
            <a:r>
              <a:rPr lang="de-DE" sz="1800" b="0" i="0" u="none" strike="noStrike" dirty="0">
                <a:effectLst/>
                <a:latin typeface="Calibri" panose="020F0502020204030204" pitchFamily="34" charset="0"/>
              </a:rPr>
              <a:t>EUKON</a:t>
            </a:r>
            <a:r>
              <a:rPr lang="de-DE" dirty="0"/>
              <a:t> </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a:t>
            </a:r>
            <a:r>
              <a:rPr lang="de-DE" sz="1800" b="0" i="0" u="none" strike="noStrike" dirty="0">
                <a:effectLst/>
                <a:latin typeface="Calibri" panose="020F0502020204030204" pitchFamily="34" charset="0"/>
              </a:rPr>
              <a:t>entwicklung@eukon.de</a:t>
            </a:r>
            <a:r>
              <a:rPr lang="de-DE" dirty="0"/>
              <a:t> </a:t>
            </a:r>
          </a:p>
          <a:p>
            <a:r>
              <a:rPr lang="de-DE" dirty="0"/>
              <a:t>Telefonnummer: 	</a:t>
            </a:r>
            <a:r>
              <a:rPr lang="de-DE" sz="1800" b="0" i="0" u="none" strike="noStrike" dirty="0">
                <a:effectLst/>
                <a:latin typeface="Calibri" panose="020F0502020204030204" pitchFamily="34" charset="0"/>
              </a:rPr>
              <a:t>02151 / 317230</a:t>
            </a:r>
            <a:r>
              <a:rPr lang="de-DE" dirty="0"/>
              <a:t> </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Erstelldatum: 	2023-05-02</a:t>
            </a:r>
            <a:endParaRPr lang="de-DE" dirty="0"/>
          </a:p>
          <a:p>
            <a:r>
              <a:rPr lang="de-DE" dirty="0"/>
              <a:t>gehemmte Technologie bzw. Maßnahme: </a:t>
            </a:r>
            <a:r>
              <a:rPr lang="de-DE" sz="1800" b="0" i="0" u="none" strike="noStrike" dirty="0">
                <a:effectLst/>
                <a:latin typeface="Calibri" panose="020F0502020204030204" pitchFamily="34" charset="0"/>
              </a:rPr>
              <a:t>Solarthermie</a:t>
            </a:r>
            <a:r>
              <a:rPr lang="de-DE" dirty="0"/>
              <a:t> 	</a:t>
            </a:r>
          </a:p>
          <a:p>
            <a:r>
              <a:rPr lang="de-DE" dirty="0"/>
              <a:t>Betroffene Bereiche: </a:t>
            </a:r>
            <a:r>
              <a:rPr lang="de-DE" sz="1800" b="0" i="0" u="none" strike="noStrike" dirty="0">
                <a:effectLst/>
                <a:latin typeface="Calibri" panose="020F0502020204030204" pitchFamily="34" charset="0"/>
              </a:rPr>
              <a:t>Alle Bereiche</a:t>
            </a:r>
            <a:r>
              <a:rPr lang="de-DE" dirty="0"/>
              <a:t>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600" b="0" kern="150" dirty="0">
                <a:effectLst/>
                <a:latin typeface="HTWBerlin Office"/>
                <a:ea typeface="HTWBerlin Office"/>
                <a:cs typeface="HTWBerlin Office"/>
              </a:rPr>
              <a:t>Solarthermie wird sowohl von der Industrie, als auch von der Politik und damit auch in der Öffentlichkeit kaum mehr wahrgenommen. Es fehlt an einer entsprechenden Lobby, Forschung und Entwicklung. Die Solarthermie wird durch den Fokus auf eine reine elektrische Energieversorgung zunehmend aus dem Markt gedrängt. Dies führt unweigerlich zu neuen Abhängigkeiten.</a:t>
            </a:r>
          </a:p>
          <a:p>
            <a:endParaRPr lang="de-DE" sz="1600" b="0"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Bund, Land, Bezirk, Gesellschaft, Industrie, Politik, Medien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 </a:t>
            </a:r>
            <a:r>
              <a:rPr lang="de-DE" sz="1800" b="0" i="0" u="none" strike="noStrike" dirty="0">
                <a:effectLst/>
                <a:latin typeface="Calibri" panose="020F0502020204030204" pitchFamily="34" charset="0"/>
              </a:rPr>
              <a:t>Öffentlichkeitsarbeit, Lobbyarbeit z.B. durch den DGS, SHI und andere </a:t>
            </a:r>
            <a:r>
              <a:rPr lang="de-DE" sz="1800" b="0" i="0" u="none" strike="noStrike" dirty="0" err="1">
                <a:effectLst/>
                <a:latin typeface="Calibri" panose="020F0502020204030204" pitchFamily="34" charset="0"/>
              </a:rPr>
              <a:t>realvante</a:t>
            </a:r>
            <a:r>
              <a:rPr lang="de-DE" sz="1800" b="0" i="0" u="none" strike="noStrike" dirty="0">
                <a:effectLst/>
                <a:latin typeface="Calibri" panose="020F0502020204030204" pitchFamily="34" charset="0"/>
              </a:rPr>
              <a:t> Verbände</a:t>
            </a:r>
            <a:r>
              <a:rPr lang="de-DE" dirty="0"/>
              <a:t> </a:t>
            </a:r>
            <a:endParaRPr lang="de-DE" b="0" i="0" dirty="0">
              <a:solidFill>
                <a:srgbClr val="333333"/>
              </a:solidFill>
              <a:effectLst/>
              <a:latin typeface="Open Sans" panose="020B0606030504020204" pitchFamily="34" charset="0"/>
            </a:endParaRP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3230873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250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2023-09-29</a:t>
            </a:r>
            <a:endParaRPr lang="de-DE" dirty="0"/>
          </a:p>
          <a:p>
            <a:r>
              <a:rPr lang="de-DE" dirty="0"/>
              <a:t>gehemmte Technologie bzw. Maßnahme: </a:t>
            </a:r>
            <a:r>
              <a:rPr lang="de-DE" sz="1600" b="0" kern="150" dirty="0">
                <a:effectLst/>
                <a:latin typeface="HTWBerlin Office"/>
                <a:ea typeface="HTWBerlin Office"/>
                <a:cs typeface="HTWBerlin Office"/>
              </a:rPr>
              <a:t>Verkleinerung Gebäudebestand</a:t>
            </a:r>
          </a:p>
          <a:p>
            <a:r>
              <a:rPr lang="de-DE" sz="1600" b="0" kern="150" dirty="0">
                <a:effectLst/>
                <a:latin typeface="HTWBerlin Office"/>
                <a:ea typeface="HTWBerlin Office"/>
                <a:cs typeface="HTWBerlin Office"/>
              </a:rPr>
              <a:t>Beschränkung der Bautätigkeit auf notwendige Gebäude</a:t>
            </a:r>
          </a:p>
          <a:p>
            <a:endParaRPr lang="de-DE" dirty="0"/>
          </a:p>
          <a:p>
            <a:pPr marL="0" marR="0" lvl="0" indent="0" algn="l" defTabSz="1219170" rtl="0" eaLnBrk="1" fontAlgn="auto" latinLnBrk="0" hangingPunct="1">
              <a:lnSpc>
                <a:spcPct val="100000"/>
              </a:lnSpc>
              <a:spcBef>
                <a:spcPts val="0"/>
              </a:spcBef>
              <a:spcAft>
                <a:spcPts val="0"/>
              </a:spcAft>
              <a:buClrTx/>
              <a:buSzTx/>
              <a:buFontTx/>
              <a:buNone/>
              <a:tabLst/>
              <a:defRPr/>
            </a:pPr>
            <a:r>
              <a:rPr lang="de-DE" dirty="0"/>
              <a:t>Betroffene Bereiche: </a:t>
            </a:r>
            <a:r>
              <a:rPr lang="de-DE" sz="1600" b="0" kern="150" dirty="0">
                <a:solidFill>
                  <a:schemeClr val="tx1"/>
                </a:solidFill>
                <a:effectLst/>
                <a:latin typeface="HTWBerlin Office"/>
                <a:ea typeface="HTWBerlin Office"/>
                <a:cs typeface="HTWBerlin Office"/>
              </a:rPr>
              <a:t>Wohnungen mit viel Platz pro Person</a:t>
            </a:r>
            <a:endParaRPr lang="de-DE" dirty="0"/>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sz="1600" b="0" kern="150" dirty="0">
                <a:effectLst/>
                <a:latin typeface="HTWBerlin Office"/>
                <a:ea typeface="HTWBerlin Office"/>
                <a:cs typeface="HTWBerlin Office"/>
              </a:rPr>
              <a:t>Ein Teil der Menschen, vor allem der älteren und einkommensstarken, bewohnt pro Person überdurchschnittlich große Flächen. Das führt zu einem großen, unökologischen Energie- und </a:t>
            </a:r>
            <a:r>
              <a:rPr lang="de-DE" sz="1600" b="0" kern="150" dirty="0" err="1">
                <a:effectLst/>
                <a:latin typeface="HTWBerlin Office"/>
                <a:ea typeface="HTWBerlin Office"/>
                <a:cs typeface="HTWBerlin Office"/>
              </a:rPr>
              <a:t>Ressoucenverbrauch</a:t>
            </a:r>
            <a:r>
              <a:rPr lang="de-DE" sz="1600" b="0" kern="150" dirty="0">
                <a:effectLst/>
                <a:latin typeface="HTWBerlin Office"/>
                <a:ea typeface="HTWBerlin Office"/>
                <a:cs typeface="HTWBerlin Office"/>
              </a:rPr>
              <a:t>, der auch in Zukunft nur schwer durch erneuerbare Energien bzw. nachwachsende Rohstoffe zu decken sein wird.</a:t>
            </a:r>
            <a:endParaRPr lang="de-DE" sz="1600" b="1" kern="150" dirty="0">
              <a:effectLst/>
              <a:latin typeface="HTWBerlin Office"/>
              <a:ea typeface="HTWBerlin Office"/>
              <a:cs typeface="HTWBerlin Office"/>
            </a:endParaRP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 Mehrfamilienhäuser: Der blinde Fleck der sozialen Wärmewende, Öko-Institut e.V.</a:t>
            </a:r>
          </a:p>
          <a:p>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https://www.rosalux.de/fileadmin/rls_uploads/pdfs/Studien/Oeko-Institut-2023-Soziale-Aspekte-Waermewende_RLS.pdf</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a:t>
            </a:r>
            <a:r>
              <a:rPr lang="de-DE" sz="1800" b="0" i="0" u="none" strike="noStrike" dirty="0">
                <a:effectLst/>
                <a:latin typeface="Calibri" panose="020F0502020204030204" pitchFamily="34" charset="0"/>
              </a:rPr>
              <a:t>Gesellschaft</a:t>
            </a:r>
            <a:r>
              <a:rPr lang="de-DE" dirty="0"/>
              <a:t> </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 Vorschläge zur effizienten Wohnraumnutzung</a:t>
            </a:r>
          </a:p>
          <a:p>
            <a:endParaRPr lang="de-DE" b="0" i="0" dirty="0">
              <a:solidFill>
                <a:srgbClr val="333333"/>
              </a:solidFill>
              <a:effectLst/>
              <a:latin typeface="Open Sans" panose="020B0606030504020204" pitchFamily="34" charset="0"/>
            </a:endParaRPr>
          </a:p>
          <a:p>
            <a:r>
              <a:rPr lang="de-DE" b="0" i="0" dirty="0">
                <a:solidFill>
                  <a:srgbClr val="333333"/>
                </a:solidFill>
                <a:effectLst/>
                <a:latin typeface="Open Sans" panose="020B0606030504020204" pitchFamily="34" charset="0"/>
              </a:rPr>
              <a:t>Wohnungstausch: Der Wohnungstausch groß gegen klein könnte über die Grenzen einer</a:t>
            </a:r>
          </a:p>
          <a:p>
            <a:r>
              <a:rPr lang="de-DE" b="0" i="0" dirty="0">
                <a:solidFill>
                  <a:srgbClr val="333333"/>
                </a:solidFill>
                <a:effectLst/>
                <a:latin typeface="Open Sans" panose="020B0606030504020204" pitchFamily="34" charset="0"/>
              </a:rPr>
              <a:t>Genossenschaft/eines Wohnungsunternehmens hinaus gefördert werden durch Mitnahme der</a:t>
            </a:r>
          </a:p>
          <a:p>
            <a:r>
              <a:rPr lang="de-DE" b="0" i="0" dirty="0">
                <a:solidFill>
                  <a:srgbClr val="333333"/>
                </a:solidFill>
                <a:effectLst/>
                <a:latin typeface="Open Sans" panose="020B0606030504020204" pitchFamily="34" charset="0"/>
              </a:rPr>
              <a:t>Nettokaltmiete pro m². Wie ein finanzieller Ausgleich zwischen verschiedenen Unternehmen</a:t>
            </a:r>
          </a:p>
          <a:p>
            <a:r>
              <a:rPr lang="de-DE" b="0" i="0" dirty="0">
                <a:solidFill>
                  <a:srgbClr val="333333"/>
                </a:solidFill>
                <a:effectLst/>
                <a:latin typeface="Open Sans" panose="020B0606030504020204" pitchFamily="34" charset="0"/>
              </a:rPr>
              <a:t>erfolgen könnte, ist dabei noch unklar.</a:t>
            </a:r>
          </a:p>
          <a:p>
            <a:r>
              <a:rPr lang="de-DE" b="0" i="0" dirty="0">
                <a:solidFill>
                  <a:srgbClr val="333333"/>
                </a:solidFill>
                <a:effectLst/>
                <a:latin typeface="Open Sans" panose="020B0606030504020204" pitchFamily="34" charset="0"/>
              </a:rPr>
              <a:t>Dieses Instrument adressiert das Hemmnis, dass neue Mietverträge zumeist deutlich höhere</a:t>
            </a:r>
          </a:p>
          <a:p>
            <a:r>
              <a:rPr lang="de-DE" b="0" i="0" dirty="0">
                <a:solidFill>
                  <a:srgbClr val="333333"/>
                </a:solidFill>
                <a:effectLst/>
                <a:latin typeface="Open Sans" panose="020B0606030504020204" pitchFamily="34" charset="0"/>
              </a:rPr>
              <a:t>Nettokaltmieten pro m² als Altmietverträge haben und dadurch neu angemietete kleinere</a:t>
            </a:r>
          </a:p>
          <a:p>
            <a:r>
              <a:rPr lang="de-DE" b="0" i="0" dirty="0">
                <a:solidFill>
                  <a:srgbClr val="333333"/>
                </a:solidFill>
                <a:effectLst/>
                <a:latin typeface="Open Sans" panose="020B0606030504020204" pitchFamily="34" charset="0"/>
              </a:rPr>
              <a:t>Wohnungen häufig teurer sind als die große „Altwohnung“.</a:t>
            </a:r>
          </a:p>
          <a:p>
            <a:r>
              <a:rPr lang="de-DE" b="0" i="0" dirty="0">
                <a:solidFill>
                  <a:srgbClr val="333333"/>
                </a:solidFill>
                <a:effectLst/>
                <a:latin typeface="Open Sans" panose="020B0606030504020204" pitchFamily="34" charset="0"/>
              </a:rPr>
              <a:t>Ein ähnliches Instrument gibt es seit 2018 mit dem Tauschportal der sechs landeseigenen</a:t>
            </a:r>
          </a:p>
          <a:p>
            <a:r>
              <a:rPr lang="de-DE" b="0" i="0" dirty="0">
                <a:solidFill>
                  <a:srgbClr val="333333"/>
                </a:solidFill>
                <a:effectLst/>
                <a:latin typeface="Open Sans" panose="020B0606030504020204" pitchFamily="34" charset="0"/>
              </a:rPr>
              <a:t>Berliner Wohnungsbaugesellschaften7. Nach Anlaufschwierigkeiten wird das Instrument</a:t>
            </a:r>
          </a:p>
          <a:p>
            <a:r>
              <a:rPr lang="de-DE" b="0" i="0" dirty="0">
                <a:solidFill>
                  <a:srgbClr val="333333"/>
                </a:solidFill>
                <a:effectLst/>
                <a:latin typeface="Open Sans" panose="020B0606030504020204" pitchFamily="34" charset="0"/>
              </a:rPr>
              <a:t>mittlerweile positiv bewertet8. Es steht allerdings nur Mietenden der landeseigenen</a:t>
            </a:r>
          </a:p>
          <a:p>
            <a:r>
              <a:rPr lang="de-DE" b="0" i="0" dirty="0">
                <a:solidFill>
                  <a:srgbClr val="333333"/>
                </a:solidFill>
                <a:effectLst/>
                <a:latin typeface="Open Sans" panose="020B0606030504020204" pitchFamily="34" charset="0"/>
              </a:rPr>
              <a:t>Wohnungsbaugesellschaften offen. Weiterhin gibt es bundesweit verschiedene weitere</a:t>
            </a:r>
          </a:p>
          <a:p>
            <a:r>
              <a:rPr lang="de-DE" b="0" i="0" dirty="0">
                <a:solidFill>
                  <a:srgbClr val="333333"/>
                </a:solidFill>
                <a:effectLst/>
                <a:latin typeface="Open Sans" panose="020B0606030504020204" pitchFamily="34" charset="0"/>
              </a:rPr>
              <a:t>Tauschbörsen, die häufig entweder nur innerhalb bestimmter Wohnungsunternehmen gelten</a:t>
            </a:r>
          </a:p>
          <a:p>
            <a:r>
              <a:rPr lang="de-DE" b="0" i="0" dirty="0">
                <a:solidFill>
                  <a:srgbClr val="333333"/>
                </a:solidFill>
                <a:effectLst/>
                <a:latin typeface="Open Sans" panose="020B0606030504020204" pitchFamily="34" charset="0"/>
              </a:rPr>
              <a:t>oder keine Mitnahme der Nettokaltmiete gewähren9.</a:t>
            </a:r>
          </a:p>
          <a:p>
            <a:r>
              <a:rPr lang="de-DE" b="0" i="0" dirty="0">
                <a:solidFill>
                  <a:srgbClr val="333333"/>
                </a:solidFill>
                <a:effectLst/>
                <a:latin typeface="Open Sans" panose="020B0606030504020204" pitchFamily="34" charset="0"/>
              </a:rPr>
              <a:t>• Umzugsprämie: Der Umzug aus einer großen Wohnung könnte gefördert werden. Dies</a:t>
            </a:r>
          </a:p>
          <a:p>
            <a:r>
              <a:rPr lang="de-DE" b="0" i="0" dirty="0">
                <a:solidFill>
                  <a:srgbClr val="333333"/>
                </a:solidFill>
                <a:effectLst/>
                <a:latin typeface="Open Sans" panose="020B0606030504020204" pitchFamily="34" charset="0"/>
              </a:rPr>
              <a:t>adressiert das Hemmnis der hohen Kosten, die mit einem Umzug verbunden sind (z.B.</a:t>
            </a:r>
          </a:p>
          <a:p>
            <a:r>
              <a:rPr lang="de-DE" b="0" i="0" dirty="0">
                <a:solidFill>
                  <a:srgbClr val="333333"/>
                </a:solidFill>
                <a:effectLst/>
                <a:latin typeface="Open Sans" panose="020B0606030504020204" pitchFamily="34" charset="0"/>
              </a:rPr>
              <a:t>Malerarbeiten, Entrümpelung, der Umzug selbst etc.).</a:t>
            </a:r>
          </a:p>
          <a:p>
            <a:r>
              <a:rPr lang="de-DE" b="0" i="0" dirty="0">
                <a:solidFill>
                  <a:srgbClr val="333333"/>
                </a:solidFill>
                <a:effectLst/>
                <a:latin typeface="Open Sans" panose="020B0606030504020204" pitchFamily="34" charset="0"/>
              </a:rPr>
              <a:t>Zur Zahlung einer Umzugsprämie gibt es in Deutschland Erfahrungen aus verschiedenen</a:t>
            </a:r>
          </a:p>
          <a:p>
            <a:r>
              <a:rPr lang="de-DE" b="0" i="0" dirty="0">
                <a:solidFill>
                  <a:srgbClr val="333333"/>
                </a:solidFill>
                <a:effectLst/>
                <a:latin typeface="Open Sans" panose="020B0606030504020204" pitchFamily="34" charset="0"/>
              </a:rPr>
              <a:t>Kommunen10, die systematisch ausgewertet werden sollten. Wichtig ist hier eine Bündelung mit</a:t>
            </a:r>
          </a:p>
          <a:p>
            <a:r>
              <a:rPr lang="de-DE" b="0" i="0" dirty="0">
                <a:solidFill>
                  <a:srgbClr val="333333"/>
                </a:solidFill>
                <a:effectLst/>
                <a:latin typeface="Open Sans" panose="020B0606030504020204" pitchFamily="34" charset="0"/>
              </a:rPr>
              <a:t>anderen unterstützenden Maßnahmen, wie Beratungs- und Informationsmaßnahmen.</a:t>
            </a:r>
          </a:p>
          <a:p>
            <a:r>
              <a:rPr lang="de-DE" b="0" i="0" dirty="0">
                <a:solidFill>
                  <a:srgbClr val="333333"/>
                </a:solidFill>
                <a:effectLst/>
                <a:latin typeface="Open Sans" panose="020B0606030504020204" pitchFamily="34" charset="0"/>
              </a:rPr>
              <a:t>• Wohnraumteilung: Dies ist eher für Einfamilienhäuser interessant und betrifft die bauliche</a:t>
            </a:r>
          </a:p>
          <a:p>
            <a:r>
              <a:rPr lang="de-DE" b="0" i="0" dirty="0">
                <a:solidFill>
                  <a:srgbClr val="333333"/>
                </a:solidFill>
                <a:effectLst/>
                <a:latin typeface="Open Sans" panose="020B0606030504020204" pitchFamily="34" charset="0"/>
              </a:rPr>
              <a:t>Teilung von Einfamilienhäusern in zwei Wohnungen, die aktiv beworben und finanziell gefördert</a:t>
            </a:r>
          </a:p>
          <a:p>
            <a:r>
              <a:rPr lang="de-DE" b="0" i="0" dirty="0">
                <a:solidFill>
                  <a:srgbClr val="333333"/>
                </a:solidFill>
                <a:effectLst/>
                <a:latin typeface="Open Sans" panose="020B0606030504020204" pitchFamily="34" charset="0"/>
              </a:rPr>
              <a:t>werden könnte. Damit wird das Hemmnis adressiert, dass Senior*innen im vertrauten Umfeld</a:t>
            </a:r>
          </a:p>
          <a:p>
            <a:r>
              <a:rPr lang="de-DE" b="0" i="0" dirty="0">
                <a:solidFill>
                  <a:srgbClr val="333333"/>
                </a:solidFill>
                <a:effectLst/>
                <a:latin typeface="Open Sans" panose="020B0606030504020204" pitchFamily="34" charset="0"/>
              </a:rPr>
              <a:t>wohnen bleiben möchten, jedoch kleine Wohnungen im Quartier nicht verfügbar sind.</a:t>
            </a:r>
          </a:p>
          <a:p>
            <a:r>
              <a:rPr lang="de-DE" b="0" i="0" dirty="0">
                <a:solidFill>
                  <a:srgbClr val="333333"/>
                </a:solidFill>
                <a:effectLst/>
                <a:latin typeface="Open Sans" panose="020B0606030504020204" pitchFamily="34" charset="0"/>
              </a:rPr>
              <a:t>Auch für diese Instrumentenart gibt es bereits unterschiedlich ausgestaltete Beispiele auf der</a:t>
            </a:r>
          </a:p>
          <a:p>
            <a:r>
              <a:rPr lang="de-DE" b="0" i="0" dirty="0">
                <a:solidFill>
                  <a:srgbClr val="333333"/>
                </a:solidFill>
                <a:effectLst/>
                <a:latin typeface="Open Sans" panose="020B0606030504020204" pitchFamily="34" charset="0"/>
              </a:rPr>
              <a:t>kommunalen Ebene, insbesondere zur Umsetzungsberatung, so zum Beispiel aus Göttingen11,</a:t>
            </a:r>
          </a:p>
          <a:p>
            <a:r>
              <a:rPr lang="de-DE" b="0" i="0" dirty="0">
                <a:solidFill>
                  <a:srgbClr val="333333"/>
                </a:solidFill>
                <a:effectLst/>
                <a:latin typeface="Open Sans" panose="020B0606030504020204" pitchFamily="34" charset="0"/>
              </a:rPr>
              <a:t>Tübingen12 und Freiburg13. Eine Förderung von Baumaßnahmen ist grundsätzlich über die</a:t>
            </a:r>
          </a:p>
          <a:p>
            <a:r>
              <a:rPr lang="de-DE" b="0" i="0" dirty="0">
                <a:solidFill>
                  <a:srgbClr val="333333"/>
                </a:solidFill>
                <a:effectLst/>
                <a:latin typeface="Open Sans" panose="020B0606030504020204" pitchFamily="34" charset="0"/>
              </a:rPr>
              <a:t>Bundesförderung effiziente Gebäude möglich, wird aber kaum beworben und ist daher nicht</a:t>
            </a:r>
          </a:p>
          <a:p>
            <a:r>
              <a:rPr lang="de-DE" b="0" i="0" dirty="0">
                <a:solidFill>
                  <a:srgbClr val="333333"/>
                </a:solidFill>
                <a:effectLst/>
                <a:latin typeface="Open Sans" panose="020B0606030504020204" pitchFamily="34" charset="0"/>
              </a:rPr>
              <a:t>bekannt.</a:t>
            </a:r>
          </a:p>
          <a:p>
            <a:r>
              <a:rPr lang="de-DE" b="0" i="0" dirty="0">
                <a:solidFill>
                  <a:srgbClr val="333333"/>
                </a:solidFill>
                <a:effectLst/>
                <a:latin typeface="Open Sans" panose="020B0606030504020204" pitchFamily="34" charset="0"/>
              </a:rPr>
              <a:t>• Wohngemeinschaften: Gemeinsames Wohnen in Häusern oder Wohnungen reduziert die</a:t>
            </a:r>
          </a:p>
          <a:p>
            <a:r>
              <a:rPr lang="de-DE" b="0" i="0" dirty="0">
                <a:solidFill>
                  <a:srgbClr val="333333"/>
                </a:solidFill>
                <a:effectLst/>
                <a:latin typeface="Open Sans" panose="020B0606030504020204" pitchFamily="34" charset="0"/>
              </a:rPr>
              <a:t>Wohnfläche pro Person, spart Miete und Wohnkosten und verringert den Energieverbrauch.</a:t>
            </a:r>
          </a:p>
          <a:p>
            <a:r>
              <a:rPr lang="de-DE" b="0" i="0" dirty="0">
                <a:solidFill>
                  <a:srgbClr val="333333"/>
                </a:solidFill>
                <a:effectLst/>
                <a:latin typeface="Open Sans" panose="020B0606030504020204" pitchFamily="34" charset="0"/>
              </a:rPr>
              <a:t>Dies könnte je nach Zielgruppe gefördert und rechtssicherer für die Wohngemeinschaften</a:t>
            </a:r>
          </a:p>
          <a:p>
            <a:r>
              <a:rPr lang="de-DE" b="0" i="0" dirty="0">
                <a:solidFill>
                  <a:srgbClr val="333333"/>
                </a:solidFill>
                <a:effectLst/>
                <a:latin typeface="Open Sans" panose="020B0606030504020204" pitchFamily="34" charset="0"/>
              </a:rPr>
              <a:t>gestaltet werden (Studierende, Erwachsene, Senior*innen, Mehrgenerationenhäuser etc.). Es</a:t>
            </a:r>
          </a:p>
          <a:p>
            <a:r>
              <a:rPr lang="de-DE" b="0" i="0" dirty="0">
                <a:solidFill>
                  <a:srgbClr val="333333"/>
                </a:solidFill>
                <a:effectLst/>
                <a:latin typeface="Open Sans" panose="020B0606030504020204" pitchFamily="34" charset="0"/>
              </a:rPr>
              <a:t>adressiert zusätzlich den Aspekt der gegenseitigen Unterstützung und hat den Vorteil, dass</a:t>
            </a:r>
          </a:p>
          <a:p>
            <a:r>
              <a:rPr lang="de-DE" b="0" i="0" dirty="0">
                <a:solidFill>
                  <a:srgbClr val="333333"/>
                </a:solidFill>
                <a:effectLst/>
                <a:latin typeface="Open Sans" panose="020B0606030504020204" pitchFamily="34" charset="0"/>
              </a:rPr>
              <a:t>Personen in ihrem gewohnten Umfeld bleiben können. Bisher gibt es wenige Untersuchungen</a:t>
            </a:r>
          </a:p>
          <a:p>
            <a:r>
              <a:rPr lang="de-DE" b="0" i="0" dirty="0">
                <a:solidFill>
                  <a:srgbClr val="333333"/>
                </a:solidFill>
                <a:effectLst/>
                <a:latin typeface="Open Sans" panose="020B0606030504020204" pitchFamily="34" charset="0"/>
              </a:rPr>
              <a:t>zu den Hürden und Chancen und auch der rechtlichen Situation des gemeinsamen Wohnens</a:t>
            </a:r>
          </a:p>
          <a:p>
            <a:r>
              <a:rPr lang="de-DE" b="0" i="0" dirty="0">
                <a:solidFill>
                  <a:srgbClr val="333333"/>
                </a:solidFill>
                <a:effectLst/>
                <a:latin typeface="Open Sans" panose="020B0606030504020204" pitchFamily="34" charset="0"/>
              </a:rPr>
              <a:t>in dieser Form.</a:t>
            </a:r>
          </a:p>
          <a:p>
            <a:r>
              <a:rPr lang="de-DE" b="0" i="0" dirty="0">
                <a:solidFill>
                  <a:srgbClr val="333333"/>
                </a:solidFill>
                <a:effectLst/>
                <a:latin typeface="Open Sans" panose="020B0606030504020204" pitchFamily="34" charset="0"/>
              </a:rPr>
              <a:t>Das bekannteste Beispiel zur Unterstützung von Wohngemeinschaften ist das Instrument</a:t>
            </a:r>
          </a:p>
          <a:p>
            <a:r>
              <a:rPr lang="de-DE" b="0" i="0" dirty="0">
                <a:solidFill>
                  <a:srgbClr val="333333"/>
                </a:solidFill>
                <a:effectLst/>
                <a:latin typeface="Open Sans" panose="020B0606030504020204" pitchFamily="34" charset="0"/>
              </a:rPr>
              <a:t>„Wohnen für Hilfe“ des Deutschen Studierendenwerks, welches in zahlreichen</a:t>
            </a:r>
          </a:p>
          <a:p>
            <a:r>
              <a:rPr lang="de-DE" b="0" i="0" dirty="0">
                <a:solidFill>
                  <a:srgbClr val="333333"/>
                </a:solidFill>
                <a:effectLst/>
                <a:latin typeface="Open Sans" panose="020B0606030504020204" pitchFamily="34" charset="0"/>
              </a:rPr>
              <a:t>Universitätsstädten erfolgreich umgesetzt wird. In diese Richtung gilt es weiterzudenken und</a:t>
            </a:r>
          </a:p>
          <a:p>
            <a:r>
              <a:rPr lang="de-DE" b="0" i="0" dirty="0">
                <a:solidFill>
                  <a:srgbClr val="333333"/>
                </a:solidFill>
                <a:effectLst/>
                <a:latin typeface="Open Sans" panose="020B0606030504020204" pitchFamily="34" charset="0"/>
              </a:rPr>
              <a:t>das Angebot auszuweiten, zum Beispiel durch Vermittlungsagenturen.</a:t>
            </a:r>
          </a:p>
          <a:p>
            <a:endParaRPr lang="de-DE" dirty="0">
              <a:solidFill>
                <a:srgbClr val="333333"/>
              </a:solidFill>
              <a:latin typeface="Open Sans"/>
              <a:ea typeface="Open Sans"/>
              <a:cs typeface="Open Sans"/>
            </a:endParaRPr>
          </a:p>
          <a:p>
            <a:r>
              <a:rPr lang="de-DE" dirty="0">
                <a:solidFill>
                  <a:srgbClr val="333333"/>
                </a:solidFill>
                <a:latin typeface="Open Sans"/>
                <a:ea typeface="Open Sans"/>
                <a:cs typeface="Open Sans"/>
              </a:rPr>
              <a:t>Hemmnisse für den Wohnungstausch sind u.a. der Aufwand für den Umzug, die emotionale Bindung zur alten Wohnung, die Angst, sich von Hausrat trennen zu müssen und die Angst vor Veränderung im Allgemeinen. Quelle: Soli-Kompakt Ausgabe 3/2023</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4186554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850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2023-05-10</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 KOMMUNALE WÄRMEPLANUNG, Erkenntnisbericht, S.6, https://publications.rwth-aachen.de/record/889555/files/889555.pdf</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 Gebäudesektor Wärme gesamt: 160, siehe energieeffizienz-in-zahlen-entwicklungen-und-trends-in-deutschland-2021.pdf S. 58</a:t>
            </a:r>
          </a:p>
          <a:p>
            <a:endParaRPr lang="de-DE" dirty="0"/>
          </a:p>
        </p:txBody>
      </p:sp>
    </p:spTree>
    <p:extLst>
      <p:ext uri="{BB962C8B-B14F-4D97-AF65-F5344CB8AC3E}">
        <p14:creationId xmlns:p14="http://schemas.microsoft.com/office/powerpoint/2010/main" val="1060899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400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2023-07-25</a:t>
            </a:r>
            <a:endParaRPr lang="de-DE" dirty="0"/>
          </a:p>
          <a:p>
            <a:r>
              <a:rPr lang="de-DE" dirty="0"/>
              <a:t>gehemmte Technologie bzw. Maßnahme: Temperaturabsenkung</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dirty="0"/>
              <a:t>Betroffene Bereiche: </a:t>
            </a:r>
            <a:r>
              <a:rPr lang="de-DE" sz="1600" kern="150" dirty="0">
                <a:effectLst/>
                <a:latin typeface="HTWBerlin Office"/>
                <a:ea typeface="HTWBerlin Office"/>
                <a:cs typeface="HTWBerlin Office"/>
              </a:rPr>
              <a:t>beheizte Gebäude</a:t>
            </a:r>
            <a:endParaRPr lang="de-DE" dirty="0"/>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600" b="0" kern="150" dirty="0" err="1">
                <a:effectLst/>
                <a:latin typeface="HTWBerlin Office"/>
                <a:ea typeface="HTWBerlin Office"/>
                <a:cs typeface="HTWBerlin Office"/>
              </a:rPr>
              <a:t>Nutzendenverhalten</a:t>
            </a:r>
            <a:endParaRPr lang="de-DE" sz="1600" b="0" kern="150" dirty="0">
              <a:effectLst/>
              <a:latin typeface="HTWBerlin Office"/>
              <a:ea typeface="HTWBerlin Office"/>
              <a:cs typeface="HTWBerlin Office"/>
            </a:endParaRPr>
          </a:p>
          <a:p>
            <a:r>
              <a:rPr lang="de-DE" sz="1600" b="0" kern="150" dirty="0">
                <a:effectLst/>
                <a:latin typeface="HTWBerlin Office"/>
                <a:ea typeface="HTWBerlin Office"/>
                <a:cs typeface="HTWBerlin Office"/>
              </a:rPr>
              <a:t>Übertriebene Komfortansprüche, falsches Heiz- und Lüftungsverhalten, Nachlässigkeit</a:t>
            </a:r>
          </a:p>
          <a:p>
            <a:endParaRPr lang="de-DE" sz="1600" b="0" kern="150" dirty="0">
              <a:effectLst/>
              <a:latin typeface="HTWBerlin Office"/>
              <a:ea typeface="HTWBerlin Office"/>
              <a:cs typeface="HTWBerlin Office"/>
            </a:endParaRPr>
          </a:p>
          <a:p>
            <a:r>
              <a:rPr lang="de-DE" sz="1600" b="0" kern="150" dirty="0">
                <a:effectLst/>
                <a:latin typeface="HTWBerlin Office"/>
                <a:ea typeface="HTWBerlin Office"/>
                <a:cs typeface="HTWBerlin Office"/>
              </a:rPr>
              <a:t>Viele Menschen sind intolerant gegenüber Abweichungen von der von ihnen bevorzugten Innenraumtemperatur. Sie heizen im Winter so stark, dass sie auch leicht bekleidet nicht frieren und kühlen im Sommer so stark, dass sie lange Kleidung tragen können ohne zu schwitzen. Das gilt auch für öffentliche Gebäude, deren Klimatisierung durch die Allgemeinheit bezahlt wird. Die geringe Toleranz von selbst kleinen und kurzzeitigen Temperaturabweichungen führt dazu, dass zahlreiche Räume während der Heizsaison durchgängig auf der "Wohlfühltemperatur" gehalten werden, auch während sie nicht genutzt werden, um zu vermeiden, dass die Nutzenden während der Aufheizphase eine niedrigere Temperatur ertragen müssen. Teilweise wird mit Hilfe von angekippten Fenstern gelüftet um niedrige Temperaturen nach einer Stoßlüftung zu vermeiden. Hohe Energiekosten und Umweltbelastungen werden dabei wissentlich in Kauf genommen. </a:t>
            </a:r>
          </a:p>
          <a:p>
            <a:endParaRPr lang="de-DE" sz="1600" b="0" kern="150" dirty="0">
              <a:effectLst/>
              <a:latin typeface="HTWBerlin Office"/>
              <a:ea typeface="HTWBerlin Office"/>
              <a:cs typeface="HTWBerlin Office"/>
            </a:endParaRPr>
          </a:p>
          <a:p>
            <a:r>
              <a:rPr lang="de-DE" sz="1600" b="0" kern="150" dirty="0">
                <a:effectLst/>
                <a:latin typeface="HTWBerlin Office"/>
                <a:ea typeface="HTWBerlin Office"/>
                <a:cs typeface="HTWBerlin Office"/>
              </a:rPr>
              <a:t>Teilweise wird vergessen, Heizungen zu drosseln oder Fenster zu schließen. Aus Nachlässigkeit werden Heizanlagen oft falsch eingestellt, was zu einem höheren Verbrauch führt.</a:t>
            </a:r>
          </a:p>
          <a:p>
            <a:endParaRPr lang="de-DE" sz="1600" b="0" kern="150" dirty="0">
              <a:effectLst/>
              <a:latin typeface="HTWBerlin Office"/>
              <a:ea typeface="HTWBerlin Office"/>
              <a:cs typeface="HTWBerlin Office"/>
            </a:endParaRPr>
          </a:p>
          <a:p>
            <a:r>
              <a:rPr lang="de-DE" sz="1600" b="0" kern="150" dirty="0">
                <a:effectLst/>
                <a:latin typeface="HTWBerlin Office"/>
                <a:ea typeface="HTWBerlin Office"/>
                <a:cs typeface="HTWBerlin Office"/>
              </a:rPr>
              <a:t>Das Gleiche gilt für den Warmwasserverbrauch. Bspw. duschen viele Menschen öfter, wärmer, länger oder mit mehr Wasser als es zur Reinigung nötig ist. </a:t>
            </a:r>
          </a:p>
          <a:p>
            <a:endParaRPr lang="de-DE" sz="1600" b="0" kern="150" dirty="0">
              <a:effectLst/>
              <a:latin typeface="HTWBerlin Office"/>
              <a:ea typeface="HTWBerlin Office"/>
              <a:cs typeface="HTWBerlin Office"/>
            </a:endParaRPr>
          </a:p>
          <a:p>
            <a:r>
              <a:rPr lang="de-DE" sz="1600" b="0" kern="150" dirty="0">
                <a:effectLst/>
                <a:latin typeface="HTWBerlin Office"/>
                <a:ea typeface="HTWBerlin Office"/>
                <a:cs typeface="HTWBerlin Office"/>
              </a:rPr>
              <a:t>Das zeigt sich u.a. an sehr unterschiedlichen Wärmenutzungen von verschiedenen Nutzenden, die in den gleichen Häusern wohnen. Das Problem tritt verstärkt dort auf, wo </a:t>
            </a:r>
          </a:p>
          <a:p>
            <a:r>
              <a:rPr lang="de-DE" sz="1600" b="0" kern="150">
                <a:effectLst/>
                <a:latin typeface="HTWBerlin Office"/>
                <a:ea typeface="HTWBerlin Office"/>
                <a:cs typeface="HTWBerlin Office"/>
              </a:rPr>
              <a:t>1. die Verursacher nicht selbst die Kosten tragen, z.B. bei Kipplüftung in öffentlichen Gebäuden</a:t>
            </a:r>
            <a:r>
              <a:rPr lang="de-DE" sz="1600" kern="150">
                <a:latin typeface="HTWBerlin Office"/>
                <a:ea typeface="HTWBerlin Office"/>
                <a:cs typeface="HTWBerlin Office"/>
              </a:rPr>
              <a:t> oder Büros</a:t>
            </a:r>
            <a:endParaRPr lang="de-DE" sz="1600" b="0" kern="150">
              <a:effectLst/>
              <a:latin typeface="HTWBerlin Office"/>
              <a:ea typeface="HTWBerlin Office"/>
              <a:cs typeface="HTWBerlin Office"/>
            </a:endParaRPr>
          </a:p>
          <a:p>
            <a:r>
              <a:rPr lang="de-DE" sz="1600" b="0" kern="150" dirty="0">
                <a:effectLst/>
                <a:latin typeface="HTWBerlin Office"/>
                <a:ea typeface="HTWBerlin Office"/>
                <a:cs typeface="HTWBerlin Office"/>
              </a:rPr>
              <a:t>2. die Verursacher ein derart hohes Einkommen oder Vermögen haben, dass ihnen die Kosten nicht wehtun</a:t>
            </a:r>
          </a:p>
          <a:p>
            <a:r>
              <a:rPr lang="de-DE" sz="1600" b="0" kern="150" dirty="0">
                <a:effectLst/>
                <a:latin typeface="HTWBerlin Office"/>
                <a:ea typeface="HTWBerlin Office"/>
                <a:cs typeface="HTWBerlin Office"/>
              </a:rPr>
              <a:t>3. viele Akteure beteiligt sind, bspw. Gebäude im Eigentum von Akteur A, verwaltet von Akteur B, genutzt von einer größeren Gruppe von Menschen. Die Heizung wird meistens so eingestellt, dass sich niemand beschwert, wobei die Eigentümer keinen Optimierungsanreiz haben, da die Nutzenden die Kosten zahlen.</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 </a:t>
            </a:r>
            <a:r>
              <a:rPr lang="de-DE" dirty="0">
                <a:hlinkClick r:id="rId3"/>
              </a:rPr>
              <a:t>Nutzerverhalten im Mietwohnbereich. (iwu.de)</a:t>
            </a:r>
            <a:endParaRPr lang="de-DE" sz="1600" b="0" i="0" u="none" strike="noStrike" dirty="0">
              <a:effectLst/>
              <a:latin typeface="Calibri" panose="020F0502020204030204" pitchFamily="34" charset="0"/>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Gesellschaft</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pPr marL="342900" indent="-342900">
              <a:buFont typeface="+mj-lt"/>
              <a:buAutoNum type="arabicPeriod"/>
            </a:pPr>
            <a:r>
              <a:rPr lang="de-DE" sz="1600" b="0" kern="150" dirty="0">
                <a:effectLst/>
                <a:latin typeface="HTWBerlin Office"/>
                <a:ea typeface="HTWBerlin Office"/>
                <a:cs typeface="HTWBerlin Office"/>
              </a:rPr>
              <a:t>Abschalten von ungenutzten Verbrauchern</a:t>
            </a:r>
          </a:p>
          <a:p>
            <a:pPr marL="342900" indent="-342900">
              <a:buFont typeface="+mj-lt"/>
              <a:buAutoNum type="arabicPeriod"/>
            </a:pPr>
            <a:r>
              <a:rPr lang="de-DE" sz="1600" b="0" kern="150" dirty="0">
                <a:effectLst/>
                <a:latin typeface="HTWBerlin Office"/>
                <a:ea typeface="HTWBerlin Office"/>
                <a:cs typeface="HTWBerlin Office"/>
              </a:rPr>
              <a:t>Warme Kleidung</a:t>
            </a:r>
          </a:p>
          <a:p>
            <a:pPr marL="342900" indent="-342900">
              <a:buFont typeface="+mj-lt"/>
              <a:buAutoNum type="arabicPeriod"/>
            </a:pPr>
            <a:r>
              <a:rPr lang="de-DE" sz="1600" b="0" kern="150" dirty="0">
                <a:effectLst/>
                <a:latin typeface="HTWBerlin Office"/>
                <a:ea typeface="HTWBerlin Office"/>
                <a:cs typeface="HTWBerlin Office"/>
              </a:rPr>
              <a:t>Richtiges Lüften (s. </a:t>
            </a:r>
            <a:r>
              <a:rPr lang="de-DE" sz="1600" dirty="0">
                <a:hlinkClick r:id="rId4"/>
              </a:rPr>
              <a:t>Heizen, Raumtemperatur | Umweltbundesamt</a:t>
            </a:r>
            <a:r>
              <a:rPr lang="de-DE" sz="1600" dirty="0"/>
              <a:t>)</a:t>
            </a:r>
          </a:p>
          <a:p>
            <a:pPr marL="342900" indent="-342900">
              <a:buFont typeface="+mj-lt"/>
              <a:buAutoNum type="arabicPeriod"/>
            </a:pPr>
            <a:r>
              <a:rPr lang="de-DE" sz="1600" b="0" kern="150" dirty="0">
                <a:effectLst/>
                <a:latin typeface="HTWBerlin Office"/>
                <a:ea typeface="HTWBerlin Office"/>
                <a:cs typeface="HTWBerlin Office"/>
              </a:rPr>
              <a:t>Bedarfsgerechtes Heizen, nur so viel wie nötig</a:t>
            </a:r>
          </a:p>
          <a:p>
            <a:pPr marL="342900" indent="-342900">
              <a:buFont typeface="+mj-lt"/>
              <a:buAutoNum type="arabicPeriod"/>
            </a:pPr>
            <a:r>
              <a:rPr lang="de-DE" sz="1600" b="0" kern="150" dirty="0">
                <a:effectLst/>
                <a:latin typeface="HTWBerlin Office"/>
                <a:ea typeface="HTWBerlin Office"/>
                <a:cs typeface="HTWBerlin Office"/>
              </a:rPr>
              <a:t>Stoßlüftung statt Kipplüftung</a:t>
            </a:r>
          </a:p>
          <a:p>
            <a:pPr marL="342900" indent="-342900">
              <a:buFont typeface="+mj-lt"/>
              <a:buAutoNum type="arabicPeriod"/>
            </a:pPr>
            <a:r>
              <a:rPr lang="de-DE" sz="1600" b="0" kern="150" dirty="0">
                <a:effectLst/>
                <a:latin typeface="HTWBerlin Office"/>
                <a:ea typeface="HTWBerlin Office"/>
                <a:cs typeface="HTWBerlin Office"/>
              </a:rPr>
              <a:t>Anreize fürs Energiesparen siehe andere Hemmnisse (Treibhausgasbudget etc.)</a:t>
            </a:r>
          </a:p>
          <a:p>
            <a:pPr marL="342900" indent="-342900">
              <a:buFont typeface="+mj-lt"/>
              <a:buAutoNum type="arabicPeriod"/>
            </a:pPr>
            <a:r>
              <a:rPr lang="de-DE" sz="1600" b="0" kern="150" dirty="0">
                <a:effectLst/>
                <a:latin typeface="HTWBerlin Office"/>
                <a:ea typeface="HTWBerlin Office"/>
                <a:cs typeface="HTWBerlin Office"/>
              </a:rPr>
              <a:t>Verbraucherinformation- und Schulung</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1188328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550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2023-10-09</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sz="1600" b="0" i="0" u="none" strike="noStrike" kern="1200" dirty="0">
                <a:solidFill>
                  <a:schemeClr val="tx1"/>
                </a:solidFill>
                <a:effectLst/>
                <a:latin typeface="Calibri" panose="020F0502020204030204" pitchFamily="34" charset="0"/>
                <a:ea typeface="+mn-ea"/>
                <a:cs typeface="+mn-cs"/>
              </a:rPr>
              <a:t>z.Zt. Wird mehr LNG aus Russland importiert wird als je zuvor </a:t>
            </a:r>
          </a:p>
          <a:p>
            <a:r>
              <a:rPr lang="de-DE" sz="1600" dirty="0">
                <a:latin typeface="Calibri"/>
                <a:ea typeface="Calibri"/>
                <a:cs typeface="Calibri"/>
              </a:rPr>
              <a:t>LNG 24-274 % schädlicher als Kohle</a:t>
            </a:r>
            <a:endParaRPr lang="de-DE" sz="1600" dirty="0">
              <a:effectLst/>
              <a:latin typeface="Calibri"/>
              <a:ea typeface="Calibri"/>
              <a:cs typeface="Calibri"/>
            </a:endParaRPr>
          </a:p>
          <a:p>
            <a:r>
              <a:rPr lang="de-DE" sz="1600" dirty="0">
                <a:latin typeface="Calibri"/>
                <a:cs typeface="Calibri"/>
              </a:rPr>
              <a:t>EnBW gehört zum großen Teil dem Bundesland Baden-</a:t>
            </a:r>
            <a:r>
              <a:rPr lang="de-DE" sz="1600" dirty="0" err="1">
                <a:latin typeface="Calibri"/>
                <a:cs typeface="Calibri"/>
              </a:rPr>
              <a:t>Würtemberg</a:t>
            </a:r>
            <a:r>
              <a:rPr lang="de-DE" sz="1600" dirty="0">
                <a:latin typeface="Calibri"/>
                <a:cs typeface="Calibri"/>
              </a:rPr>
              <a:t> und schloss LNG-Liefervertrag bis 2046, der dem Ziel widerspricht, bis 2045 klimaneutral zu werden.</a:t>
            </a:r>
          </a:p>
          <a:p>
            <a:endParaRPr lang="de-DE" sz="1600" b="1" kern="150" dirty="0">
              <a:latin typeface="HTWBerlin Office"/>
            </a:endParaRPr>
          </a:p>
          <a:p>
            <a:r>
              <a:rPr lang="de-DE" sz="1600" b="0" i="0" u="none" strike="noStrike" dirty="0">
                <a:effectLst/>
                <a:latin typeface="Calibri" panose="020F0502020204030204" pitchFamily="34" charset="0"/>
              </a:rPr>
              <a:t>Quellen:</a:t>
            </a:r>
          </a:p>
          <a:p>
            <a:r>
              <a:rPr lang="de-DE" dirty="0">
                <a:hlinkClick r:id="rId3"/>
              </a:rPr>
              <a:t>DIW- und TU-Forschende: Das LNG-Terminal vor Rügen ist überflüssig und klimaschädlich</a:t>
            </a:r>
            <a:endParaRPr lang="de-DE" dirty="0"/>
          </a:p>
          <a:p>
            <a:r>
              <a:rPr lang="de-DE" dirty="0">
                <a:hlinkClick r:id="rId4"/>
              </a:rPr>
              <a:t>www.prognos.com</a:t>
            </a:r>
            <a:r>
              <a:rPr lang="de-DE" sz="1600" b="0" i="0" u="none" strike="noStrike" kern="1200" dirty="0">
                <a:solidFill>
                  <a:schemeClr val="tx1"/>
                </a:solidFill>
                <a:effectLst/>
                <a:latin typeface="+mn-lt"/>
                <a:ea typeface="+mn-ea"/>
                <a:cs typeface="+mn-cs"/>
              </a:rPr>
              <a:t>, </a:t>
            </a:r>
          </a:p>
          <a:p>
            <a:r>
              <a:rPr lang="de-DE" dirty="0">
                <a:hlinkClick r:id="rId5"/>
              </a:rPr>
              <a:t>LNG: EU importiert mehr Flüssiggas aus Russland als je zuvor (msn.com)</a:t>
            </a:r>
            <a:r>
              <a:rPr lang="de-DE" dirty="0"/>
              <a:t>: https://www.msn.com/de-de/finanzen/top-stories/lng-eu-importiert-mehr-fl%C3%BCssiggas-aus-russland-als-je-zuvor/ar-AA1fYVke?ocid=entnewsntp&amp;cvid=84d751c28f1744e8a8afed7a3249b43a&amp;ei=22</a:t>
            </a:r>
          </a:p>
          <a:p>
            <a:r>
              <a:rPr lang="de-DE" dirty="0">
                <a:hlinkClick r:id="rId6"/>
              </a:rPr>
              <a:t>Umweltverbände fordern Stopp von LNG-Anlagen vor Rügen und Lubmin (nabu.de)</a:t>
            </a:r>
            <a:r>
              <a:rPr lang="de-DE" dirty="0"/>
              <a:t>: </a:t>
            </a:r>
            <a:r>
              <a:rPr lang="de-DE" dirty="0">
                <a:hlinkClick r:id="rId7"/>
              </a:rPr>
              <a:t>https://www.nabu.de/news/2023/02/32981.html#:~:text=F%C3%BCr%20das%20geplante%20Fl%C3%BCssiggas-Terminal%20vor%20R%C3%BCgen%20soll%20eine,Bodden%2C%20seine%20Lebensr%C3%A4ume%20und%20dort%20heimische%20Arten%20gef%C3%A4hrden</a:t>
            </a:r>
            <a:r>
              <a:rPr lang="de-DE" dirty="0"/>
              <a:t>.</a:t>
            </a:r>
            <a:endParaRPr lang="de-DE" sz="1600" b="0" i="0" u="none" strike="noStrike" dirty="0">
              <a:effectLst/>
              <a:latin typeface="Calibri" panose="020F0502020204030204" pitchFamily="34" charset="0"/>
            </a:endParaRPr>
          </a:p>
          <a:p>
            <a:r>
              <a:rPr lang="de-DE" dirty="0">
                <a:hlinkClick r:id="rId8"/>
              </a:rPr>
              <a:t>A Smoking Gun for Biden’s Big Climate Decision? | The New Yorker</a:t>
            </a:r>
            <a:endParaRPr lang="de-DE" dirty="0">
              <a:ea typeface="Calibri"/>
              <a:cs typeface="Calibri"/>
            </a:endParaRPr>
          </a:p>
          <a:p>
            <a:r>
              <a:rPr lang="de-DE" dirty="0">
                <a:solidFill>
                  <a:srgbClr val="000000"/>
                </a:solidFill>
                <a:hlinkClick r:id="rId9"/>
              </a:rPr>
              <a:t>Vertrag</a:t>
            </a:r>
            <a:r>
              <a:rPr lang="de-DE" dirty="0">
                <a:solidFill>
                  <a:srgbClr val="000000"/>
                </a:solidFill>
                <a:hlinkClick r:id="rId9">
                  <a:extLst>
                    <a:ext uri="{A12FA001-AC4F-418D-AE19-62706E023703}">
                      <ahyp:hlinkClr xmlns:ahyp="http://schemas.microsoft.com/office/drawing/2018/hyperlinkcolor" val="tx"/>
                    </a:ext>
                  </a:extLst>
                </a:hlinkClick>
              </a:rPr>
              <a:t> bis 2046: EnBW kauft LNG von Venture Global LNG | EnBW</a:t>
            </a:r>
            <a:endParaRPr lang="de-DE" dirty="0"/>
          </a:p>
          <a:p>
            <a:endParaRPr lang="de-DE" sz="1600" dirty="0">
              <a:solidFill>
                <a:srgbClr val="000000"/>
              </a:solidFill>
              <a:latin typeface="Calibri" panose="020F0502020204030204" pitchFamily="34" charset="0"/>
              <a:cs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4182071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25000" lnSpcReduction="20000"/>
          </a:bodyPr>
          <a:lstStyle/>
          <a:p>
            <a:r>
              <a:rPr lang="de-DE" sz="4200" kern="150" dirty="0">
                <a:latin typeface="HTWBerlin Office"/>
              </a:rPr>
              <a:t>Autor: 	Florian Hinze</a:t>
            </a:r>
          </a:p>
          <a:p>
            <a:r>
              <a:rPr lang="de-DE" sz="4200" kern="150" dirty="0">
                <a:latin typeface="HTWBerlin Office"/>
              </a:rPr>
              <a:t>Organisation:	DGS-BB</a:t>
            </a:r>
          </a:p>
          <a:p>
            <a:r>
              <a:rPr lang="de-DE" sz="4200" kern="150" dirty="0">
                <a:latin typeface="HTWBerlin Office"/>
              </a:rPr>
              <a:t>Projekt: 	</a:t>
            </a:r>
            <a:r>
              <a:rPr lang="de-DE" sz="4200" kern="150" err="1">
                <a:latin typeface="HTWBerlin Office"/>
              </a:rPr>
              <a:t>MonDoWi</a:t>
            </a:r>
            <a:endParaRPr lang="de-DE" sz="4200" kern="150">
              <a:latin typeface="HTWBerlin Office"/>
            </a:endParaRPr>
          </a:p>
          <a:p>
            <a:r>
              <a:rPr lang="de-DE" sz="4200" kern="150" dirty="0">
                <a:latin typeface="HTWBerlin Office"/>
              </a:rPr>
              <a:t>E-Mail-Adresse: 	fhi@dgs-berlin.de </a:t>
            </a:r>
          </a:p>
          <a:p>
            <a:r>
              <a:rPr lang="de-DE" sz="4200" kern="150" dirty="0">
                <a:latin typeface="HTWBerlin Office"/>
              </a:rPr>
              <a:t>Telefonnummer: 	015904731836</a:t>
            </a:r>
          </a:p>
          <a:p>
            <a:r>
              <a:rPr lang="de-DE" sz="4200" kern="150" dirty="0">
                <a:latin typeface="HTWBerlin Office"/>
              </a:rPr>
              <a:t>Erstelldatum: 	2023-10-09</a:t>
            </a:r>
          </a:p>
          <a:p>
            <a:r>
              <a:rPr lang="de-DE" sz="4200" kern="150" dirty="0">
                <a:latin typeface="HTWBerlin Office"/>
              </a:rPr>
              <a:t>gehemmte Technologie bzw. Maßnahme: 	</a:t>
            </a:r>
            <a:r>
              <a:rPr lang="de-DE" kern="150" dirty="0"/>
              <a:t>Erneuerbare Energien, Effizienz, Suffizienz</a:t>
            </a:r>
            <a:endParaRPr lang="de-DE" kern="150" dirty="0">
              <a:ea typeface="Calibri"/>
              <a:cs typeface="Calibri"/>
            </a:endParaRPr>
          </a:p>
          <a:p>
            <a:r>
              <a:rPr lang="de-DE" sz="4200" kern="150" dirty="0">
                <a:latin typeface="HTWBerlin Office"/>
              </a:rPr>
              <a:t>Betroffene Bereiche: alle</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pPr defTabSz="1219170">
              <a:defRPr/>
            </a:pPr>
            <a:r>
              <a:rPr lang="de-DE" sz="4200" kern="150" dirty="0">
                <a:latin typeface="HTWBerlin Office"/>
              </a:rPr>
              <a:t>Der Staat ist laut Karl Marx das Machtinstrument der herrschenden Klasse. [1] Dass sich der Staat zum Instrument der fossilen Konzerne, u.a. der Gasindustrie, macht, liegt unter anderem an der engen Verflechtung zwischen beiden und dem ausufernden Lobbyismus. Beispielsweise gab es laut </a:t>
            </a:r>
            <a:r>
              <a:rPr lang="de-DE" sz="4200" kern="150" err="1">
                <a:latin typeface="HTWBerlin Office"/>
              </a:rPr>
              <a:t>Lobbycontrol</a:t>
            </a:r>
            <a:r>
              <a:rPr lang="de-DE" sz="4200" kern="150" dirty="0">
                <a:latin typeface="HTWBerlin Office"/>
              </a:rPr>
              <a:t> im Zeitraum von Mitte Dezember 2021 bis Mitte September 2022 mehr als 260 Treffen zum Thema Erdgaspolitik zwischen </a:t>
            </a:r>
            <a:r>
              <a:rPr lang="de-DE" sz="1800" b="0" i="0" err="1">
                <a:solidFill>
                  <a:srgbClr val="333333"/>
                </a:solidFill>
                <a:effectLst/>
                <a:latin typeface="Quodana"/>
              </a:rPr>
              <a:t>Ver­tre­te­r:in­nen</a:t>
            </a:r>
            <a:r>
              <a:rPr lang="de-DE" sz="1800" b="0" i="0" dirty="0">
                <a:solidFill>
                  <a:srgbClr val="333333"/>
                </a:solidFill>
                <a:effectLst/>
                <a:latin typeface="Quodana"/>
              </a:rPr>
              <a:t> von Gaskonzernen und dem politischen Spitzenpersonal gegeben, wozu die Studie den Bundeskanzler, die </a:t>
            </a:r>
            <a:r>
              <a:rPr lang="de-DE" sz="1800" b="0" i="0" err="1">
                <a:solidFill>
                  <a:srgbClr val="333333"/>
                </a:solidFill>
                <a:effectLst/>
                <a:latin typeface="Quodana"/>
              </a:rPr>
              <a:t>Bun­des­mi­nis­te­r:in­nen</a:t>
            </a:r>
            <a:r>
              <a:rPr lang="de-DE" sz="1800" b="0" i="0" dirty="0">
                <a:solidFill>
                  <a:srgbClr val="333333"/>
                </a:solidFill>
                <a:effectLst/>
                <a:latin typeface="Quodana"/>
              </a:rPr>
              <a:t> und deren </a:t>
            </a:r>
            <a:r>
              <a:rPr lang="de-DE" sz="1800" b="0" i="0" err="1">
                <a:solidFill>
                  <a:srgbClr val="333333"/>
                </a:solidFill>
                <a:effectLst/>
                <a:latin typeface="Quodana"/>
              </a:rPr>
              <a:t>Staats­se­kre­tä­r:in­nen</a:t>
            </a:r>
            <a:r>
              <a:rPr lang="de-DE" sz="1800" b="0" i="0" dirty="0">
                <a:solidFill>
                  <a:srgbClr val="333333"/>
                </a:solidFill>
                <a:effectLst/>
                <a:latin typeface="Quodana"/>
              </a:rPr>
              <a:t> zählt. Im Durchschnitt ergibt das etwa ein Treffen pro Tag. </a:t>
            </a:r>
            <a:r>
              <a:rPr lang="de-DE" sz="1600" b="0" i="0" u="none" strike="noStrike" dirty="0">
                <a:effectLst/>
                <a:latin typeface="Calibri"/>
                <a:ea typeface="Calibri"/>
                <a:cs typeface="Calibri"/>
              </a:rPr>
              <a:t>(Siehe „</a:t>
            </a:r>
            <a:r>
              <a:rPr lang="de-DE" sz="1800" b="0" i="0" kern="1200" dirty="0">
                <a:solidFill>
                  <a:srgbClr val="FFFFFF"/>
                </a:solidFill>
                <a:effectLst/>
                <a:latin typeface="IBM Plex"/>
                <a:ea typeface="+mn-ea"/>
                <a:cs typeface="+mn-cs"/>
              </a:rPr>
              <a:t>Pipelines in die Politik, </a:t>
            </a:r>
            <a:r>
              <a:rPr lang="de-DE" sz="1800" b="0" i="0" dirty="0">
                <a:solidFill>
                  <a:srgbClr val="FFFFFF"/>
                </a:solidFill>
                <a:effectLst/>
                <a:latin typeface="IBM Plex"/>
              </a:rPr>
              <a:t>Die Macht der </a:t>
            </a:r>
            <a:r>
              <a:rPr lang="de-DE" sz="1800" b="0" i="0" err="1">
                <a:solidFill>
                  <a:srgbClr val="FFFFFF"/>
                </a:solidFill>
                <a:effectLst/>
                <a:latin typeface="IBM Plex"/>
              </a:rPr>
              <a:t>Gaslobby</a:t>
            </a:r>
            <a:r>
              <a:rPr lang="de-DE" sz="1800" b="0" i="0" dirty="0">
                <a:solidFill>
                  <a:srgbClr val="FFFFFF"/>
                </a:solidFill>
                <a:effectLst/>
                <a:latin typeface="IBM Plex"/>
              </a:rPr>
              <a:t> in Deutschland“</a:t>
            </a:r>
            <a:r>
              <a:rPr lang="de-DE" sz="1600" b="0" i="0" u="none" strike="noStrike" dirty="0">
                <a:effectLst/>
                <a:latin typeface="Calibri"/>
                <a:ea typeface="Calibri"/>
                <a:cs typeface="Calibri"/>
              </a:rPr>
              <a:t>)</a:t>
            </a:r>
            <a:br>
              <a:rPr lang="de-DE" sz="1600" b="0" i="0" u="none" strike="noStrike" dirty="0">
                <a:effectLst/>
                <a:latin typeface="Calibri" panose="020F0502020204030204" pitchFamily="34" charset="0"/>
                <a:cs typeface="Calibri"/>
              </a:rPr>
            </a:br>
            <a:r>
              <a:rPr lang="de-DE" sz="1600" b="0" i="0" u="none" strike="noStrike" dirty="0">
                <a:effectLst/>
                <a:latin typeface="Calibri"/>
                <a:ea typeface="Calibri"/>
                <a:cs typeface="Calibri"/>
              </a:rPr>
              <a:t>Die katastrophalen Auswirkungen von Erdgas auf die Umwelt werden derzeit künstlich schöngerechnet, weil die Methanemissionen bei der Förderung und beim Transport des Gases nicht in die Klimabilanz eingerechnet werden. Diese schlagen sich auch nicht auf die Kohlendioxidabgabe nieder, wodurch noch mehr Kosten externalisiert werden.</a:t>
            </a:r>
            <a:r>
              <a:rPr lang="de-DE" dirty="0"/>
              <a:t> </a:t>
            </a:r>
          </a:p>
          <a:p>
            <a:r>
              <a:rPr lang="de-DE" dirty="0"/>
              <a:t>Methan trägt deutlich stärker zur Klimaerhitzung bei als dieselbe Menge CO2. Auch interessant in diesem Zusammenhang: schlechte Datenlage zu Methanemissionen, chronisches </a:t>
            </a:r>
            <a:r>
              <a:rPr lang="de-DE" dirty="0" err="1"/>
              <a:t>Underreporting</a:t>
            </a:r>
            <a:r>
              <a:rPr lang="de-DE" dirty="0"/>
              <a:t> von Unternehmen (</a:t>
            </a:r>
            <a:r>
              <a:rPr lang="de-DE" dirty="0">
                <a:hlinkClick r:id="rId3"/>
              </a:rPr>
              <a:t>Bukold 2023</a:t>
            </a:r>
            <a:r>
              <a:rPr lang="de-DE" dirty="0"/>
              <a:t>, 10-11; </a:t>
            </a:r>
            <a:r>
              <a:rPr lang="de-DE" dirty="0">
                <a:hlinkClick r:id="rId4"/>
              </a:rPr>
              <a:t>Deutsche Umwelthilfe 2021;</a:t>
            </a:r>
            <a:r>
              <a:rPr lang="de-DE" dirty="0"/>
              <a:t> </a:t>
            </a:r>
            <a:r>
              <a:rPr lang="de-DE" dirty="0">
                <a:hlinkClick r:id="rId5"/>
              </a:rPr>
              <a:t>von Eichhorn 2022</a:t>
            </a:r>
            <a:r>
              <a:rPr lang="de-DE" dirty="0"/>
              <a:t>)</a:t>
            </a:r>
            <a:endParaRPr lang="de-DE" dirty="0">
              <a:cs typeface="Calibri"/>
            </a:endParaRPr>
          </a:p>
          <a:p>
            <a:endParaRPr lang="de-DE" sz="1600" b="1" kern="150" dirty="0">
              <a:latin typeface="HTWBerlin Office"/>
            </a:endParaRPr>
          </a:p>
          <a:p>
            <a:r>
              <a:rPr lang="de-DE" sz="1600" b="0" i="0" u="none" strike="noStrike" dirty="0">
                <a:effectLst/>
                <a:latin typeface="Calibri" panose="020F0502020204030204" pitchFamily="34" charset="0"/>
              </a:rPr>
              <a:t>Quellen:</a:t>
            </a:r>
          </a:p>
          <a:p>
            <a:r>
              <a:rPr lang="de-DE" sz="1600" b="0" i="0" u="none" strike="noStrike" dirty="0">
                <a:effectLst/>
                <a:latin typeface="Calibri" panose="020F0502020204030204" pitchFamily="34" charset="0"/>
              </a:rPr>
              <a:t>[1] https://www.spd.de/fileadmin/Dokumente/Sonstiges/Karl_Marx_Broschuere.pdf, S.32</a:t>
            </a:r>
          </a:p>
          <a:p>
            <a:r>
              <a:rPr lang="de-DE" sz="1600" b="0" i="0" u="none" strike="noStrike" dirty="0">
                <a:effectLst/>
                <a:latin typeface="Calibri" panose="020F0502020204030204" pitchFamily="34" charset="0"/>
              </a:rPr>
              <a:t>[2] </a:t>
            </a:r>
            <a:r>
              <a:rPr lang="de-DE" dirty="0">
                <a:hlinkClick r:id="rId6"/>
              </a:rPr>
              <a:t>gaslobby-studie-lobbycontrol.pdf</a:t>
            </a:r>
            <a:endParaRPr lang="de-DE" sz="1600" b="0" i="0" u="none" strike="noStrike" dirty="0">
              <a:effectLst/>
              <a:latin typeface="Calibri" panose="020F0502020204030204" pitchFamily="34" charset="0"/>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108106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77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2023-11-15</a:t>
            </a: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gehemmte Technologie bzw. Maßnahme: 	</a:t>
            </a:r>
            <a:r>
              <a:rPr lang="de-DE" sz="1200" b="0" kern="150" dirty="0">
                <a:effectLst/>
                <a:latin typeface="HTWBerlin Office"/>
                <a:ea typeface="HTWBerlin Office"/>
                <a:cs typeface="HTWBerlin Office"/>
                <a:sym typeface="Wingdings" panose="05000000000000000000" pitchFamily="2" charset="2"/>
              </a:rPr>
              <a:t>Klimaneutrale Projekte</a:t>
            </a: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Betroffene Bereiche:	</a:t>
            </a:r>
            <a:r>
              <a:rPr lang="de-DE" sz="1200" kern="150" dirty="0">
                <a:effectLst/>
                <a:latin typeface="HTWBerlin Office"/>
                <a:ea typeface="HTWBerlin Office"/>
                <a:cs typeface="HTWBerlin Office"/>
              </a:rPr>
              <a:t>Geförderte </a:t>
            </a:r>
            <a:r>
              <a:rPr lang="de-DE" sz="1400" kern="150" dirty="0">
                <a:effectLst/>
                <a:latin typeface="HTWBerlin Office"/>
                <a:ea typeface="HTWBerlin Office"/>
                <a:cs typeface="HTWBerlin Office"/>
              </a:rPr>
              <a:t>Projekte</a:t>
            </a:r>
            <a:r>
              <a:rPr lang="de-DE" dirty="0"/>
              <a:t>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 </a:t>
            </a:r>
            <a:r>
              <a:rPr lang="de-DE" sz="2400" dirty="0">
                <a:hlinkClick r:id="rId3"/>
              </a:rPr>
              <a:t>Klimarisiko Wasserstoff? - wissenschaft.de</a:t>
            </a:r>
            <a:endParaRPr lang="de-DE" sz="1600" b="0" i="0" u="none" strike="noStrike" dirty="0">
              <a:effectLst/>
              <a:latin typeface="Calibri" panose="020F0502020204030204" pitchFamily="34" charset="0"/>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BMWK, </a:t>
            </a:r>
            <a:r>
              <a:rPr lang="de-DE" b="0" i="0" dirty="0" err="1">
                <a:solidFill>
                  <a:srgbClr val="333333"/>
                </a:solidFill>
                <a:effectLst/>
                <a:latin typeface="Open Sans" panose="020B0606030504020204" pitchFamily="34" charset="0"/>
              </a:rPr>
              <a:t>PtJ</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pPr marL="0" indent="0">
              <a:buFont typeface="+mj-lt"/>
              <a:buNone/>
            </a:pPr>
            <a:r>
              <a:rPr lang="de-DE" b="0" i="0" dirty="0">
                <a:solidFill>
                  <a:srgbClr val="333333"/>
                </a:solidFill>
                <a:effectLst/>
                <a:latin typeface="Open Sans" panose="020B0606030504020204" pitchFamily="34" charset="0"/>
              </a:rPr>
              <a:t>Änderungsvorschläge: </a:t>
            </a:r>
          </a:p>
          <a:p>
            <a:pPr marL="0" indent="0">
              <a:buFont typeface="+mj-lt"/>
              <a:buNone/>
            </a:pPr>
            <a:r>
              <a:rPr lang="de-DE" sz="1200" b="0" kern="150" dirty="0">
                <a:effectLst/>
                <a:latin typeface="HTWBerlin Office"/>
                <a:ea typeface="HTWBerlin Office"/>
                <a:cs typeface="HTWBerlin Office"/>
              </a:rPr>
              <a:t>Förderbedingungen sollten bei Neubauten u.a. sein:</a:t>
            </a:r>
          </a:p>
          <a:p>
            <a:pPr marL="457200" indent="-457200">
              <a:buFont typeface="+mj-lt"/>
              <a:buAutoNum type="arabicPeriod"/>
            </a:pPr>
            <a:r>
              <a:rPr lang="de-DE" sz="1200" b="0" kern="150" dirty="0">
                <a:effectLst/>
                <a:latin typeface="HTWBerlin Office"/>
                <a:ea typeface="HTWBerlin Office"/>
                <a:cs typeface="HTWBerlin Office"/>
              </a:rPr>
              <a:t>Klimaneutralität </a:t>
            </a:r>
          </a:p>
          <a:p>
            <a:pPr marL="457200" indent="-457200">
              <a:buFont typeface="+mj-lt"/>
              <a:buAutoNum type="arabicPeriod"/>
            </a:pPr>
            <a:r>
              <a:rPr lang="de-DE" sz="1200" b="0" kern="150" dirty="0">
                <a:effectLst/>
                <a:latin typeface="HTWBerlin Office"/>
                <a:ea typeface="HTWBerlin Office"/>
                <a:cs typeface="HTWBerlin Office"/>
              </a:rPr>
              <a:t>Ökologische Kreislaufwirtschaft</a:t>
            </a:r>
          </a:p>
          <a:p>
            <a:pPr marL="457200" indent="-457200">
              <a:buFont typeface="+mj-lt"/>
              <a:buAutoNum type="arabicPeriod"/>
            </a:pPr>
            <a:r>
              <a:rPr lang="de-DE" sz="1200" b="0" kern="150" dirty="0">
                <a:effectLst/>
                <a:latin typeface="HTWBerlin Office"/>
                <a:ea typeface="HTWBerlin Office"/>
                <a:cs typeface="HTWBerlin Office"/>
              </a:rPr>
              <a:t>Keine bessere Alternative umsetzbar</a:t>
            </a:r>
            <a:endParaRPr lang="de-DE" sz="1200" b="1" kern="150" dirty="0">
              <a:effectLst/>
              <a:latin typeface="HTWBerlin Office"/>
              <a:ea typeface="HTWBerlin Office"/>
              <a:cs typeface="HTWBerlin Office"/>
            </a:endParaRP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166829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32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a:t>
            </a:r>
            <a:r>
              <a:rPr lang="de-DE" sz="1800" b="0" i="0" u="none" strike="noStrike" dirty="0">
                <a:effectLst/>
                <a:latin typeface="Calibri" panose="020F0502020204030204" pitchFamily="34" charset="0"/>
              </a:rPr>
              <a:t>2023-04-20</a:t>
            </a:r>
            <a:r>
              <a:rPr lang="de-DE" dirty="0"/>
              <a:t> </a:t>
            </a:r>
          </a:p>
          <a:p>
            <a:r>
              <a:rPr lang="de-DE" dirty="0"/>
              <a:t>gehemmte Technologie bzw. Maßnahme: 	 investive Maßnahmen, Suffizienz durch bessere Ausnutzung der Gebäude</a:t>
            </a:r>
          </a:p>
          <a:p>
            <a:r>
              <a:rPr lang="de-DE" dirty="0"/>
              <a:t>Betroffene Bereiche:	insbesondere große Gebäude im Eigentum von Vermögenden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pPr marL="342900" indent="-342900">
              <a:buFont typeface="+mj-lt"/>
              <a:buAutoNum type="arabicPeriod"/>
            </a:pPr>
            <a:r>
              <a:rPr lang="de-DE" sz="1600" dirty="0"/>
              <a:t>Vermögende großen ökologischen Fußabdruck durch große Immobilien [1]</a:t>
            </a:r>
            <a:endParaRPr lang="de-DE" sz="1600" dirty="0">
              <a:ea typeface="Calibri"/>
              <a:cs typeface="Calibri"/>
            </a:endParaRPr>
          </a:p>
          <a:p>
            <a:pPr marL="342900" indent="-342900">
              <a:buFont typeface="+mj-lt"/>
              <a:buAutoNum type="arabicPeriod"/>
            </a:pPr>
            <a:endParaRPr lang="de-DE" sz="1600" dirty="0"/>
          </a:p>
          <a:p>
            <a:pPr marL="342900" indent="-342900">
              <a:buFont typeface="+mj-lt"/>
              <a:buAutoNum type="arabicPeriod"/>
            </a:pPr>
            <a:r>
              <a:rPr lang="de-DE" sz="1600" dirty="0"/>
              <a:t>Menschen mit niedrigen Einkommen und Vermögen kaum Mittel für  Sanierungen</a:t>
            </a:r>
          </a:p>
          <a:p>
            <a:pPr marL="342900" indent="-342900">
              <a:buFont typeface="+mj-lt"/>
              <a:buAutoNum type="arabicPeriod"/>
            </a:pPr>
            <a:endParaRPr lang="de-DE" sz="1600" dirty="0"/>
          </a:p>
          <a:p>
            <a:pPr marL="342900" indent="-342900">
              <a:buFont typeface="+mj-lt"/>
              <a:buAutoNum type="arabicPeriod"/>
            </a:pPr>
            <a:r>
              <a:rPr lang="de-DE" sz="1600" dirty="0"/>
              <a:t>Mietende können nicht über Sanierungen entscheiden, weil Wohnungen nicht in ihrem Eigentum, müssen trotzdem Betriebskosten zahlen</a:t>
            </a:r>
          </a:p>
          <a:p>
            <a:pPr marL="342900" indent="-342900">
              <a:buFont typeface="+mj-lt"/>
              <a:buAutoNum type="arabicPeriod"/>
            </a:pPr>
            <a:endParaRPr lang="de-DE" sz="1600" dirty="0"/>
          </a:p>
          <a:p>
            <a:pPr marL="342900" indent="-342900">
              <a:buFont typeface="+mj-lt"/>
              <a:buAutoNum type="arabicPeriod"/>
            </a:pPr>
            <a:r>
              <a:rPr lang="de-DE" sz="1600" dirty="0"/>
              <a:t>Vermögende lassen Gebäude oder Teile davon häufig </a:t>
            </a:r>
            <a:r>
              <a:rPr lang="de-DE" sz="1600" dirty="0" err="1"/>
              <a:t>leerstehen</a:t>
            </a:r>
            <a:r>
              <a:rPr lang="de-DE" sz="1600" dirty="0"/>
              <a:t>, teils aus spekulativen Gründen</a:t>
            </a:r>
          </a:p>
          <a:p>
            <a:pPr marL="342900" indent="-342900">
              <a:buFont typeface="+mj-lt"/>
              <a:buAutoNum type="arabicPeriod"/>
            </a:pPr>
            <a:endParaRPr lang="de-DE" sz="1600" dirty="0"/>
          </a:p>
          <a:p>
            <a:pPr defTabSz="1219170">
              <a:defRPr/>
            </a:pPr>
            <a:r>
              <a:rPr lang="de-DE" dirty="0"/>
              <a:t>Der klimaschädliche Neubau von Gebäuden kann verringert werden indem die vorhandenen Gebäude besser genutzt werden. Diese stehen oftmals leer während </a:t>
            </a:r>
            <a:r>
              <a:rPr lang="de-DE" dirty="0" err="1"/>
              <a:t>gleichzeit</a:t>
            </a:r>
            <a:r>
              <a:rPr lang="de-DE" dirty="0"/>
              <a:t> Wohnungsmangel herrscht oder neu gebaut wird. Dazu muss die Gebäudefläche aber besser verteilt werden. Die starke Ungleichverteilung der Gebäude auf die Menschen führt überhaupt erst dazu, dass so viele davon gewinnmaximierend vermietet werden. Die Vermietung wiederum führt zum Mieter-Vermieter-Dilemma. Mietende dürfen nicht über die Immobilie verfügen, werden aber zur Zahlung der Betriebskosten gezwungen. Sie können dadurch keine Gebäudesanierung veranlassen. Die ungleiche Eigentumsverteilung ist auch eine Ursache für die Stärke der Immobilienlobby (s. Hemmnis 50) und die Basis für den Kapitalismus (s. Hemmnis 26).</a:t>
            </a:r>
            <a:endParaRPr lang="de-DE" dirty="0">
              <a:ea typeface="Calibri"/>
              <a:cs typeface="Calibri"/>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de-DE" dirty="0"/>
          </a:p>
          <a:p>
            <a:pPr marL="0" marR="0" lvl="0" indent="0" algn="l" defTabSz="1219170" rtl="0" eaLnBrk="1" fontAlgn="auto" latinLnBrk="0" hangingPunct="1">
              <a:lnSpc>
                <a:spcPct val="100000"/>
              </a:lnSpc>
              <a:spcBef>
                <a:spcPts val="0"/>
              </a:spcBef>
              <a:spcAft>
                <a:spcPts val="0"/>
              </a:spcAft>
              <a:buClrTx/>
              <a:buSzTx/>
              <a:buFontTx/>
              <a:buNone/>
              <a:tabLst/>
              <a:defRPr/>
            </a:pPr>
            <a:r>
              <a:rPr lang="de-DE" dirty="0"/>
              <a:t>In seiner Schrift </a:t>
            </a:r>
            <a:r>
              <a:rPr lang="de-DE" i="1" dirty="0" err="1"/>
              <a:t>Qu’est</a:t>
            </a:r>
            <a:r>
              <a:rPr lang="de-DE" i="1" dirty="0"/>
              <a:t> </a:t>
            </a:r>
            <a:r>
              <a:rPr lang="de-DE" i="1" dirty="0" err="1"/>
              <a:t>ce</a:t>
            </a:r>
            <a:r>
              <a:rPr lang="de-DE" i="1" dirty="0"/>
              <a:t> </a:t>
            </a:r>
            <a:r>
              <a:rPr lang="de-DE" i="1" dirty="0" err="1"/>
              <a:t>que</a:t>
            </a:r>
            <a:r>
              <a:rPr lang="de-DE" i="1" dirty="0"/>
              <a:t> la </a:t>
            </a:r>
            <a:r>
              <a:rPr lang="de-DE" i="1" dirty="0" err="1"/>
              <a:t>propriété</a:t>
            </a:r>
            <a:r>
              <a:rPr lang="de-DE" i="1" dirty="0"/>
              <a:t>? Ou </a:t>
            </a:r>
            <a:r>
              <a:rPr lang="de-DE" i="1" dirty="0" err="1"/>
              <a:t>recherches</a:t>
            </a:r>
            <a:r>
              <a:rPr lang="de-DE" i="1" dirty="0"/>
              <a:t> </a:t>
            </a:r>
            <a:r>
              <a:rPr lang="de-DE" i="1" dirty="0" err="1"/>
              <a:t>sur</a:t>
            </a:r>
            <a:r>
              <a:rPr lang="de-DE" i="1" dirty="0"/>
              <a:t> le </a:t>
            </a:r>
            <a:r>
              <a:rPr lang="de-DE" i="1" dirty="0" err="1"/>
              <a:t>principe</a:t>
            </a:r>
            <a:r>
              <a:rPr lang="de-DE" i="1" dirty="0"/>
              <a:t> du </a:t>
            </a:r>
            <a:r>
              <a:rPr lang="de-DE" i="1" dirty="0" err="1"/>
              <a:t>droit</a:t>
            </a:r>
            <a:r>
              <a:rPr lang="de-DE" i="1" dirty="0"/>
              <a:t> et du </a:t>
            </a:r>
            <a:r>
              <a:rPr lang="de-DE" i="1" dirty="0" err="1"/>
              <a:t>gouvernement</a:t>
            </a:r>
            <a:r>
              <a:rPr lang="de-DE" dirty="0"/>
              <a:t> zieht Proudhon die Schlussfolgerung: </a:t>
            </a:r>
            <a:r>
              <a:rPr lang="de-DE" i="1" dirty="0"/>
              <a:t>Eigentum ist Diebstahl</a:t>
            </a:r>
            <a:r>
              <a:rPr lang="de-DE" dirty="0"/>
              <a:t>. Gemeint ist Privateigentum als Privileg oder Monopol, im Sinn von: „Solange Eigentum Privilegien birgt, solange bedeutet privilegiertes – also erpresserisches – Eigentum Diebstahl“. Man dürfe außer den persönlichen Arbeitsmitteln lediglich diejenigen Güter besitzen, die man durch eigene oder kollektive Arbeit hergestellt oder im Tausch dafür erworben hat. Ausbeutung der Arbeitskraft anderer gehöre unterbunden, um die daraus resultierende Kapitalanhäufung und Machtkonzentration zu verhindern. Die Gesellschaft soll sich auf dem freiwilligen Zusammenschluss dezentral organisierter, überschaubarer Einheiten („</a:t>
            </a:r>
            <a:r>
              <a:rPr lang="de-DE" dirty="0" err="1"/>
              <a:t>fédéralisme</a:t>
            </a:r>
            <a:r>
              <a:rPr lang="de-DE" dirty="0"/>
              <a:t>“), also einem herrschaftsfreien System ohne </a:t>
            </a:r>
            <a:r>
              <a:rPr lang="de-DE" dirty="0">
                <a:hlinkClick r:id="rId3" tooltip="Staat"/>
              </a:rPr>
              <a:t>Staat</a:t>
            </a:r>
            <a:r>
              <a:rPr lang="de-DE" dirty="0"/>
              <a:t> und </a:t>
            </a:r>
            <a:r>
              <a:rPr lang="de-DE" dirty="0">
                <a:hlinkClick r:id="rId4" tooltip="Kirche (Organisation)"/>
              </a:rPr>
              <a:t>Kirche</a:t>
            </a:r>
            <a:r>
              <a:rPr lang="de-DE" dirty="0"/>
              <a:t>, gründen. [2]</a:t>
            </a:r>
            <a:endParaRPr lang="de-DE" dirty="0">
              <a:ea typeface="Calibri"/>
              <a:cs typeface="Calibri"/>
            </a:endParaRP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a:t>
            </a:r>
          </a:p>
          <a:p>
            <a:pPr marL="342900" indent="-342900">
              <a:buAutoNum type="arabicPeriod"/>
            </a:pPr>
            <a:r>
              <a:rPr lang="de-DE" dirty="0">
                <a:hlinkClick r:id="rId5"/>
              </a:rPr>
              <a:t>Infografik: Der riesige CO2-Fußabdruck der Reichen | Statista</a:t>
            </a:r>
          </a:p>
          <a:p>
            <a:pPr marL="342900" indent="-342900">
              <a:buAutoNum type="arabicPeriod"/>
            </a:pPr>
            <a:r>
              <a:rPr lang="de-DE" sz="1600" dirty="0">
                <a:hlinkClick r:id="rId6"/>
              </a:rPr>
              <a:t>https</a:t>
            </a:r>
            <a:r>
              <a:rPr lang="de-DE" sz="1600" b="0" i="0" u="none" strike="noStrike" dirty="0">
                <a:effectLst/>
                <a:latin typeface="Calibri"/>
                <a:ea typeface="Calibri"/>
                <a:cs typeface="Calibri"/>
                <a:hlinkClick r:id="rId6"/>
              </a:rPr>
              <a:t>://de.wikipedia.org/wiki/Pierre-Joseph_</a:t>
            </a:r>
            <a:r>
              <a:rPr lang="de-DE" sz="1600" dirty="0">
                <a:latin typeface="Calibri"/>
                <a:ea typeface="Calibri"/>
                <a:cs typeface="Calibri"/>
                <a:hlinkClick r:id="rId6"/>
              </a:rPr>
              <a:t>Proudhon</a:t>
            </a:r>
            <a:endParaRPr lang="de-DE" sz="1600">
              <a:latin typeface="Calibri"/>
              <a:ea typeface="Calibri"/>
              <a:cs typeface="Calibri"/>
            </a:endParaRPr>
          </a:p>
          <a:p>
            <a:pPr marL="342900" indent="-342900">
              <a:buAutoNum type="arabicPeriod"/>
            </a:pPr>
            <a:r>
              <a:rPr lang="de-DE" sz="1600" dirty="0">
                <a:latin typeface="Calibri"/>
                <a:ea typeface="Calibri"/>
                <a:cs typeface="Calibri"/>
                <a:hlinkClick r:id="rId7"/>
              </a:rPr>
              <a:t>https</a:t>
            </a:r>
            <a:r>
              <a:rPr lang="de-DE" sz="1600" b="0" i="0" u="none" strike="noStrike" dirty="0">
                <a:effectLst/>
                <a:latin typeface="Calibri"/>
                <a:ea typeface="Calibri"/>
                <a:cs typeface="Calibri"/>
                <a:hlinkClick r:id="rId7"/>
              </a:rPr>
              <a:t>://www.spiegel.de/panorama/</a:t>
            </a:r>
            <a:r>
              <a:rPr lang="de-DE" sz="1600" dirty="0">
                <a:latin typeface="Calibri"/>
                <a:ea typeface="Calibri"/>
                <a:cs typeface="Calibri"/>
                <a:hlinkClick r:id="rId7"/>
              </a:rPr>
              <a:t>enteignung-warum-100-prozent-erbschaftssteuer-besser-waeren-meinung-a-1fcb190a-d6d6-4622-8c6c-721b8848c361</a:t>
            </a:r>
            <a:endParaRPr lang="de-DE" sz="1600">
              <a:latin typeface="Calibri"/>
              <a:ea typeface="Calibri"/>
              <a:cs typeface="Calibri"/>
            </a:endParaRPr>
          </a:p>
          <a:p>
            <a:pPr marL="342900" indent="-342900">
              <a:buAutoNum type="arabicPeriod"/>
            </a:pPr>
            <a:r>
              <a:rPr lang="de-DE" sz="1600" dirty="0">
                <a:latin typeface="Calibri"/>
                <a:ea typeface="Calibri"/>
                <a:cs typeface="Calibri"/>
                <a:hlinkClick r:id="rId8"/>
              </a:rPr>
              <a:t>https</a:t>
            </a:r>
            <a:r>
              <a:rPr lang="de-DE" sz="1600" b="0" i="0" u="none" strike="noStrike" dirty="0">
                <a:effectLst/>
                <a:latin typeface="Calibri"/>
                <a:ea typeface="Calibri"/>
                <a:cs typeface="Calibri"/>
                <a:hlinkClick r:id="rId8"/>
              </a:rPr>
              <a:t>://www.capital.de/immobilien/eu-pflicht-zur-gebaeudesanierung--was-auf-hausbesitzer-zukommt-33284874.</a:t>
            </a:r>
            <a:r>
              <a:rPr lang="de-DE" sz="1600" dirty="0">
                <a:latin typeface="Calibri"/>
                <a:ea typeface="Calibri"/>
                <a:cs typeface="Calibri"/>
                <a:hlinkClick r:id="rId8"/>
              </a:rPr>
              <a:t>html</a:t>
            </a:r>
            <a:endParaRPr lang="de-DE" sz="1600">
              <a:latin typeface="Calibri" panose="020F0502020204030204" pitchFamily="34" charset="0"/>
              <a:ea typeface="Calibri"/>
              <a:cs typeface="Calibri"/>
            </a:endParaRPr>
          </a:p>
          <a:p>
            <a:pPr marL="342900" indent="-342900">
              <a:buAutoNum type="arabicPeriod"/>
            </a:pPr>
            <a:r>
              <a:rPr lang="de-DE" dirty="0">
                <a:latin typeface="Calibri"/>
                <a:ea typeface="Calibri"/>
                <a:cs typeface="Calibri"/>
                <a:hlinkClick r:id="rId9"/>
              </a:rPr>
              <a:t>Öko-Institut</a:t>
            </a:r>
            <a:r>
              <a:rPr lang="de-DE" dirty="0">
                <a:hlinkClick r:id="rId9"/>
              </a:rPr>
              <a:t> e.V.: Studie belegt: Sanierung energetisch schlechter Häuser schützt besonders Menschen mit geringem Einkommen (oeko.de)</a:t>
            </a:r>
            <a:endParaRPr lang="de-DE" sz="1600">
              <a:latin typeface="Calibri" panose="020F0502020204030204" pitchFamily="34" charset="0"/>
            </a:endParaRPr>
          </a:p>
          <a:p>
            <a:pPr marL="342900" indent="-342900">
              <a:buAutoNum type="arabicPeriod"/>
            </a:pPr>
            <a:r>
              <a:rPr lang="de-DE" dirty="0">
                <a:hlinkClick r:id="rId10"/>
              </a:rPr>
              <a:t>Der Deutschlandatlas - Karten - Wohnungsleerstand (bund.de)</a:t>
            </a:r>
            <a:endParaRPr lang="de-DE" sz="1600">
              <a:latin typeface="Calibri" panose="020F0502020204030204" pitchFamily="34" charset="0"/>
            </a:endParaRPr>
          </a:p>
          <a:p>
            <a:pPr marL="342900" indent="-342900">
              <a:buAutoNum type="arabicPeriod"/>
            </a:pPr>
            <a:r>
              <a:rPr lang="de-DE" dirty="0">
                <a:hlinkClick r:id="rId11"/>
              </a:rPr>
              <a:t>Anteil unbewohnter Wohnungen nach Bundesländern - Statistisches Bundesamt (destatis.de)</a:t>
            </a:r>
            <a:endParaRPr lang="de-DE" sz="1600" b="0" i="0" u="none" strike="noStrike">
              <a:effectLst/>
              <a:latin typeface="Calibri" panose="020F0502020204030204" pitchFamily="34" charset="0"/>
              <a:ea typeface="Calibri"/>
              <a:cs typeface="Calibri"/>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Bund, Land</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 </a:t>
            </a:r>
            <a:r>
              <a:rPr lang="de-DE" sz="1600" dirty="0"/>
              <a:t>§14 Grundgesetz</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pPr marL="342900" indent="-342900">
              <a:buFont typeface="+mj-lt"/>
              <a:buAutoNum type="arabicPeriod"/>
            </a:pPr>
            <a:r>
              <a:rPr lang="de-DE" sz="1600" dirty="0"/>
              <a:t>Obergrenze für Eigentum (insbesondere Grund, Boden und Wohnfläche) bzw. Vermögen oder </a:t>
            </a:r>
            <a:r>
              <a:rPr lang="de-DE" sz="1600" dirty="0">
                <a:hlinkClick r:id="rId6"/>
              </a:rPr>
              <a:t>Abschwächung der Eigentumsrechte</a:t>
            </a:r>
            <a:br>
              <a:rPr lang="de-DE" sz="1600" dirty="0"/>
            </a:br>
            <a:endParaRPr lang="de-DE" sz="1600" dirty="0"/>
          </a:p>
          <a:p>
            <a:pPr marL="342900" indent="-342900">
              <a:buFont typeface="+mj-lt"/>
              <a:buAutoNum type="arabicPeriod"/>
            </a:pPr>
            <a:r>
              <a:rPr lang="de-DE" sz="1600" dirty="0">
                <a:hlinkClick r:id="rId7"/>
              </a:rPr>
              <a:t>Umverteilung durch Erbschaftssteuer von 100 % </a:t>
            </a:r>
            <a:r>
              <a:rPr lang="de-DE" sz="1600" dirty="0"/>
              <a:t>oder Vermögenssteuer</a:t>
            </a:r>
          </a:p>
          <a:p>
            <a:pPr marL="342900" indent="-342900">
              <a:buFont typeface="+mj-lt"/>
              <a:buAutoNum type="arabicPeriod"/>
            </a:pPr>
            <a:endParaRPr lang="de-DE" sz="1600" dirty="0"/>
          </a:p>
          <a:p>
            <a:pPr marL="342900" indent="-342900">
              <a:buFont typeface="+mj-lt"/>
              <a:buAutoNum type="arabicPeriod"/>
            </a:pPr>
            <a:r>
              <a:rPr lang="de-DE" sz="1600" dirty="0">
                <a:hlinkClick r:id="rId8"/>
              </a:rPr>
              <a:t>Verplichtung von Immobilieneigentümern</a:t>
            </a:r>
            <a:r>
              <a:rPr lang="de-DE" sz="1600" dirty="0"/>
              <a:t>, Gebäude klimaneutral zu machen (bereits geplant von EU-Parlament)</a:t>
            </a:r>
          </a:p>
          <a:p>
            <a:pPr marL="342900" indent="-342900">
              <a:buFont typeface="+mj-lt"/>
              <a:buAutoNum type="arabicPeriod"/>
            </a:pPr>
            <a:endParaRPr lang="de-DE" sz="1600" dirty="0"/>
          </a:p>
          <a:p>
            <a:pPr marL="342900" indent="-342900">
              <a:buFont typeface="+mj-lt"/>
              <a:buAutoNum type="arabicPeriod"/>
            </a:pPr>
            <a:r>
              <a:rPr lang="de-DE" sz="1600" dirty="0"/>
              <a:t>Legalisierung von Besetzungen leerstehender Gebäude</a:t>
            </a:r>
          </a:p>
          <a:p>
            <a:pPr marL="342900" indent="-342900">
              <a:buFont typeface="+mj-lt"/>
              <a:buAutoNum type="arabicPeriod"/>
            </a:pPr>
            <a:endParaRPr lang="de-DE" sz="1600" dirty="0"/>
          </a:p>
          <a:p>
            <a:pPr marL="342900" marR="0" lvl="0" indent="-342900" algn="l" defTabSz="1219170" rtl="0" eaLnBrk="1" fontAlgn="auto" latinLnBrk="0" hangingPunct="1">
              <a:lnSpc>
                <a:spcPct val="100000"/>
              </a:lnSpc>
              <a:spcBef>
                <a:spcPts val="0"/>
              </a:spcBef>
              <a:spcAft>
                <a:spcPts val="0"/>
              </a:spcAft>
              <a:buClrTx/>
              <a:buSzTx/>
              <a:buFont typeface="+mj-lt"/>
              <a:buAutoNum type="arabicPeriod"/>
              <a:tabLst/>
              <a:defRPr/>
            </a:pPr>
            <a:r>
              <a:rPr lang="de-DE" sz="1600" dirty="0"/>
              <a:t>Keine Eigentumsrechte an nicht klimaneutralen Gütern</a:t>
            </a:r>
          </a:p>
          <a:p>
            <a:endParaRPr lang="de-DE" b="0" i="0" dirty="0">
              <a:solidFill>
                <a:srgbClr val="333333"/>
              </a:solidFill>
              <a:effectLst/>
              <a:latin typeface="Open Sans" panose="020B0606030504020204" pitchFamily="34" charset="0"/>
            </a:endParaRP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a:p>
            <a:endParaRPr lang="de-DE" dirty="0"/>
          </a:p>
          <a:p>
            <a:endParaRPr lang="de-DE" dirty="0"/>
          </a:p>
        </p:txBody>
      </p:sp>
    </p:spTree>
    <p:extLst>
      <p:ext uri="{BB962C8B-B14F-4D97-AF65-F5344CB8AC3E}">
        <p14:creationId xmlns:p14="http://schemas.microsoft.com/office/powerpoint/2010/main" val="16159380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2023-10-09</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2342161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700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a:cs typeface="Calibri"/>
              </a:rPr>
              <a:t>Erstelldatum: 	</a:t>
            </a:r>
            <a:r>
              <a:rPr lang="de-DE" sz="1600" dirty="0">
                <a:latin typeface="Calibri"/>
                <a:cs typeface="Calibri"/>
              </a:rPr>
              <a:t>2024-01-04</a:t>
            </a:r>
            <a:endParaRPr lang="de-DE" dirty="0"/>
          </a:p>
          <a:p>
            <a:r>
              <a:rPr lang="de-DE" dirty="0"/>
              <a:t>gehemmte Technologie bzw. Maßnahme: Alle</a:t>
            </a:r>
            <a:endParaRPr lang="de-DE" dirty="0">
              <a:cs typeface="Calibri"/>
            </a:endParaRPr>
          </a:p>
          <a:p>
            <a:r>
              <a:rPr lang="de-DE" dirty="0"/>
              <a:t>Betroffene Bereiche: Alle</a:t>
            </a:r>
            <a:endParaRPr lang="de-DE" dirty="0">
              <a:cs typeface="Calibri" panose="020F0502020204030204"/>
            </a:endParaRP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600" kern="150" dirty="0">
                <a:latin typeface="HTWBerlin Office"/>
                <a:ea typeface="HTWBerlin Office"/>
                <a:cs typeface="HTWBerlin Office"/>
              </a:rPr>
              <a:t>Bsp. für Fehlinvestition: Angenommen, laut Berechnung lohnen sich eine PV-Anlage, eine Wärmepumpe und ein </a:t>
            </a:r>
            <a:r>
              <a:rPr lang="de-DE" sz="1600" kern="150" dirty="0" err="1">
                <a:latin typeface="HTWBerlin Office"/>
                <a:ea typeface="HTWBerlin Office"/>
                <a:cs typeface="HTWBerlin Office"/>
              </a:rPr>
              <a:t>Elektofahrzeug</a:t>
            </a:r>
            <a:r>
              <a:rPr lang="de-DE" sz="1600" kern="150" dirty="0">
                <a:latin typeface="HTWBerlin Office"/>
                <a:ea typeface="HTWBerlin Office"/>
                <a:cs typeface="HTWBerlin Office"/>
              </a:rPr>
              <a:t> einzeln betrachtet nicht. Die Entscheidung fällt deshalb auf eine neue Gasheizung und ein Auto mit Verbrennungsmotor. Die Betrachtung des Gesamtsystems aus PV-Anlage, Wärmepumpe und Elektrofahrzeug würde aber ergeben, dass sich die drei Investitionen in Kombination wegen der Synergieeffekte lohnen würden. Dann würde fehlinvestiert werden, weil nicht das Gesamtsystem betrachtet wurde.</a:t>
            </a:r>
            <a:endParaRPr lang="de-DE" sz="1600" kern="150" dirty="0">
              <a:effectLst/>
              <a:latin typeface="HTWBerlin Office"/>
              <a:ea typeface="HTWBerlin Office"/>
              <a:cs typeface="HTWBerlin Office"/>
            </a:endParaRPr>
          </a:p>
          <a:p>
            <a:endParaRPr lang="de-DE" sz="1600" kern="150" dirty="0">
              <a:latin typeface="HTWBerlin Office"/>
            </a:endParaRPr>
          </a:p>
          <a:p>
            <a:r>
              <a:rPr lang="de-DE" sz="1600" kern="150" dirty="0">
                <a:latin typeface="HTWBerlin Office"/>
              </a:rPr>
              <a:t>Auf Quartiersebene gibt es noch größere ungenutzte Potenziale.</a:t>
            </a:r>
          </a:p>
          <a:p>
            <a:endParaRPr lang="de-DE" sz="1600" b="1" kern="150" dirty="0">
              <a:latin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3279888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32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2023-10-09</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kern="150" dirty="0"/>
              <a:t>Ein Emissionshandelssystem bietet viel größeren Handlungsspielraum, s.u. Punkt 6.</a:t>
            </a:r>
            <a:endParaRPr lang="de-DE" dirty="0"/>
          </a:p>
          <a:p>
            <a:r>
              <a:rPr lang="de-DE" kern="150" dirty="0"/>
              <a:t> </a:t>
            </a:r>
            <a:endParaRPr lang="de-DE" dirty="0"/>
          </a:p>
          <a:p>
            <a:r>
              <a:rPr lang="de-DE" kern="150" dirty="0"/>
              <a:t>Zudem gibt es noch eine Reihe weiterer Nachteile von gesetzlichen Verboten einzelner Technologien in Kombination mit einer Förderung gegenüber einem EHS in Kombination mit dem Klimageld:</a:t>
            </a:r>
            <a:endParaRPr lang="de-DE" dirty="0"/>
          </a:p>
          <a:p>
            <a:pPr marL="285750" indent="-285750">
              <a:buFont typeface="Arial"/>
              <a:buChar char="•"/>
            </a:pPr>
            <a:r>
              <a:rPr lang="de-DE" kern="150" dirty="0"/>
              <a:t>Eine Förderung ist immer sehr aufwändig und es ist unmöglich, immer gezielt die Maßnahmen am meisten zu fördern, die den größten Beitrag zur Klimaneutralität haben, weil diese sich ständig ändern. Je differenzierter man die Förderung gestaltet, desto aufwändiger wird sie. In Kombination mit einem Fachkräftemangel ist das besonders problematisch. Die langen Bearbeitungszeiten in den Ämtern sprechen für sich.</a:t>
            </a:r>
            <a:endParaRPr lang="de-DE" dirty="0"/>
          </a:p>
          <a:p>
            <a:pPr marL="285750" indent="-285750">
              <a:buFont typeface="Arial"/>
              <a:buChar char="•"/>
            </a:pPr>
            <a:r>
              <a:rPr lang="de-DE" kern="150" dirty="0"/>
              <a:t>Gesetzliche Verbote einzelner Technologien, z.B. Öl- und Gasheizungen, bergen immer die Gefahr, einen Boom genau dieser Technologien in dem Zeitraum zwischen Bekanntwerden und Inkrafttreten des Gesetzes auszulösen, wie es auch beim GEG passierte. Motto: Schnell noch eine Gasheizung kaufen bevor sie verboten wird!</a:t>
            </a:r>
            <a:endParaRPr lang="de-DE" dirty="0"/>
          </a:p>
          <a:p>
            <a:pPr marL="285750" indent="-285750">
              <a:buFont typeface="Arial"/>
              <a:buChar char="•"/>
            </a:pPr>
            <a:r>
              <a:rPr lang="de-DE" kern="150" dirty="0"/>
              <a:t>Gefahr, nach Inkrafttreten des Gesetzes den Havanna-Effekt auszulösen, durch den der Austausch einer klimaschädlichen Technologie (z.B. Ölheizung) möglichst lange hinausgezögert wird</a:t>
            </a:r>
            <a:endParaRPr lang="de-DE" dirty="0"/>
          </a:p>
          <a:p>
            <a:pPr marL="285750" indent="-285750">
              <a:buFont typeface="Arial"/>
              <a:buChar char="•"/>
            </a:pPr>
            <a:r>
              <a:rPr lang="de-DE" kern="150" dirty="0" err="1"/>
              <a:t>Suffizienzmaßnahmen</a:t>
            </a:r>
            <a:r>
              <a:rPr lang="de-DE" kern="150" dirty="0"/>
              <a:t> verlieren gegenüber Effizienzmaßnahmen an Attraktivität. Zum Vergleich: </a:t>
            </a:r>
            <a:endParaRPr lang="de-DE" dirty="0"/>
          </a:p>
          <a:p>
            <a:pPr marL="742950" lvl="1" indent="-285750">
              <a:buFont typeface="Arial"/>
              <a:buChar char="•"/>
            </a:pPr>
            <a:r>
              <a:rPr lang="de-DE" kern="150" dirty="0"/>
              <a:t>EHS: Wenn ich allein eine 150-m²-Wohnung bewohne, kann ich sehr viel Geld durch den Umzug in eine kleinere Wohnung sparen. In meine Wohnung könnte dann z.B. eine Familie einziehen, die sonst klimaschädlich und teuer ein neues Haus bauen würde. Der Sanierungsanreiz ist durch einen hohen Treibhausgaspreis (THG-Preis) hoch, außerdem muss ich sowieso sanieren, weil es ab 2035 keine THS-Zertifikate mehr gibt. Saniert werden kann mit zinslosen Krediten und dem Klimageld.</a:t>
            </a:r>
            <a:endParaRPr lang="de-DE" dirty="0"/>
          </a:p>
          <a:p>
            <a:pPr marL="742950" lvl="1" indent="-285750">
              <a:buFont typeface="Arial"/>
              <a:buChar char="•"/>
            </a:pPr>
            <a:r>
              <a:rPr lang="de-DE" kern="150" dirty="0"/>
              <a:t>Gesetzliche Verbote und Förderung: Wenn aber stattdessen der THG-Preis niedrig ist und ich eine Förderung für die Sanierung meiner großen Wohnung bekomme, dann habe ich einen kleineren Anreiz, in eine kleinere Wohnung zu ziehen. Stattdessen kassiere ich die Förderung und saniere die große Wohnung während die Familie, ebenfalls gefördert, neu baut.</a:t>
            </a:r>
            <a:endParaRPr lang="de-DE" dirty="0"/>
          </a:p>
          <a:p>
            <a:pPr marL="285750" indent="-285750">
              <a:buFont typeface="Arial"/>
              <a:buChar char="•"/>
            </a:pPr>
            <a:r>
              <a:rPr lang="de-DE" kern="150" dirty="0"/>
              <a:t>Selbst wenn das gesetzliche Verbot erfolgreich ist und in dem betroffenen Bereich die Nachfrage nach Öl und Gas sinken, dann steigt möglicherweise der Öl- und Gasverbrauch durch </a:t>
            </a:r>
            <a:r>
              <a:rPr lang="de-DE" kern="150" dirty="0" err="1"/>
              <a:t>Reboundeffekte</a:t>
            </a:r>
            <a:r>
              <a:rPr lang="de-DE" kern="150" dirty="0"/>
              <a:t> in allen anderen Bereichen, weil die Öl- und Gaspreise sinken. Also brauche ich in allen Bereichen hochkomplizierte Gesetze und Förderungen, was quasi unmöglich ist, weil auch immer neue Technologien dazukommen und die Förderung ständig neuen Bedingungen angepasst werden muss. Wenn irgendein Bereich vergessen wurde, dann ist dieser besonders stark von </a:t>
            </a:r>
            <a:r>
              <a:rPr lang="de-DE" kern="150" dirty="0" err="1"/>
              <a:t>Reboundeffekten</a:t>
            </a:r>
            <a:r>
              <a:rPr lang="de-DE" kern="150" dirty="0"/>
              <a:t> betroffen.</a:t>
            </a:r>
            <a:endParaRPr lang="de-DE" dirty="0"/>
          </a:p>
          <a:p>
            <a:pPr marL="285750" indent="-285750">
              <a:buFont typeface="Arial"/>
              <a:buChar char="•"/>
            </a:pPr>
            <a:r>
              <a:rPr lang="de-DE" kern="150" dirty="0"/>
              <a:t>Die einkommensstärksten Gruppen können trotzdem weiterhin sehr viel verbrauchen, weil ihre Verbrauchskosten trotz überdurchschnittlichem Verbrauch prozentual geringer sind als bei den einkommensschwachen. Es gibt ein unlösbares Dilemma bei der Förderung:</a:t>
            </a:r>
            <a:endParaRPr lang="de-DE" dirty="0"/>
          </a:p>
          <a:p>
            <a:pPr marL="742950" lvl="1" indent="-285750">
              <a:buFont typeface="Arial"/>
              <a:buChar char="•"/>
            </a:pPr>
            <a:r>
              <a:rPr lang="de-DE" kern="150" dirty="0"/>
              <a:t>Entweder fördert man den Umstieg auf klimaschonende Technologien für alle (also auch für die Reichen) so stark, dass es bei allen eine ökologische Lenkungswirkung hat. Dann ist die Förderung unsozial, außerdem ist unklar wo so viel Geld herkommen soll.</a:t>
            </a:r>
            <a:endParaRPr lang="de-DE" dirty="0"/>
          </a:p>
          <a:p>
            <a:pPr marL="742950" lvl="1" indent="-285750">
              <a:buFont typeface="Arial"/>
              <a:buChar char="•"/>
            </a:pPr>
            <a:r>
              <a:rPr lang="de-DE" kern="150" dirty="0"/>
              <a:t>Oder man fördert nur einkommensschwache Gruppen, aber dann verhalten sich die Reichen weiterhin klimaschädlich. Da die Klimakatastrophe besonders arme Menschen betrifft, ist diese Variante sowohl unökologisch als auch unsozial.</a:t>
            </a:r>
            <a:endParaRPr lang="de-DE" dirty="0"/>
          </a:p>
          <a:p>
            <a:pPr marL="742950" lvl="1" indent="-285750">
              <a:buFont typeface="Arial"/>
              <a:buChar char="•"/>
            </a:pPr>
            <a:r>
              <a:rPr lang="de-DE" kern="150" dirty="0"/>
              <a:t>Man fördert nur die Eigentümer der betreffenden Technologie, z.B. im Gebäudebereich nur die Immobilieneigentümer, so stark, dass es eine ökologische Lenkungswirkung hat. Das ist die unsozialste Variante, weil damit v.a. die Vermögenden gefördert werden. Menschen ohne Immobilieneigentum gehen komplett leer aus und müssen die Förderung über ihre Steuern bezahlen.</a:t>
            </a:r>
            <a:endParaRPr lang="de-DE" dirty="0"/>
          </a:p>
          <a:p>
            <a:pPr marL="285750" indent="-285750">
              <a:buFont typeface="Arial"/>
              <a:buChar char="•"/>
            </a:pPr>
            <a:r>
              <a:rPr lang="de-DE" kern="150" dirty="0"/>
              <a:t>Gesetzliche Verbote lassen einen viel kleineren Handlungsspielraum und sind weniger effektiv: Seien A und B klimaschädliche Technologien. A sei verboten, B aber erlaubt, obwohl die THG-Vermeidungskosten bei A höher sind. Dann muss ich in eine Alternative für A investieren, obwohl ich durch Investition des gleichen Geldes in B mehr THG einsparen könnte.</a:t>
            </a:r>
            <a:endParaRPr lang="de-DE" dirty="0"/>
          </a:p>
          <a:p>
            <a:pPr marL="285750" indent="-285750">
              <a:buFont typeface="Arial"/>
              <a:buChar char="•"/>
            </a:pPr>
            <a:r>
              <a:rPr lang="de-DE" kern="150" dirty="0"/>
              <a:t>Gesetzliche Verbote lassen keine Mengenkontrolle bei den Emissionen zu. Das erreicht nur ein EHS</a:t>
            </a:r>
            <a:endParaRPr lang="de-DE" dirty="0"/>
          </a:p>
          <a:p>
            <a:r>
              <a:rPr lang="de-DE" kern="150" dirty="0"/>
              <a:t> </a:t>
            </a:r>
            <a:endParaRPr lang="de-DE" dirty="0"/>
          </a:p>
          <a:p>
            <a:r>
              <a:rPr lang="de-DE" kern="150" dirty="0"/>
              <a:t>Die Beantragung der Förderung und die Antragsbearbeitung nimmt unfassbar viel Zeit in Anspruch und es ist stets unklar, ob und wann ein Antrag bewilligt wird. Ich bin mir sicher, dass durch ein geeignetes THS viele Projekte auch ohne Förderung wirtschaftlich wären.</a:t>
            </a:r>
            <a:endParaRPr lang="de-DE" dirty="0"/>
          </a:p>
          <a:p>
            <a:r>
              <a:rPr lang="de-DE" kern="150" dirty="0"/>
              <a:t> </a:t>
            </a:r>
            <a:endParaRPr lang="de-DE" dirty="0"/>
          </a:p>
          <a:p>
            <a:r>
              <a:rPr lang="de-DE" kern="150" dirty="0"/>
              <a:t> </a:t>
            </a:r>
            <a:endParaRPr lang="de-DE" dirty="0"/>
          </a:p>
          <a:p>
            <a:r>
              <a:rPr lang="de-DE" sz="1600" b="0" i="0" u="none" strike="noStrike" dirty="0">
                <a:effectLst/>
                <a:latin typeface="Calibri"/>
                <a:cs typeface="Calibri"/>
              </a:rPr>
              <a:t>Quellen:</a:t>
            </a:r>
            <a:r>
              <a:rPr lang="de-DE" sz="1600" dirty="0">
                <a:latin typeface="Calibri"/>
                <a:cs typeface="Calibri"/>
              </a:rPr>
              <a:t> </a:t>
            </a:r>
            <a:r>
              <a:rPr lang="de-DE" dirty="0">
                <a:hlinkClick r:id="rId3"/>
              </a:rPr>
              <a:t>Förderung Wärmepumpe: Antrag, Bafa, KfW (finanztip.de)</a:t>
            </a:r>
            <a:endParaRPr lang="de-DE" b="0" i="0" u="none" strike="noStrike" dirty="0">
              <a:effectLst/>
              <a:hlinkClick r:id="rId3"/>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2235712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90E5C-42FD-E088-9257-6AB4E78301C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08F33A9-A6B1-F247-A3F0-3EC714F0949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7FFAA22-67B6-B229-47C4-AE60692FE73E}"/>
              </a:ext>
            </a:extLst>
          </p:cNvPr>
          <p:cNvSpPr>
            <a:spLocks noGrp="1"/>
          </p:cNvSpPr>
          <p:nvPr>
            <p:ph type="body" idx="1"/>
          </p:nvPr>
        </p:nvSpPr>
        <p:spPr/>
        <p:txBody>
          <a:bodyPr>
            <a:normAutofit fontScale="92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2023-10-09</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3855598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90E5C-42FD-E088-9257-6AB4E78301C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08F33A9-A6B1-F247-A3F0-3EC714F0949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7FFAA22-67B6-B229-47C4-AE60692FE73E}"/>
              </a:ext>
            </a:extLst>
          </p:cNvPr>
          <p:cNvSpPr>
            <a:spLocks noGrp="1"/>
          </p:cNvSpPr>
          <p:nvPr>
            <p:ph type="body" idx="1"/>
          </p:nvPr>
        </p:nvSpPr>
        <p:spPr/>
        <p:txBody>
          <a:bodyPr>
            <a:normAutofit fontScale="92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2023-10-09</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endParaRPr lang="de-DE" sz="1600" b="1" kern="150" dirty="0">
              <a:effectLst/>
              <a:latin typeface="HTWBerlin Office"/>
              <a:ea typeface="HTWBerlin Office"/>
              <a:cs typeface="HTWBerlin Office"/>
            </a:endParaRPr>
          </a:p>
          <a:p>
            <a:r>
              <a:rPr lang="de-DE" sz="1600" b="0" i="0" u="none" strike="noStrike" dirty="0">
                <a:effectLst/>
                <a:latin typeface="Calibri"/>
                <a:cs typeface="Calibri"/>
              </a:rPr>
              <a:t>Quellen:</a:t>
            </a:r>
            <a:r>
              <a:rPr lang="de-DE" sz="1600" dirty="0">
                <a:latin typeface="Calibri"/>
                <a:cs typeface="Calibri"/>
              </a:rPr>
              <a:t> </a:t>
            </a:r>
            <a:r>
              <a:rPr lang="de-DE" sz="1600" dirty="0" err="1">
                <a:latin typeface="Calibri"/>
                <a:cs typeface="Calibri"/>
              </a:rPr>
              <a:t>LowEx</a:t>
            </a:r>
            <a:r>
              <a:rPr lang="de-DE" sz="1600" dirty="0">
                <a:latin typeface="Calibri"/>
                <a:cs typeface="Calibri"/>
              </a:rPr>
              <a:t> im Bestand S. 146</a:t>
            </a:r>
            <a:endParaRPr lang="de-DE" sz="1600" b="0" i="0" u="none" strike="noStrike" dirty="0">
              <a:effectLst/>
              <a:latin typeface="Calibri" panose="020F0502020204030204" pitchFamily="34" charset="0"/>
              <a:cs typeface="Calibri"/>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2507148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90E5C-42FD-E088-9257-6AB4E78301C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08F33A9-A6B1-F247-A3F0-3EC714F0949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7FFAA22-67B6-B229-47C4-AE60692FE73E}"/>
              </a:ext>
            </a:extLst>
          </p:cNvPr>
          <p:cNvSpPr>
            <a:spLocks noGrp="1"/>
          </p:cNvSpPr>
          <p:nvPr>
            <p:ph type="body" idx="1"/>
          </p:nvPr>
        </p:nvSpPr>
        <p:spPr/>
        <p:txBody>
          <a:bodyPr>
            <a:normAutofit fontScale="92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2023-10-09</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endParaRPr lang="de-DE" sz="1600" b="1" kern="150" dirty="0">
              <a:effectLst/>
              <a:latin typeface="HTWBerlin Office"/>
              <a:ea typeface="HTWBerlin Office"/>
              <a:cs typeface="HTWBerlin Office"/>
            </a:endParaRPr>
          </a:p>
          <a:p>
            <a:r>
              <a:rPr lang="de-DE" sz="1600" b="0" i="0" u="none" strike="noStrike" dirty="0">
                <a:effectLst/>
                <a:latin typeface="Calibri"/>
                <a:cs typeface="Calibri"/>
              </a:rPr>
              <a:t>Quellen:</a:t>
            </a:r>
            <a:r>
              <a:rPr lang="de-DE" sz="1600" dirty="0">
                <a:latin typeface="Calibri"/>
                <a:cs typeface="Calibri"/>
              </a:rPr>
              <a:t> mündliche Mitteilung Frau </a:t>
            </a:r>
            <a:r>
              <a:rPr lang="de-DE" sz="1600" dirty="0" err="1">
                <a:latin typeface="Calibri"/>
                <a:cs typeface="Calibri"/>
              </a:rPr>
              <a:t>Tjarten</a:t>
            </a:r>
            <a:r>
              <a:rPr lang="de-DE" sz="1600" dirty="0">
                <a:latin typeface="Calibri"/>
                <a:cs typeface="Calibri"/>
              </a:rPr>
              <a:t>, WG Solidarität Berlin</a:t>
            </a:r>
            <a:endParaRPr lang="de-DE" sz="1600" b="0" i="0" u="none" strike="noStrike" dirty="0">
              <a:effectLst/>
              <a:latin typeface="Calibri" panose="020F0502020204030204" pitchFamily="34" charset="0"/>
              <a:cs typeface="Calibri"/>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29260240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77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a:ea typeface="Calibri"/>
                <a:cs typeface="Calibri"/>
              </a:rPr>
              <a:t>Erstelldatum: 	</a:t>
            </a:r>
            <a:r>
              <a:rPr lang="de-DE" sz="1600" dirty="0">
                <a:latin typeface="Calibri"/>
                <a:ea typeface="Calibri"/>
                <a:cs typeface="Calibri"/>
              </a:rPr>
              <a:t>2023-11-29</a:t>
            </a:r>
            <a:endParaRPr lang="de-DE" dirty="0"/>
          </a:p>
          <a:p>
            <a:r>
              <a:rPr lang="de-DE" dirty="0"/>
              <a:t>gehemmte Technologie bzw. Maßnahme: alle</a:t>
            </a:r>
            <a:endParaRPr lang="de-DE">
              <a:ea typeface="Calibri"/>
              <a:cs typeface="Calibri"/>
            </a:endParaRPr>
          </a:p>
          <a:p>
            <a:r>
              <a:rPr lang="de-DE" dirty="0"/>
              <a:t>Betroffene Bereiche: alle</a:t>
            </a:r>
            <a:endParaRPr lang="de-DE" dirty="0">
              <a:ea typeface="Calibri" panose="020F0502020204030204"/>
              <a:cs typeface="Calibri" panose="020F0502020204030204"/>
            </a:endParaRP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600" kern="150">
                <a:latin typeface="HTWBerlin Office"/>
                <a:ea typeface="HTWBerlin Office"/>
                <a:cs typeface="HTWBerlin Office"/>
              </a:rPr>
              <a:t>Weiteres Beispiel: intransparentes, irreführendes Vorgehen von Stiftung Warentest bei Balkonkraftwerken:</a:t>
            </a:r>
            <a:r>
              <a:rPr lang="de-DE" sz="1600" b="1" kern="150">
                <a:latin typeface="HTWBerlin Office"/>
                <a:ea typeface="HTWBerlin Office"/>
                <a:cs typeface="HTWBerlin Office"/>
              </a:rPr>
              <a:t> </a:t>
            </a:r>
            <a:r>
              <a:rPr lang="de-DE" kern="150" dirty="0">
                <a:hlinkClick r:id="rId3"/>
              </a:rPr>
              <a:t>Ad03 H01 I01 YT Ad d Harvard Researcher V1 1 Text Horizontal COFFEE S03 H1 I1 (UPL02) (youtube.com)</a:t>
            </a:r>
            <a:endParaRPr lang="de-DE" sz="1600" b="1" kern="150" dirty="0">
              <a:effectLst/>
              <a:latin typeface="HTWBerlin Office"/>
              <a:ea typeface="HTWBerlin Office"/>
              <a:cs typeface="HTWBerlin Office"/>
            </a:endParaRPr>
          </a:p>
          <a:p>
            <a:endParaRPr lang="de-DE" sz="1600" b="1" kern="150" dirty="0">
              <a:latin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a typeface="Calibri"/>
              <a:cs typeface="Calibri"/>
            </a:endParaRPr>
          </a:p>
          <a:p>
            <a:endParaRPr lang="de-DE"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924609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90E5C-42FD-E088-9257-6AB4E78301C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08F33A9-A6B1-F247-A3F0-3EC714F0949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7FFAA22-67B6-B229-47C4-AE60692FE73E}"/>
              </a:ext>
            </a:extLst>
          </p:cNvPr>
          <p:cNvSpPr>
            <a:spLocks noGrp="1"/>
          </p:cNvSpPr>
          <p:nvPr>
            <p:ph type="body" idx="1"/>
          </p:nvPr>
        </p:nvSpPr>
        <p:spPr/>
        <p:txBody>
          <a:bodyPr>
            <a:normAutofit fontScale="62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2023-10-09</a:t>
            </a:r>
            <a:endParaRPr lang="de-DE" dirty="0"/>
          </a:p>
          <a:p>
            <a:r>
              <a:rPr lang="de-DE" dirty="0"/>
              <a:t>gehemmte Technologie bzw. Maßnahme: 	</a:t>
            </a:r>
          </a:p>
          <a:p>
            <a:r>
              <a:rPr lang="de-DE" dirty="0"/>
              <a:t>Betroffene Bereiche: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600" kern="150" dirty="0">
                <a:latin typeface="HTWBerlin Office"/>
                <a:ea typeface="HTWBerlin Office"/>
                <a:cs typeface="HTWBerlin Office"/>
              </a:rPr>
              <a:t>Ursache unklar, möglicherweise:</a:t>
            </a:r>
            <a:endParaRPr lang="de-DE" sz="1600" kern="150" dirty="0">
              <a:effectLst/>
              <a:latin typeface="HTWBerlin Office"/>
              <a:ea typeface="HTWBerlin Office"/>
              <a:cs typeface="HTWBerlin Office"/>
            </a:endParaRPr>
          </a:p>
          <a:p>
            <a:pPr marL="342900" indent="-342900">
              <a:buAutoNum type="arabicPeriod"/>
            </a:pPr>
            <a:r>
              <a:rPr lang="de-DE" sz="1600" kern="150" dirty="0">
                <a:latin typeface="HTWBerlin Office"/>
              </a:rPr>
              <a:t>Es ist einfacher, allen Interessenten die gleiche, kleine PV-Anlage anzubieten, die auf fast jedes Dach passt</a:t>
            </a:r>
          </a:p>
          <a:p>
            <a:pPr marL="342900" indent="-342900">
              <a:buAutoNum type="arabicPeriod"/>
            </a:pPr>
            <a:r>
              <a:rPr lang="de-DE" sz="1600" kern="150" dirty="0">
                <a:latin typeface="HTWBerlin Office"/>
              </a:rPr>
              <a:t>Man erhofft sich einen zweiten Auftrag sobald der Stromverbrauch durch E-Mobil oder Wärmepumpe steigt</a:t>
            </a:r>
          </a:p>
          <a:p>
            <a:pPr marL="342900" indent="-342900">
              <a:buAutoNum type="arabicPeriod"/>
            </a:pPr>
            <a:r>
              <a:rPr lang="de-DE" sz="1600" kern="150" dirty="0">
                <a:latin typeface="HTWBerlin Office"/>
              </a:rPr>
              <a:t>Firmen ist neues EEG mit Möglichkeit der Unterteilung in Volleinspeise- und </a:t>
            </a:r>
            <a:r>
              <a:rPr lang="de-DE" sz="1600" kern="150" dirty="0" err="1">
                <a:latin typeface="HTWBerlin Office"/>
              </a:rPr>
              <a:t>Überschusseinspeiseanlage</a:t>
            </a:r>
            <a:r>
              <a:rPr lang="de-DE" sz="1600" kern="150" dirty="0">
                <a:latin typeface="HTWBerlin Office"/>
              </a:rPr>
              <a:t> unbekannt und Aufwand für Berechnung ist ihnen zu hoch</a:t>
            </a:r>
            <a:endParaRPr lang="de-DE" dirty="0"/>
          </a:p>
          <a:p>
            <a:pPr marL="342900" indent="-342900">
              <a:buAutoNum type="arabicPeriod"/>
            </a:pPr>
            <a:r>
              <a:rPr lang="de-DE" sz="1600" kern="150" dirty="0">
                <a:latin typeface="HTWBerlin Office"/>
              </a:rPr>
              <a:t>Firmen haben noch Lagerbestände von Komponenten, die sie loswerden möchten</a:t>
            </a:r>
          </a:p>
          <a:p>
            <a:pPr marL="342900" indent="-342900">
              <a:buAutoNum type="arabicPeriod"/>
            </a:pPr>
            <a:r>
              <a:rPr lang="de-DE" sz="1600" kern="150" dirty="0">
                <a:latin typeface="HTWBerlin Office"/>
              </a:rPr>
              <a:t>Gewinnmarge ist kleiner, wenn kompliziertere Anlagen geplant werden; Firmen verdienen hauptsächlich an geförderten Komponenten, z.B. Speichern</a:t>
            </a:r>
          </a:p>
          <a:p>
            <a:endParaRPr lang="de-DE" sz="1600" b="1" kern="150" dirty="0">
              <a:latin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p:txBody>
      </p:sp>
    </p:spTree>
    <p:extLst>
      <p:ext uri="{BB962C8B-B14F-4D97-AF65-F5344CB8AC3E}">
        <p14:creationId xmlns:p14="http://schemas.microsoft.com/office/powerpoint/2010/main" val="12480413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Autor: 	Florian Hinze</a:t>
            </a:r>
          </a:p>
          <a:p>
            <a:r>
              <a:rPr lang="de-DE" dirty="0"/>
              <a:t>Organisation:	DGS-BB</a:t>
            </a:r>
          </a:p>
          <a:p>
            <a:r>
              <a:rPr lang="de-DE" dirty="0"/>
              <a:t>Projekt: 	</a:t>
            </a:r>
            <a:r>
              <a:rPr lang="de-DE" sz="1200" b="0" i="0" u="none" strike="noStrike" dirty="0" err="1">
                <a:effectLst/>
                <a:latin typeface="Calibri" panose="020F0502020204030204" pitchFamily="34" charset="0"/>
              </a:rPr>
              <a:t>MonDoWi</a:t>
            </a:r>
            <a:endParaRPr lang="de-DE" sz="1200" b="0" i="0" u="none" strike="noStrike" dirty="0">
              <a:effectLst/>
              <a:latin typeface="Calibri" panose="020F0502020204030204" pitchFamily="34" charset="0"/>
            </a:endParaRPr>
          </a:p>
          <a:p>
            <a:r>
              <a:rPr lang="de-DE" sz="1200" b="0" i="0" u="none" strike="noStrike" dirty="0">
                <a:effectLst/>
                <a:latin typeface="Calibri" panose="020F0502020204030204" pitchFamily="34" charset="0"/>
              </a:rPr>
              <a:t>E-Mail-Adresse: 	fhi@dgs-berlin.de</a:t>
            </a:r>
            <a:r>
              <a:rPr lang="de-DE" dirty="0"/>
              <a:t> </a:t>
            </a:r>
          </a:p>
          <a:p>
            <a:r>
              <a:rPr lang="de-DE" dirty="0"/>
              <a:t>Telefonnummer: 	</a:t>
            </a:r>
            <a:r>
              <a:rPr lang="de-DE" sz="1200" b="0" i="0" u="none" strike="noStrike" dirty="0">
                <a:effectLst/>
                <a:latin typeface="Calibri" panose="020F0502020204030204" pitchFamily="34" charset="0"/>
              </a:rPr>
              <a:t>015904731836</a:t>
            </a:r>
          </a:p>
          <a:p>
            <a:r>
              <a:rPr lang="de-DE" sz="1200" b="0" i="0" u="none" strike="noStrike" dirty="0">
                <a:effectLst/>
                <a:latin typeface="Calibri" panose="020F0502020204030204" pitchFamily="34" charset="0"/>
              </a:rPr>
              <a:t>Erstelldatum: 	2024-08-20</a:t>
            </a:r>
            <a:endParaRPr lang="de-DE" dirty="0"/>
          </a:p>
          <a:p>
            <a:r>
              <a:rPr lang="de-DE" dirty="0"/>
              <a:t>gehemmte Technologie bzw. Maßnahme: 	KNWN</a:t>
            </a:r>
          </a:p>
          <a:p>
            <a:r>
              <a:rPr lang="de-DE" dirty="0"/>
              <a:t>Betroffene Bereiche:		</a:t>
            </a:r>
          </a:p>
          <a:p>
            <a:br>
              <a:rPr lang="de-DE" sz="1200" b="0" i="0" u="none" strike="noStrike" dirty="0">
                <a:effectLst/>
                <a:latin typeface="Calibri" panose="020F0502020204030204" pitchFamily="34" charset="0"/>
              </a:rPr>
            </a:br>
            <a:r>
              <a:rPr lang="de-DE" sz="1200" b="1" kern="150" dirty="0">
                <a:effectLst/>
                <a:latin typeface="HTWBerlin Office"/>
                <a:ea typeface="HTWBerlin Office"/>
                <a:cs typeface="HTWBerlin Office"/>
              </a:rPr>
              <a:t>Beschreibung:</a:t>
            </a:r>
          </a:p>
          <a:p>
            <a:endParaRPr lang="de-DE" sz="1200" b="1" kern="150" dirty="0">
              <a:latin typeface="HTWBerlin Office"/>
            </a:endParaRPr>
          </a:p>
          <a:p>
            <a:r>
              <a:rPr lang="de-DE" sz="1200" b="0" i="0" u="none" strike="noStrike" dirty="0">
                <a:effectLst/>
                <a:latin typeface="Calibri" panose="020F0502020204030204" pitchFamily="34" charset="0"/>
              </a:rPr>
              <a:t>Quellen:</a:t>
            </a:r>
          </a:p>
          <a:p>
            <a:endParaRPr lang="de-DE" sz="12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a:t>
            </a:r>
            <a:endParaRPr lang="de-DE" sz="1200" b="0" i="0" u="none" strike="noStrike" dirty="0">
              <a:solidFill>
                <a:srgbClr val="333333"/>
              </a:solidFill>
              <a:effectLst/>
              <a:latin typeface="Calibri" panose="020F0502020204030204" pitchFamily="34" charset="0"/>
            </a:endParaRPr>
          </a:p>
          <a:p>
            <a:endParaRPr lang="de-DE" sz="12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200" b="0" i="0" u="none" strike="noStrike" dirty="0">
                <a:solidFill>
                  <a:srgbClr val="333333"/>
                </a:solidFill>
                <a:effectLst/>
                <a:latin typeface="Calibri" panose="020F0502020204030204" pitchFamily="34" charset="0"/>
              </a:rPr>
              <a:t>:</a:t>
            </a:r>
          </a:p>
          <a:p>
            <a:endParaRPr lang="de-DE" sz="12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2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a:p>
            <a:endParaRPr lang="de-DE" dirty="0"/>
          </a:p>
        </p:txBody>
      </p:sp>
    </p:spTree>
    <p:extLst>
      <p:ext uri="{BB962C8B-B14F-4D97-AF65-F5344CB8AC3E}">
        <p14:creationId xmlns:p14="http://schemas.microsoft.com/office/powerpoint/2010/main" val="28919112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673574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62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a:t>
            </a:r>
            <a:r>
              <a:rPr lang="de-DE" sz="1800" b="0" i="0" u="none" strike="noStrike" dirty="0">
                <a:effectLst/>
                <a:latin typeface="Calibri" panose="020F0502020204030204" pitchFamily="34" charset="0"/>
              </a:rPr>
              <a:t>2023-04-18</a:t>
            </a:r>
            <a:r>
              <a:rPr lang="de-DE" dirty="0"/>
              <a:t> </a:t>
            </a:r>
          </a:p>
          <a:p>
            <a:r>
              <a:rPr lang="de-DE" dirty="0"/>
              <a:t>gehemmte Technologie bzw. Maßnahme: alle	</a:t>
            </a:r>
          </a:p>
          <a:p>
            <a:r>
              <a:rPr lang="de-DE" dirty="0"/>
              <a:t>Betroffene Bereiche:	    alle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800" b="0" i="0" u="none" strike="noStrike" dirty="0">
                <a:effectLst/>
                <a:latin typeface="Calibri" panose="020F0502020204030204" pitchFamily="34" charset="0"/>
              </a:rPr>
              <a:t>Mangelnde Bereitschaft sich mit dem Thema klimatischen Auswirkungen zu beschäftigen</a:t>
            </a:r>
            <a:br>
              <a:rPr lang="de-DE" sz="1800" b="0" i="0" u="none" strike="noStrike" dirty="0">
                <a:effectLst/>
                <a:latin typeface="Calibri" panose="020F0502020204030204" pitchFamily="34" charset="0"/>
              </a:rPr>
            </a:b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Viele Menschen möchten sich nicht mit den Auswirkungen ihres Handelns beschäftigen und prüfen noch nicht einmal die Möglichkeiten um den ökologischen Fußabdruck ihres Lebensstils zu senken. Dadurch wird auch das Potenzial von einfachen Maßnahmen nicht genutzt, bspw. energiesparendes Lüften, Heizung in ungenutzten Räumen drosseln etc.</a:t>
            </a:r>
            <a:r>
              <a:rPr lang="de-DE" dirty="0"/>
              <a:t> </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 </a:t>
            </a:r>
          </a:p>
          <a:p>
            <a:r>
              <a:rPr lang="de-DE" dirty="0">
                <a:hlinkClick r:id="rId3"/>
              </a:rPr>
              <a:t>Das Klima und die Reichen: Begrenztes CO2-Budget für jeden? | NDR.de - Nachrichten - Niedersachsen</a:t>
            </a:r>
            <a:endParaRPr lang="de-DE" sz="1600" b="0" i="0" u="none" strike="noStrike" dirty="0">
              <a:effectLst/>
              <a:latin typeface="Calibri" panose="020F0502020204030204" pitchFamily="34" charset="0"/>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a:t>
            </a:r>
            <a:r>
              <a:rPr lang="de-DE" sz="1800" b="0" i="0" u="none" strike="noStrike" dirty="0">
                <a:effectLst/>
                <a:latin typeface="Calibri" panose="020F0502020204030204" pitchFamily="34" charset="0"/>
              </a:rPr>
              <a:t>Gesellschaft</a:t>
            </a:r>
            <a:r>
              <a:rPr lang="de-DE" dirty="0"/>
              <a:t> </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de-DE" b="0" i="0" dirty="0">
                <a:solidFill>
                  <a:srgbClr val="333333"/>
                </a:solidFill>
                <a:effectLst/>
                <a:latin typeface="Open Sans" panose="020B0606030504020204" pitchFamily="34" charset="0"/>
              </a:rPr>
              <a:t>Änderungsvorschläge: </a:t>
            </a:r>
            <a:r>
              <a:rPr lang="de-DE" sz="1600" b="0" i="0" u="none" strike="noStrike" dirty="0">
                <a:effectLst/>
                <a:latin typeface="Calibri" panose="020F0502020204030204" pitchFamily="34" charset="0"/>
              </a:rPr>
              <a:t>Klimaforscher Prof. Hans Joachim Schellnhuber vom Potsdam-Institut für Klimafolgenforschung (PIK) schlägt vor "Jeder Mensch kriegt drei Tonnen CO2 pro Jahr, aber wer mehr braucht, muss es sich eben einkaufen.„ </a:t>
            </a:r>
          </a:p>
          <a:p>
            <a:pPr marL="0" marR="0" lvl="0" indent="0" algn="l" defTabSz="1219170" rtl="0" eaLnBrk="1" fontAlgn="auto" latinLnBrk="0" hangingPunct="1">
              <a:lnSpc>
                <a:spcPct val="100000"/>
              </a:lnSpc>
              <a:spcBef>
                <a:spcPts val="0"/>
              </a:spcBef>
              <a:spcAft>
                <a:spcPts val="0"/>
              </a:spcAft>
              <a:buClrTx/>
              <a:buSzTx/>
              <a:buFontTx/>
              <a:buNone/>
              <a:tabLst/>
              <a:defRPr/>
            </a:pPr>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a:p>
            <a:endParaRPr lang="de-DE" sz="1600" kern="1200" dirty="0">
              <a:solidFill>
                <a:schemeClr val="tx1"/>
              </a:solidFill>
              <a:latin typeface="+mn-lt"/>
              <a:ea typeface="+mn-ea"/>
              <a:cs typeface="+mn-cs"/>
            </a:endParaRPr>
          </a:p>
        </p:txBody>
      </p:sp>
    </p:spTree>
    <p:extLst>
      <p:ext uri="{BB962C8B-B14F-4D97-AF65-F5344CB8AC3E}">
        <p14:creationId xmlns:p14="http://schemas.microsoft.com/office/powerpoint/2010/main" val="81653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47500" lnSpcReduction="20000"/>
          </a:bodyPr>
          <a:lstStyle/>
          <a:p>
            <a:r>
              <a:rPr lang="de-DE" dirty="0"/>
              <a:t>Autor: 	</a:t>
            </a:r>
            <a:r>
              <a:rPr lang="de-DE" sz="1800" b="0" i="0" u="none" strike="noStrike" dirty="0">
                <a:effectLst/>
                <a:latin typeface="Calibri" panose="020F0502020204030204" pitchFamily="34" charset="0"/>
              </a:rPr>
              <a:t>Anja Aschenbrenner</a:t>
            </a:r>
            <a:r>
              <a:rPr lang="de-DE" dirty="0"/>
              <a:t> </a:t>
            </a:r>
          </a:p>
          <a:p>
            <a:r>
              <a:rPr lang="de-DE" dirty="0"/>
              <a:t>Organisation:	</a:t>
            </a:r>
            <a:r>
              <a:rPr lang="de-DE" sz="1800" b="0" i="0" u="none" strike="noStrike" dirty="0" err="1">
                <a:effectLst/>
                <a:latin typeface="Calibri" panose="020F0502020204030204" pitchFamily="34" charset="0"/>
              </a:rPr>
              <a:t>Solvis</a:t>
            </a:r>
            <a:r>
              <a:rPr lang="de-DE" sz="1800" b="0" i="0" u="none" strike="noStrike" dirty="0">
                <a:effectLst/>
                <a:latin typeface="Calibri" panose="020F0502020204030204" pitchFamily="34" charset="0"/>
              </a:rPr>
              <a:t> GmbH</a:t>
            </a:r>
            <a:r>
              <a:rPr lang="de-DE" dirty="0"/>
              <a:t> </a:t>
            </a:r>
          </a:p>
          <a:p>
            <a:r>
              <a:rPr lang="de-DE" dirty="0"/>
              <a:t>Projekt: 	</a:t>
            </a:r>
            <a:r>
              <a:rPr lang="de-DE" sz="1800" b="0" i="0" u="none" strike="noStrike" dirty="0" err="1">
                <a:effectLst/>
                <a:latin typeface="Calibri" panose="020F0502020204030204" pitchFamily="34" charset="0"/>
              </a:rPr>
              <a:t>PVTsolutions</a:t>
            </a:r>
            <a:r>
              <a:rPr lang="de-DE" dirty="0"/>
              <a:t> </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a:t>
            </a:r>
            <a:r>
              <a:rPr lang="de-DE" sz="1800" b="0" i="0" u="none" strike="noStrike" dirty="0">
                <a:effectLst/>
                <a:latin typeface="Calibri" panose="020F0502020204030204" pitchFamily="34" charset="0"/>
              </a:rPr>
              <a:t>aaschenbrenner@solvis.de</a:t>
            </a:r>
            <a:r>
              <a:rPr lang="de-DE" dirty="0"/>
              <a:t> </a:t>
            </a:r>
          </a:p>
          <a:p>
            <a:r>
              <a:rPr lang="de-DE" dirty="0"/>
              <a:t>Telefonnummer: 	</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Erstelldatum: 	</a:t>
            </a:r>
            <a:r>
              <a:rPr lang="de-DE" sz="1800" b="0" i="0" u="none" strike="noStrike" dirty="0">
                <a:effectLst/>
                <a:latin typeface="Calibri" panose="020F0502020204030204" pitchFamily="34" charset="0"/>
              </a:rPr>
              <a:t>2023-03-02</a:t>
            </a:r>
            <a:r>
              <a:rPr lang="de-DE" dirty="0"/>
              <a:t> </a:t>
            </a:r>
          </a:p>
          <a:p>
            <a:r>
              <a:rPr lang="de-DE" dirty="0"/>
              <a:t>gehemmte Technologie bzw. Maßnahme: </a:t>
            </a:r>
          </a:p>
          <a:p>
            <a:r>
              <a:rPr lang="de-DE" sz="1800" b="0" i="0" u="none" strike="noStrike" dirty="0">
                <a:effectLst/>
                <a:latin typeface="Calibri" panose="020F0502020204030204" pitchFamily="34" charset="0"/>
              </a:rPr>
              <a:t>Gebäudehülle</a:t>
            </a:r>
          </a:p>
          <a:p>
            <a:r>
              <a:rPr lang="de-DE" sz="1800" b="0" i="0" u="none" strike="noStrike" dirty="0" err="1">
                <a:effectLst/>
                <a:latin typeface="Calibri" panose="020F0502020204030204" pitchFamily="34" charset="0"/>
              </a:rPr>
              <a:t>Rethink</a:t>
            </a:r>
            <a:r>
              <a:rPr lang="de-DE" sz="1800" b="0" i="0" u="none" strike="noStrike" dirty="0">
                <a:effectLst/>
                <a:latin typeface="Calibri" panose="020F0502020204030204" pitchFamily="34" charset="0"/>
              </a:rPr>
              <a:t>, </a:t>
            </a:r>
            <a:r>
              <a:rPr lang="de-DE" sz="1800" b="0" i="0" u="none" strike="noStrike" dirty="0" err="1">
                <a:effectLst/>
                <a:latin typeface="Calibri" panose="020F0502020204030204" pitchFamily="34" charset="0"/>
              </a:rPr>
              <a:t>Refuse</a:t>
            </a:r>
            <a:r>
              <a:rPr lang="de-DE" sz="1800" b="0" i="0" u="none" strike="noStrike" dirty="0">
                <a:effectLst/>
                <a:latin typeface="Calibri" panose="020F0502020204030204" pitchFamily="34" charset="0"/>
              </a:rPr>
              <a:t>, </a:t>
            </a:r>
            <a:r>
              <a:rPr lang="de-DE" sz="1800" b="0" i="0" u="none" strike="noStrike" dirty="0" err="1">
                <a:effectLst/>
                <a:latin typeface="Calibri" panose="020F0502020204030204" pitchFamily="34" charset="0"/>
              </a:rPr>
              <a:t>Reduce</a:t>
            </a:r>
            <a:r>
              <a:rPr lang="de-DE" sz="1800" b="0" i="0" u="none" strike="noStrike" dirty="0">
                <a:effectLst/>
                <a:latin typeface="Calibri" panose="020F0502020204030204" pitchFamily="34" charset="0"/>
              </a:rPr>
              <a:t>: Beschränkung der Bautätigkeit auf notwendige Gebäude</a:t>
            </a:r>
            <a:r>
              <a:rPr lang="de-DE" dirty="0"/>
              <a:t> 	</a:t>
            </a:r>
          </a:p>
          <a:p>
            <a:r>
              <a:rPr lang="de-DE" sz="1800" b="0" i="0" u="none" strike="noStrike" dirty="0">
                <a:effectLst/>
                <a:latin typeface="Calibri" panose="020F0502020204030204" pitchFamily="34" charset="0"/>
              </a:rPr>
              <a:t>Reuse, </a:t>
            </a:r>
            <a:r>
              <a:rPr lang="de-DE" sz="1800" b="0" i="0" u="none" strike="noStrike" dirty="0" err="1">
                <a:effectLst/>
                <a:latin typeface="Calibri" panose="020F0502020204030204" pitchFamily="34" charset="0"/>
              </a:rPr>
              <a:t>repair</a:t>
            </a:r>
            <a:r>
              <a:rPr lang="de-DE" sz="1800" b="0" i="0" u="none" strike="noStrike" dirty="0">
                <a:effectLst/>
                <a:latin typeface="Calibri" panose="020F0502020204030204" pitchFamily="34" charset="0"/>
              </a:rPr>
              <a:t>: Gebäude erhalten statt Abriss und Neubau, Nutzung grauer Energie</a:t>
            </a:r>
            <a:r>
              <a:rPr lang="de-DE" dirty="0"/>
              <a:t> </a:t>
            </a:r>
          </a:p>
          <a:p>
            <a:r>
              <a:rPr lang="de-DE" sz="1800" b="0" i="0" u="none" strike="noStrike" dirty="0" err="1">
                <a:effectLst/>
                <a:latin typeface="Calibri" panose="020F0502020204030204" pitchFamily="34" charset="0"/>
              </a:rPr>
              <a:t>Repurpose</a:t>
            </a:r>
            <a:r>
              <a:rPr lang="de-DE" sz="1800" b="0" i="0" u="none" strike="noStrike" dirty="0">
                <a:effectLst/>
                <a:latin typeface="Calibri" panose="020F0502020204030204" pitchFamily="34" charset="0"/>
              </a:rPr>
              <a:t>: Gebäude umnutzen statt Abriss und Neubau, Nutzung grauer Energie</a:t>
            </a:r>
            <a:r>
              <a:rPr lang="de-DE" dirty="0"/>
              <a:t> </a:t>
            </a:r>
          </a:p>
          <a:p>
            <a:r>
              <a:rPr lang="de-DE" sz="1800" b="0" i="0" u="none" strike="noStrike" dirty="0">
                <a:effectLst/>
                <a:latin typeface="Calibri" panose="020F0502020204030204" pitchFamily="34" charset="0"/>
              </a:rPr>
              <a:t>Recycle, Rot: Verhinderung von Abfällen, Nutzung grauer Energie</a:t>
            </a:r>
          </a:p>
          <a:p>
            <a:r>
              <a:rPr lang="de-DE" sz="1800" b="0" i="0" u="none" strike="noStrike" dirty="0">
                <a:effectLst/>
                <a:latin typeface="Calibri" panose="020F0502020204030204" pitchFamily="34" charset="0"/>
              </a:rPr>
              <a:t>Isolierung Rohre</a:t>
            </a:r>
            <a:r>
              <a:rPr lang="de-DE" dirty="0"/>
              <a:t> </a:t>
            </a:r>
          </a:p>
          <a:p>
            <a:r>
              <a:rPr lang="de-DE" sz="1800" b="0" i="0" u="none" strike="noStrike" dirty="0">
                <a:effectLst/>
                <a:latin typeface="Calibri" panose="020F0502020204030204" pitchFamily="34" charset="0"/>
              </a:rPr>
              <a:t>Nahwärmenetze</a:t>
            </a:r>
            <a:r>
              <a:rPr lang="de-DE" dirty="0"/>
              <a:t> </a:t>
            </a:r>
          </a:p>
          <a:p>
            <a:r>
              <a:rPr lang="de-DE" sz="1800" b="0" i="0" u="none" strike="noStrike" dirty="0">
                <a:effectLst/>
                <a:latin typeface="Calibri" panose="020F0502020204030204" pitchFamily="34" charset="0"/>
              </a:rPr>
              <a:t>Nahkältenetze</a:t>
            </a:r>
            <a:r>
              <a:rPr lang="de-DE" dirty="0"/>
              <a:t> </a:t>
            </a:r>
          </a:p>
          <a:p>
            <a:r>
              <a:rPr lang="de-DE" sz="1800" b="0" i="0" u="none" strike="noStrike" dirty="0">
                <a:effectLst/>
                <a:latin typeface="Calibri" panose="020F0502020204030204" pitchFamily="34" charset="0"/>
              </a:rPr>
              <a:t>alle investiven Maßnahmen</a:t>
            </a:r>
            <a:r>
              <a:rPr lang="de-DE" dirty="0"/>
              <a:t> </a:t>
            </a:r>
          </a:p>
          <a:p>
            <a:endParaRPr lang="de-DE" dirty="0"/>
          </a:p>
          <a:p>
            <a:r>
              <a:rPr lang="de-DE" dirty="0"/>
              <a:t>Betroffene Bereiche: </a:t>
            </a:r>
            <a:r>
              <a:rPr lang="de-DE" sz="1800" b="0" i="0" u="none" strike="noStrike" dirty="0">
                <a:effectLst/>
                <a:latin typeface="Calibri" panose="020F0502020204030204" pitchFamily="34" charset="0"/>
              </a:rPr>
              <a:t>Gebäudebestand, MFH</a:t>
            </a:r>
            <a:r>
              <a:rPr lang="de-DE" dirty="0"/>
              <a:t>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800" b="0" i="0" u="none" strike="noStrike" dirty="0">
                <a:effectLst/>
                <a:latin typeface="Calibri" panose="020F0502020204030204" pitchFamily="34" charset="0"/>
              </a:rPr>
              <a:t>Es wird lieber neu gebaut, statt den Bestand zu modernisieren/umzunutzen - aus Kostengründen? Das führt zu Verschwendung und unnötiger Flächenversiegelung. Gebäude-Leerstand und -Verfall reduziert die Attraktivität von Lebensräumen</a:t>
            </a:r>
            <a:r>
              <a:rPr lang="de-DE" dirty="0"/>
              <a:t> </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a:t>
            </a:r>
            <a:r>
              <a:rPr lang="de-DE" sz="1800" b="0" i="0" u="none" strike="noStrike" dirty="0">
                <a:effectLst/>
                <a:latin typeface="Calibri" panose="020F0502020204030204" pitchFamily="34" charset="0"/>
              </a:rPr>
              <a:t>Sonstiges: Immobilienbesitzer und Bauunternehmer als Ausführende sowie Bund, Länder und Bezirke als Rahmengeber</a:t>
            </a:r>
            <a:r>
              <a:rPr lang="de-DE" dirty="0"/>
              <a:t> </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 </a:t>
            </a:r>
            <a:r>
              <a:rPr lang="de-DE" sz="1800" b="0" i="0" u="none" strike="noStrike" dirty="0">
                <a:effectLst/>
                <a:latin typeface="Calibri" panose="020F0502020204030204" pitchFamily="34" charset="0"/>
              </a:rPr>
              <a:t>Neubau begrenzen</a:t>
            </a:r>
            <a:r>
              <a:rPr lang="de-DE" dirty="0"/>
              <a:t> </a:t>
            </a:r>
            <a:endParaRPr lang="de-DE" b="0" i="0" dirty="0">
              <a:solidFill>
                <a:srgbClr val="333333"/>
              </a:solidFill>
              <a:effectLst/>
              <a:latin typeface="Open Sans" panose="020B0606030504020204" pitchFamily="34" charset="0"/>
            </a:endParaRP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a:p>
            <a:endParaRPr lang="de-DE" dirty="0"/>
          </a:p>
        </p:txBody>
      </p:sp>
    </p:spTree>
    <p:extLst>
      <p:ext uri="{BB962C8B-B14F-4D97-AF65-F5344CB8AC3E}">
        <p14:creationId xmlns:p14="http://schemas.microsoft.com/office/powerpoint/2010/main" val="4202610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Autor: 	Florian Hinze</a:t>
            </a:r>
          </a:p>
          <a:p>
            <a:r>
              <a:rPr lang="de-DE" dirty="0"/>
              <a:t>Organisation:	DGS-BB</a:t>
            </a:r>
          </a:p>
          <a:p>
            <a:r>
              <a:rPr lang="de-DE" dirty="0"/>
              <a:t>Projekt: 	</a:t>
            </a:r>
            <a:r>
              <a:rPr lang="de-DE" sz="1200" b="0" i="0" u="none" strike="noStrike" dirty="0" err="1">
                <a:effectLst/>
                <a:latin typeface="Calibri" panose="020F0502020204030204" pitchFamily="34" charset="0"/>
              </a:rPr>
              <a:t>MonDoWi</a:t>
            </a:r>
            <a:endParaRPr lang="de-DE" sz="1200" b="0" i="0" u="none" strike="noStrike" dirty="0">
              <a:effectLst/>
              <a:latin typeface="Calibri" panose="020F0502020204030204" pitchFamily="34" charset="0"/>
            </a:endParaRPr>
          </a:p>
          <a:p>
            <a:r>
              <a:rPr lang="de-DE" sz="1200" b="0" i="0" u="none" strike="noStrike" dirty="0">
                <a:effectLst/>
                <a:latin typeface="Calibri" panose="020F0502020204030204" pitchFamily="34" charset="0"/>
              </a:rPr>
              <a:t>E-Mail-Adresse: 	fhi@dgs-berlin.de</a:t>
            </a:r>
            <a:r>
              <a:rPr lang="de-DE" dirty="0"/>
              <a:t> </a:t>
            </a:r>
          </a:p>
          <a:p>
            <a:r>
              <a:rPr lang="de-DE" dirty="0"/>
              <a:t>Telefonnummer: 	</a:t>
            </a:r>
            <a:r>
              <a:rPr lang="de-DE" sz="1200" b="0" i="0" u="none" strike="noStrike" dirty="0">
                <a:effectLst/>
                <a:latin typeface="Calibri" panose="020F0502020204030204" pitchFamily="34" charset="0"/>
              </a:rPr>
              <a:t>015904731836</a:t>
            </a:r>
          </a:p>
          <a:p>
            <a:r>
              <a:rPr lang="de-DE" sz="1200" b="0" i="0" u="none" strike="noStrike" dirty="0">
                <a:effectLst/>
                <a:latin typeface="Calibri" panose="020F0502020204030204" pitchFamily="34" charset="0"/>
              </a:rPr>
              <a:t>Erstelldatum: 	2023-09-29</a:t>
            </a:r>
            <a:endParaRPr lang="de-DE" dirty="0"/>
          </a:p>
          <a:p>
            <a:r>
              <a:rPr lang="de-DE" dirty="0"/>
              <a:t>gehemmte Technologie bzw. Maßnahme: 	</a:t>
            </a:r>
          </a:p>
          <a:p>
            <a:r>
              <a:rPr lang="de-DE" dirty="0"/>
              <a:t>Betroffene Bereiche:		</a:t>
            </a:r>
          </a:p>
          <a:p>
            <a:br>
              <a:rPr lang="de-DE" sz="1200" b="0" i="0" u="none" strike="noStrike" dirty="0">
                <a:effectLst/>
                <a:latin typeface="Calibri" panose="020F0502020204030204" pitchFamily="34" charset="0"/>
              </a:rPr>
            </a:br>
            <a:r>
              <a:rPr lang="de-DE" sz="1200" b="1" kern="150" dirty="0">
                <a:effectLst/>
                <a:latin typeface="HTWBerlin Office"/>
                <a:ea typeface="HTWBerlin Office"/>
                <a:cs typeface="HTWBerlin Office"/>
              </a:rPr>
              <a:t>Beschreibung:</a:t>
            </a:r>
          </a:p>
          <a:p>
            <a:endParaRPr lang="de-DE" sz="1200" b="1" kern="150" dirty="0">
              <a:effectLst/>
              <a:latin typeface="HTWBerlin Office"/>
              <a:ea typeface="HTWBerlin Office"/>
              <a:cs typeface="HTWBerlin Office"/>
            </a:endParaRPr>
          </a:p>
          <a:p>
            <a:r>
              <a:rPr lang="de-DE" sz="1200" b="0" i="0" u="none" strike="noStrike" dirty="0">
                <a:effectLst/>
                <a:latin typeface="Calibri" panose="020F0502020204030204" pitchFamily="34" charset="0"/>
              </a:rPr>
              <a:t>Quellen: Besprechung mit </a:t>
            </a:r>
            <a:r>
              <a:rPr lang="de-DE" sz="1200" b="0" i="0" u="none" strike="noStrike" dirty="0" err="1">
                <a:effectLst/>
                <a:latin typeface="Calibri" panose="020F0502020204030204" pitchFamily="34" charset="0"/>
              </a:rPr>
              <a:t>PtJ</a:t>
            </a:r>
            <a:r>
              <a:rPr lang="de-DE" sz="1200" b="0" i="0" u="none" strike="noStrike" dirty="0">
                <a:effectLst/>
                <a:latin typeface="Calibri" panose="020F0502020204030204" pitchFamily="34" charset="0"/>
              </a:rPr>
              <a:t>, in der Mitglieder des </a:t>
            </a:r>
            <a:r>
              <a:rPr lang="de-DE" sz="1200" b="0" i="0" u="none" strike="noStrike" dirty="0" err="1">
                <a:effectLst/>
                <a:latin typeface="Calibri" panose="020F0502020204030204" pitchFamily="34" charset="0"/>
              </a:rPr>
              <a:t>PtJ</a:t>
            </a:r>
            <a:r>
              <a:rPr lang="de-DE" sz="1200" b="0" i="0" u="none" strike="noStrike" dirty="0">
                <a:effectLst/>
                <a:latin typeface="Calibri" panose="020F0502020204030204" pitchFamily="34" charset="0"/>
              </a:rPr>
              <a:t> die Kooperation mit der DENA verweigerten weil sie die Konkurrenz sei</a:t>
            </a:r>
          </a:p>
          <a:p>
            <a:endParaRPr lang="de-DE" sz="12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Bund, Länder, Gesellschaft</a:t>
            </a:r>
            <a:endParaRPr lang="de-DE" sz="1200" b="0" i="0" u="none" strike="noStrike" dirty="0">
              <a:solidFill>
                <a:srgbClr val="333333"/>
              </a:solidFill>
              <a:effectLst/>
              <a:latin typeface="Calibri" panose="020F0502020204030204" pitchFamily="34" charset="0"/>
            </a:endParaRPr>
          </a:p>
          <a:p>
            <a:endParaRPr lang="de-DE" sz="12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200" b="0" i="0" u="none" strike="noStrike" dirty="0">
                <a:solidFill>
                  <a:srgbClr val="333333"/>
                </a:solidFill>
                <a:effectLst/>
                <a:latin typeface="Calibri" panose="020F0502020204030204" pitchFamily="34" charset="0"/>
              </a:rPr>
              <a:t>:</a:t>
            </a:r>
          </a:p>
          <a:p>
            <a:endParaRPr lang="de-DE" sz="12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br>
              <a:rPr lang="de-DE" sz="12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a:p>
            <a:endParaRPr lang="de-DE" dirty="0"/>
          </a:p>
        </p:txBody>
      </p:sp>
    </p:spTree>
    <p:extLst>
      <p:ext uri="{BB962C8B-B14F-4D97-AF65-F5344CB8AC3E}">
        <p14:creationId xmlns:p14="http://schemas.microsoft.com/office/powerpoint/2010/main" val="2692784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47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a:t>
            </a:r>
            <a:r>
              <a:rPr lang="de-DE" sz="1800" b="0" i="0" u="none" strike="noStrike" dirty="0">
                <a:effectLst/>
                <a:latin typeface="Calibri" panose="020F0502020204030204" pitchFamily="34" charset="0"/>
              </a:rPr>
              <a:t>2023-01-12</a:t>
            </a:r>
            <a:r>
              <a:rPr lang="de-DE" dirty="0"/>
              <a:t> </a:t>
            </a:r>
          </a:p>
          <a:p>
            <a:r>
              <a:rPr lang="de-DE" dirty="0"/>
              <a:t>gehemmte Technologie bzw. Maßnahme: alle	</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dirty="0"/>
              <a:t>Betroffene Bereiche: </a:t>
            </a:r>
            <a:r>
              <a:rPr lang="de-DE" sz="1600" dirty="0"/>
              <a:t>Gebäude mit alten </a:t>
            </a:r>
            <a:r>
              <a:rPr lang="de-DE" sz="1600" dirty="0" err="1"/>
              <a:t>Eigentümer:innen</a:t>
            </a:r>
            <a:r>
              <a:rPr lang="de-DE" sz="1600" dirty="0"/>
              <a:t> </a:t>
            </a:r>
            <a:r>
              <a:rPr lang="de-DE" dirty="0"/>
              <a:t>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600" b="0" i="0" u="none" strike="noStrike" dirty="0">
                <a:effectLst/>
                <a:latin typeface="Calibri" panose="020F0502020204030204" pitchFamily="34" charset="0"/>
              </a:rPr>
              <a:t>Quellen: </a:t>
            </a:r>
            <a:r>
              <a:rPr lang="de-DE" sz="1800" b="0" i="0" u="none" strike="noStrike" dirty="0">
                <a:effectLst/>
                <a:latin typeface="Calibri" panose="020F0502020204030204" pitchFamily="34" charset="0"/>
              </a:rPr>
              <a:t>thematische Gruppe "Praktische Tipps für die energetische Gebäudesanierung" nabu-leitfaden_energetische_geb__udesanierung.pdf, S.5</a:t>
            </a:r>
            <a:r>
              <a:rPr lang="de-DE" dirty="0"/>
              <a:t> </a:t>
            </a:r>
            <a:endParaRPr lang="de-DE" sz="1600" b="0" i="0" u="none" strike="noStrike" dirty="0">
              <a:effectLst/>
              <a:latin typeface="Calibri" panose="020F0502020204030204" pitchFamily="34" charset="0"/>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Bund, Land, Bezirk, </a:t>
            </a:r>
            <a:r>
              <a:rPr lang="de-DE" sz="1800" b="0" i="0" u="none" strike="noStrike" dirty="0">
                <a:effectLst/>
                <a:latin typeface="Calibri" panose="020F0502020204030204" pitchFamily="34" charset="0"/>
              </a:rPr>
              <a:t>Gesellschaft</a:t>
            </a:r>
            <a:r>
              <a:rPr lang="de-DE" dirty="0"/>
              <a:t> </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a:t>
            </a:r>
          </a:p>
          <a:p>
            <a:r>
              <a:rPr lang="de-DE" sz="1800" b="0" i="0" u="none" strike="noStrike" dirty="0">
                <a:effectLst/>
                <a:latin typeface="Calibri" panose="020F0502020204030204" pitchFamily="34" charset="0"/>
              </a:rPr>
              <a:t>Es gibt mehrere Möglichkeiten, die auch miteinander kombiniert werden können: </a:t>
            </a: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1. Es werden Anreize geschaffen, die es auch für alte Menschen lohnend machen, ihren ökologischen Fußabdruck zu senken, bspw. durch das Sanieren ihrer Häuser. Möglich ist bspw. eine Finanzierung von Sanierungen durch die Einnahmen aus der </a:t>
            </a:r>
            <a:r>
              <a:rPr lang="de-DE" sz="1800" b="0" i="0" u="none" strike="noStrike" dirty="0" err="1">
                <a:effectLst/>
                <a:latin typeface="Calibri" panose="020F0502020204030204" pitchFamily="34" charset="0"/>
              </a:rPr>
              <a:t>Treibhausgasemissionsbepreisung</a:t>
            </a:r>
            <a:r>
              <a:rPr lang="de-DE" sz="1800" b="0" i="0" u="none" strike="noStrike" dirty="0">
                <a:effectLst/>
                <a:latin typeface="Calibri" panose="020F0502020204030204" pitchFamily="34" charset="0"/>
              </a:rPr>
              <a:t>.</a:t>
            </a: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2. Der ökologische Fußabdruck jedes Menschen wird begrenzt, bspw. bekommt </a:t>
            </a:r>
            <a:r>
              <a:rPr lang="de-DE" sz="1800" b="0" i="0" u="none" strike="noStrike" dirty="0" err="1">
                <a:effectLst/>
                <a:latin typeface="Calibri" panose="020F0502020204030204" pitchFamily="34" charset="0"/>
              </a:rPr>
              <a:t>jede_r</a:t>
            </a:r>
            <a:r>
              <a:rPr lang="de-DE" sz="1800" b="0" i="0" u="none" strike="noStrike" dirty="0">
                <a:effectLst/>
                <a:latin typeface="Calibri" panose="020F0502020204030204" pitchFamily="34" charset="0"/>
              </a:rPr>
              <a:t> ein Budget für die Emission einer begrenzten Menge von Kohlendioxidäquivalenten pro Jahr. Je mehr Treibhausgase durch die Immobilie ausgestoßen werden, desto weniger bleiben für andere Lebensbereiche. </a:t>
            </a: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3. Klimaforscher Prof. Hans Joachim Schellnhuber vom Potsdam-Institut für Klimafolgenforschung (PIK) schlägt vor "Jeder Mensch kriegt drei Tonnen CO2 pro Jahr, aber wer mehr braucht, muss es sich eben einkaufen."</a:t>
            </a:r>
            <a:br>
              <a:rPr lang="de-DE" sz="1800" b="0" i="0" u="none" strike="noStrike" dirty="0">
                <a:effectLst/>
                <a:latin typeface="Calibri" panose="020F0502020204030204" pitchFamily="34" charset="0"/>
              </a:rPr>
            </a:br>
            <a:r>
              <a:rPr lang="de-DE" sz="1800" b="0" i="0" u="none" strike="noStrike" dirty="0">
                <a:effectLst/>
                <a:latin typeface="Calibri" panose="020F0502020204030204" pitchFamily="34" charset="0"/>
              </a:rPr>
              <a:t>4. </a:t>
            </a:r>
            <a:r>
              <a:rPr lang="de-DE" sz="1800" b="0" i="0" u="none" strike="noStrike" dirty="0" err="1">
                <a:effectLst/>
                <a:latin typeface="Calibri" panose="020F0502020204030204" pitchFamily="34" charset="0"/>
              </a:rPr>
              <a:t>Eigentümer_innen</a:t>
            </a:r>
            <a:r>
              <a:rPr lang="de-DE" sz="1800" b="0" i="0" u="none" strike="noStrike" dirty="0">
                <a:effectLst/>
                <a:latin typeface="Calibri" panose="020F0502020204030204" pitchFamily="34" charset="0"/>
              </a:rPr>
              <a:t> verlieren automatisch die Eigentumsrechte an ihrer Immobilie, wenn diese nicht die energetischen Mindeststandards erfüllt. Diese Maßnahme eignet sich v.a. für Vermietende, die sonst ein zu geringes Interesse an Energiesparmaßnahmen haben, weil die </a:t>
            </a:r>
            <a:r>
              <a:rPr lang="de-DE" sz="1800" b="0" i="0" u="none" strike="noStrike" dirty="0" err="1">
                <a:effectLst/>
                <a:latin typeface="Calibri" panose="020F0502020204030204" pitchFamily="34" charset="0"/>
              </a:rPr>
              <a:t>Mieter_innen</a:t>
            </a:r>
            <a:r>
              <a:rPr lang="de-DE" sz="1800" b="0" i="0" u="none" strike="noStrike" dirty="0">
                <a:effectLst/>
                <a:latin typeface="Calibri" panose="020F0502020204030204" pitchFamily="34" charset="0"/>
              </a:rPr>
              <a:t> die Betriebskosten zahlen.</a:t>
            </a:r>
            <a:r>
              <a:rPr lang="de-DE" dirty="0"/>
              <a:t> </a:t>
            </a: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a:p>
            <a:endParaRPr lang="de-DE" dirty="0"/>
          </a:p>
        </p:txBody>
      </p:sp>
    </p:spTree>
    <p:extLst>
      <p:ext uri="{BB962C8B-B14F-4D97-AF65-F5344CB8AC3E}">
        <p14:creationId xmlns:p14="http://schemas.microsoft.com/office/powerpoint/2010/main" val="888078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55000" lnSpcReduction="20000"/>
          </a:bodyPr>
          <a:lstStyle/>
          <a:p>
            <a:r>
              <a:rPr lang="de-DE" dirty="0"/>
              <a:t>Autor: 	</a:t>
            </a:r>
            <a:r>
              <a:rPr lang="de-DE" sz="1800" b="0" i="0" u="none" strike="noStrike" dirty="0">
                <a:effectLst/>
                <a:latin typeface="Calibri" panose="020F0502020204030204" pitchFamily="34" charset="0"/>
              </a:rPr>
              <a:t>Prof. Uli Spindler</a:t>
            </a:r>
            <a:r>
              <a:rPr lang="de-DE" dirty="0"/>
              <a:t> </a:t>
            </a:r>
          </a:p>
          <a:p>
            <a:r>
              <a:rPr lang="de-DE" dirty="0"/>
              <a:t>Organisation:	</a:t>
            </a:r>
            <a:r>
              <a:rPr lang="de-DE" sz="1800" b="0" i="0" u="none" strike="noStrike" dirty="0">
                <a:effectLst/>
                <a:latin typeface="Calibri" panose="020F0502020204030204" pitchFamily="34" charset="0"/>
              </a:rPr>
              <a:t>TH Rosenheim</a:t>
            </a:r>
            <a:r>
              <a:rPr lang="de-DE" dirty="0"/>
              <a:t> </a:t>
            </a:r>
          </a:p>
          <a:p>
            <a:r>
              <a:rPr lang="de-DE" dirty="0"/>
              <a:t>Projekt: 	</a:t>
            </a:r>
            <a:r>
              <a:rPr lang="de-DE" sz="1800" b="0" i="0" u="none" strike="noStrike" dirty="0" err="1">
                <a:effectLst/>
                <a:latin typeface="Calibri" panose="020F0502020204030204" pitchFamily="34" charset="0"/>
              </a:rPr>
              <a:t>MonSec</a:t>
            </a:r>
            <a:r>
              <a:rPr lang="de-DE" dirty="0"/>
              <a:t> </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a:t>
            </a:r>
            <a:r>
              <a:rPr lang="de-DE" dirty="0"/>
              <a:t> </a:t>
            </a:r>
            <a:r>
              <a:rPr lang="de-DE" sz="1800" b="0" i="0" u="none" strike="noStrike" dirty="0">
                <a:effectLst/>
                <a:latin typeface="Calibri" panose="020F0502020204030204" pitchFamily="34" charset="0"/>
              </a:rPr>
              <a:t>uli.spindler@th-rosenheim.de</a:t>
            </a:r>
            <a:r>
              <a:rPr lang="de-DE" dirty="0"/>
              <a:t> </a:t>
            </a:r>
          </a:p>
          <a:p>
            <a:r>
              <a:rPr lang="de-DE" dirty="0"/>
              <a:t>Telefonnummer: 	</a:t>
            </a:r>
            <a:r>
              <a:rPr lang="de-DE" sz="1800" b="0" i="0" u="none" strike="noStrike" dirty="0">
                <a:effectLst/>
                <a:latin typeface="Calibri" panose="020F0502020204030204" pitchFamily="34" charset="0"/>
              </a:rPr>
              <a:t>01634129890</a:t>
            </a:r>
            <a:r>
              <a:rPr lang="de-DE" dirty="0"/>
              <a:t> </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Erstelldatum: 	</a:t>
            </a:r>
            <a:r>
              <a:rPr lang="de-DE" sz="1800" b="0" i="0" u="none" strike="noStrike" dirty="0">
                <a:effectLst/>
                <a:latin typeface="Calibri" panose="020F0502020204030204" pitchFamily="34" charset="0"/>
              </a:rPr>
              <a:t>2023-04-01</a:t>
            </a:r>
            <a:r>
              <a:rPr lang="de-DE" dirty="0"/>
              <a:t> </a:t>
            </a:r>
          </a:p>
          <a:p>
            <a:r>
              <a:rPr lang="de-DE" dirty="0"/>
              <a:t>gehemmte Technologie bzw. Maßnahme: 	</a:t>
            </a:r>
            <a:r>
              <a:rPr lang="de-DE" sz="1800" b="0" i="0" u="none" strike="noStrike" dirty="0">
                <a:effectLst/>
                <a:latin typeface="Calibri" panose="020F0502020204030204" pitchFamily="34" charset="0"/>
              </a:rPr>
              <a:t>Wärmepumpe</a:t>
            </a:r>
            <a:r>
              <a:rPr lang="de-DE" dirty="0"/>
              <a:t> </a:t>
            </a:r>
          </a:p>
          <a:p>
            <a:r>
              <a:rPr lang="de-DE" dirty="0"/>
              <a:t>Betroffene Bereiche:		</a:t>
            </a:r>
            <a:r>
              <a:rPr lang="de-DE" sz="1800" b="0" i="0" u="none" strike="noStrike" dirty="0">
                <a:effectLst/>
                <a:latin typeface="Calibri" panose="020F0502020204030204" pitchFamily="34" charset="0"/>
              </a:rPr>
              <a:t>Heizungssanierung im Bestand</a:t>
            </a:r>
            <a:r>
              <a:rPr lang="de-DE" dirty="0"/>
              <a:t>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800" b="0" i="0" u="none" strike="noStrike" dirty="0">
                <a:effectLst/>
                <a:latin typeface="Calibri" panose="020F0502020204030204" pitchFamily="34" charset="0"/>
              </a:rPr>
              <a:t>Es sind zu viele falsche Meinungen über Wärmepumpen im Umlauf, selbst bei Heizungsinstallateuren. Wärmepumpen sind komplizierter und anspruchsvoller in der Regelungstechnik und der Hydraulik als Heizkessel. Daher kommt es oft zu schlecht ausgeführten und eingestellten Anlagen, die durch schlechte Effizienz den Ruf der Wärmepumpen schädigen, sowohl bei Fachkräften als auch beim Hausbesitzer. Durch die Verunsicherung, insbesondere was den Bestand betrifft, werden Wärmepumpen oft nicht eingebaut sondern lieber ein Holz/Pelletkessel.</a:t>
            </a:r>
            <a:r>
              <a:rPr lang="de-DE" dirty="0"/>
              <a:t> </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a:t>
            </a:r>
            <a:r>
              <a:rPr lang="de-DE" sz="1800" b="0" i="0" u="none" strike="noStrike" dirty="0">
                <a:effectLst/>
                <a:latin typeface="Calibri" panose="020F0502020204030204" pitchFamily="34" charset="0"/>
              </a:rPr>
              <a:t>Gesellschaft</a:t>
            </a:r>
            <a:r>
              <a:rPr lang="de-DE" dirty="0"/>
              <a:t> </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 </a:t>
            </a:r>
            <a:r>
              <a:rPr lang="de-DE" sz="1800" b="0" i="0" u="none" strike="noStrike" dirty="0">
                <a:effectLst/>
                <a:latin typeface="Calibri" panose="020F0502020204030204" pitchFamily="34" charset="0"/>
              </a:rPr>
              <a:t>Aufklärung der Hausbesitzer und Weiterbildung der Fachhandwerker und Planer und Energieberater etc.</a:t>
            </a:r>
            <a:r>
              <a:rPr lang="de-DE" dirty="0"/>
              <a:t> </a:t>
            </a:r>
            <a:endParaRPr lang="de-DE" b="0" i="0" dirty="0">
              <a:solidFill>
                <a:srgbClr val="333333"/>
              </a:solidFill>
              <a:effectLst/>
              <a:latin typeface="Open Sans" panose="020B0606030504020204" pitchFamily="34" charset="0"/>
            </a:endParaRP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a:p>
            <a:endParaRPr lang="de-DE" dirty="0"/>
          </a:p>
        </p:txBody>
      </p:sp>
    </p:spTree>
    <p:extLst>
      <p:ext uri="{BB962C8B-B14F-4D97-AF65-F5344CB8AC3E}">
        <p14:creationId xmlns:p14="http://schemas.microsoft.com/office/powerpoint/2010/main" val="3327844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62500" lnSpcReduction="20000"/>
          </a:bodyPr>
          <a:lstStyle/>
          <a:p>
            <a:r>
              <a:rPr lang="de-DE" dirty="0"/>
              <a:t>Autor: 	</a:t>
            </a:r>
            <a:r>
              <a:rPr lang="de-DE" sz="1800" b="0" i="0" u="none" strike="noStrike" dirty="0">
                <a:effectLst/>
                <a:latin typeface="Calibri" panose="020F0502020204030204" pitchFamily="34" charset="0"/>
              </a:rPr>
              <a:t>Prof. Dr. Wolfgang Krcmar</a:t>
            </a:r>
            <a:r>
              <a:rPr lang="de-DE" dirty="0"/>
              <a:t> 	</a:t>
            </a:r>
          </a:p>
          <a:p>
            <a:r>
              <a:rPr lang="de-DE" dirty="0"/>
              <a:t>Organisation:	</a:t>
            </a:r>
            <a:r>
              <a:rPr lang="de-DE" sz="1800" b="0" i="0" u="none" strike="noStrike" dirty="0">
                <a:effectLst/>
                <a:latin typeface="Calibri" panose="020F0502020204030204" pitchFamily="34" charset="0"/>
              </a:rPr>
              <a:t>Technische Hochschule Nürnberg - Georg Simon Ohm</a:t>
            </a:r>
            <a:r>
              <a:rPr lang="de-DE" dirty="0"/>
              <a:t> </a:t>
            </a:r>
          </a:p>
          <a:p>
            <a:r>
              <a:rPr lang="de-DE" dirty="0"/>
              <a:t>Projekt: 	</a:t>
            </a:r>
            <a:r>
              <a:rPr lang="de-DE" sz="1800" b="0" i="0" u="none" strike="noStrike" dirty="0" err="1">
                <a:effectLst/>
                <a:latin typeface="Calibri" panose="020F0502020204030204" pitchFamily="34" charset="0"/>
              </a:rPr>
              <a:t>Herzo</a:t>
            </a:r>
            <a:r>
              <a:rPr lang="de-DE" sz="1800" b="0" i="0" u="none" strike="noStrike" dirty="0">
                <a:effectLst/>
                <a:latin typeface="Calibri" panose="020F0502020204030204" pitchFamily="34" charset="0"/>
              </a:rPr>
              <a:t> Base</a:t>
            </a:r>
            <a:r>
              <a:rPr lang="de-DE" dirty="0"/>
              <a:t> </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a:t>
            </a:r>
            <a:r>
              <a:rPr lang="de-DE" dirty="0"/>
              <a:t> </a:t>
            </a:r>
            <a:r>
              <a:rPr lang="de-DE" sz="1800" b="0" i="0" u="none" strike="noStrike" dirty="0">
                <a:effectLst/>
                <a:latin typeface="Calibri" panose="020F0502020204030204" pitchFamily="34" charset="0"/>
              </a:rPr>
              <a:t>wolfgang.krcmar@th-nuernberg.de</a:t>
            </a:r>
            <a:r>
              <a:rPr lang="de-DE" dirty="0"/>
              <a:t> </a:t>
            </a:r>
          </a:p>
          <a:p>
            <a:r>
              <a:rPr lang="de-DE" dirty="0"/>
              <a:t>Telefonnummer: 	</a:t>
            </a:r>
            <a:r>
              <a:rPr lang="de-DE" sz="1800" b="0" i="0" u="none" strike="noStrike" dirty="0">
                <a:effectLst/>
                <a:latin typeface="Calibri" panose="020F0502020204030204" pitchFamily="34" charset="0"/>
              </a:rPr>
              <a:t>0911 / 5880-3110</a:t>
            </a:r>
            <a:r>
              <a:rPr lang="de-DE" dirty="0"/>
              <a:t> </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Erstelldatum: 	</a:t>
            </a:r>
            <a:r>
              <a:rPr lang="de-DE" sz="1800" b="0" i="0" u="none" strike="noStrike" dirty="0">
                <a:effectLst/>
                <a:latin typeface="Calibri" panose="020F0502020204030204" pitchFamily="34" charset="0"/>
              </a:rPr>
              <a:t>2023-02-28</a:t>
            </a:r>
            <a:r>
              <a:rPr lang="de-DE" dirty="0"/>
              <a:t> </a:t>
            </a:r>
          </a:p>
          <a:p>
            <a:r>
              <a:rPr lang="de-DE" dirty="0"/>
              <a:t>gehemmte Technologie bzw. Maßnahme: 	</a:t>
            </a:r>
            <a:r>
              <a:rPr lang="de-DE" sz="1800" b="0" i="0" u="none" strike="noStrike" dirty="0">
                <a:effectLst/>
                <a:latin typeface="Calibri" panose="020F0502020204030204" pitchFamily="34" charset="0"/>
              </a:rPr>
              <a:t>Dämmung, Gebäudehülle, Recycle, Rot: Verhinderung von Abfällen, Nutzung grauer Energie, Baumaterialien</a:t>
            </a:r>
            <a:r>
              <a:rPr lang="de-DE" dirty="0"/>
              <a:t> </a:t>
            </a:r>
          </a:p>
          <a:p>
            <a:r>
              <a:rPr lang="de-DE" dirty="0"/>
              <a:t>Betroffene Bereiche:		</a:t>
            </a:r>
            <a:r>
              <a:rPr lang="de-DE" sz="1800" b="0" i="0" u="none" strike="noStrike" dirty="0">
                <a:effectLst/>
                <a:latin typeface="Calibri" panose="020F0502020204030204" pitchFamily="34" charset="0"/>
              </a:rPr>
              <a:t>Wärmedämmung von Wandbaustoffen, Recycling von Wandbaustoffen</a:t>
            </a:r>
            <a:r>
              <a:rPr lang="de-DE" dirty="0"/>
              <a:t> </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r>
              <a:rPr lang="de-DE" sz="1800" b="0" i="0" u="none" strike="noStrike" dirty="0">
                <a:effectLst/>
                <a:latin typeface="Calibri" panose="020F0502020204030204" pitchFamily="34" charset="0"/>
              </a:rPr>
              <a:t>Eingereichte Forschungsvorhaben werden vom Projektträger nicht zügig bewertet</a:t>
            </a:r>
            <a:r>
              <a:rPr lang="de-DE" dirty="0"/>
              <a:t> </a:t>
            </a:r>
          </a:p>
          <a:p>
            <a:endParaRPr lang="de-DE" sz="1600" b="1" kern="150" dirty="0">
              <a:effectLst/>
              <a:latin typeface="HTWBerlin Office"/>
              <a:ea typeface="HTWBerlin Office"/>
              <a:cs typeface="HTWBerlin Office"/>
            </a:endParaRPr>
          </a:p>
          <a:p>
            <a:r>
              <a:rPr lang="de-DE" sz="1600" b="0" i="0" u="none" strike="noStrike" dirty="0">
                <a:effectLst/>
                <a:latin typeface="Calibri" panose="020F0502020204030204" pitchFamily="34" charset="0"/>
              </a:rPr>
              <a:t>Quellen:</a:t>
            </a: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a:t>
            </a:r>
            <a:r>
              <a:rPr lang="de-DE" sz="1800" b="0" i="0" u="none" strike="noStrike" dirty="0">
                <a:effectLst/>
                <a:latin typeface="Calibri" panose="020F0502020204030204" pitchFamily="34" charset="0"/>
              </a:rPr>
              <a:t>Sonstiges: Fördermittelgeber im Auftrag des Bundes</a:t>
            </a:r>
            <a:r>
              <a:rPr lang="de-DE" dirty="0"/>
              <a:t> </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Änderungsvorschläge: </a:t>
            </a:r>
            <a:r>
              <a:rPr lang="de-DE" sz="1800" b="0" i="0" u="none" strike="noStrike" dirty="0">
                <a:effectLst/>
                <a:latin typeface="Calibri" panose="020F0502020204030204" pitchFamily="34" charset="0"/>
              </a:rPr>
              <a:t>Schnellere Genehmigung von Forschungsvorhaben zur Energiewende</a:t>
            </a:r>
            <a:r>
              <a:rPr lang="de-DE" dirty="0"/>
              <a:t> </a:t>
            </a:r>
            <a:endParaRPr lang="de-DE" b="0" i="0" dirty="0">
              <a:solidFill>
                <a:srgbClr val="333333"/>
              </a:solidFill>
              <a:effectLst/>
              <a:latin typeface="Open Sans" panose="020B0606030504020204" pitchFamily="34" charset="0"/>
            </a:endParaRP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 </a:t>
            </a:r>
            <a:r>
              <a:rPr lang="de-DE" sz="1800" b="0" i="0" u="none" strike="noStrike" dirty="0">
                <a:effectLst/>
                <a:latin typeface="Calibri" panose="020F0502020204030204" pitchFamily="34" charset="0"/>
              </a:rPr>
              <a:t>Sehr viele Tonnen CO2 pro Jahr !</a:t>
            </a:r>
            <a:r>
              <a:rPr lang="de-DE" dirty="0"/>
              <a:t> </a:t>
            </a:r>
          </a:p>
          <a:p>
            <a:endParaRPr lang="de-DE" dirty="0"/>
          </a:p>
          <a:p>
            <a:endParaRPr lang="de-DE" dirty="0"/>
          </a:p>
        </p:txBody>
      </p:sp>
    </p:spTree>
    <p:extLst>
      <p:ext uri="{BB962C8B-B14F-4D97-AF65-F5344CB8AC3E}">
        <p14:creationId xmlns:p14="http://schemas.microsoft.com/office/powerpoint/2010/main" val="3812494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47500" lnSpcReduction="20000"/>
          </a:bodyPr>
          <a:lstStyle/>
          <a:p>
            <a:r>
              <a:rPr lang="de-DE" dirty="0"/>
              <a:t>Autor: 	Florian Hinze</a:t>
            </a:r>
          </a:p>
          <a:p>
            <a:r>
              <a:rPr lang="de-DE" dirty="0"/>
              <a:t>Organisation:	DGS-BB</a:t>
            </a:r>
          </a:p>
          <a:p>
            <a:r>
              <a:rPr lang="de-DE" dirty="0"/>
              <a:t>Projekt: 	</a:t>
            </a:r>
            <a:r>
              <a:rPr lang="de-DE" sz="1600" b="0" i="0" u="none" strike="noStrike" dirty="0" err="1">
                <a:effectLst/>
                <a:latin typeface="Calibri" panose="020F0502020204030204" pitchFamily="34" charset="0"/>
              </a:rPr>
              <a:t>MonDoWi</a:t>
            </a:r>
            <a:endParaRPr lang="de-DE" sz="1600" b="0" i="0" u="none" strike="noStrike" dirty="0">
              <a:effectLst/>
              <a:latin typeface="Calibri" panose="020F0502020204030204" pitchFamily="34" charset="0"/>
            </a:endParaRPr>
          </a:p>
          <a:p>
            <a:r>
              <a:rPr lang="de-DE" sz="1600" b="0" i="0" u="none" strike="noStrike" dirty="0">
                <a:effectLst/>
                <a:latin typeface="Calibri" panose="020F0502020204030204" pitchFamily="34" charset="0"/>
              </a:rPr>
              <a:t>E-Mail-Adresse: 	fhi@dgs-berlin.de</a:t>
            </a:r>
            <a:r>
              <a:rPr lang="de-DE" dirty="0"/>
              <a:t> </a:t>
            </a:r>
          </a:p>
          <a:p>
            <a:r>
              <a:rPr lang="de-DE" dirty="0"/>
              <a:t>Telefonnummer: 	</a:t>
            </a:r>
            <a:r>
              <a:rPr lang="de-DE" sz="1600" b="0" i="0" u="none" strike="noStrike" dirty="0">
                <a:effectLst/>
                <a:latin typeface="Calibri" panose="020F0502020204030204" pitchFamily="34" charset="0"/>
              </a:rPr>
              <a:t>015904731836</a:t>
            </a:r>
          </a:p>
          <a:p>
            <a:r>
              <a:rPr lang="de-DE" sz="1600" b="0" i="0" u="none" strike="noStrike" dirty="0">
                <a:effectLst/>
                <a:latin typeface="Calibri" panose="020F0502020204030204" pitchFamily="34" charset="0"/>
              </a:rPr>
              <a:t>Erstelldatum: 	2023-08-28</a:t>
            </a:r>
            <a:endParaRPr lang="de-DE" dirty="0"/>
          </a:p>
          <a:p>
            <a:r>
              <a:rPr lang="de-DE" dirty="0"/>
              <a:t>gehemmte Technologie bzw. Maßnahme: 	alle</a:t>
            </a:r>
          </a:p>
          <a:p>
            <a:r>
              <a:rPr lang="de-DE" dirty="0"/>
              <a:t>Betroffene Bereiche:		alle</a:t>
            </a:r>
          </a:p>
          <a:p>
            <a:br>
              <a:rPr lang="de-DE" sz="1600" b="0" i="0" u="none" strike="noStrike" dirty="0">
                <a:effectLst/>
                <a:latin typeface="Calibri" panose="020F0502020204030204" pitchFamily="34" charset="0"/>
              </a:rPr>
            </a:br>
            <a:r>
              <a:rPr lang="de-DE" sz="1600" b="1" kern="150" dirty="0">
                <a:effectLst/>
                <a:latin typeface="HTWBerlin Office"/>
                <a:ea typeface="HTWBerlin Office"/>
                <a:cs typeface="HTWBerlin Office"/>
              </a:rPr>
              <a:t>Beschreibung:</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sz="1600" kern="1200" dirty="0">
                <a:solidFill>
                  <a:schemeClr val="tx1"/>
                </a:solidFill>
                <a:latin typeface="+mn-lt"/>
                <a:ea typeface="+mn-ea"/>
                <a:cs typeface="+mn-cs"/>
              </a:rPr>
              <a:t>Fachkräftemangel: Es ist derzeit (Stand 2023) teilweise schwer, Handwerker zu finden.</a:t>
            </a:r>
          </a:p>
          <a:p>
            <a:pPr marL="0" marR="0" lvl="0" indent="0" algn="l" defTabSz="1219170" rtl="0" eaLnBrk="1" fontAlgn="auto" latinLnBrk="0" hangingPunct="1">
              <a:lnSpc>
                <a:spcPct val="100000"/>
              </a:lnSpc>
              <a:spcBef>
                <a:spcPts val="0"/>
              </a:spcBef>
              <a:spcAft>
                <a:spcPts val="0"/>
              </a:spcAft>
              <a:buClrTx/>
              <a:buSzTx/>
              <a:buFontTx/>
              <a:buNone/>
              <a:tabLst/>
              <a:defRPr/>
            </a:pPr>
            <a:endParaRPr lang="de-DE" sz="1600" b="1" kern="1200" dirty="0">
              <a:solidFill>
                <a:schemeClr val="tx1"/>
              </a:solidFill>
              <a:effectLst/>
              <a:latin typeface="+mn-lt"/>
              <a:ea typeface="+mn-ea"/>
              <a:cs typeface="+mn-cs"/>
            </a:endParaRPr>
          </a:p>
          <a:p>
            <a:r>
              <a:rPr lang="de-DE" sz="1600" kern="1200" dirty="0">
                <a:solidFill>
                  <a:schemeClr val="tx1"/>
                </a:solidFill>
                <a:latin typeface="+mn-lt"/>
                <a:ea typeface="+mn-ea"/>
                <a:cs typeface="+mn-cs"/>
              </a:rPr>
              <a:t>Es handelt sich aber nur bedingt um ein Hemmnis, weil </a:t>
            </a:r>
          </a:p>
          <a:p>
            <a:pPr marL="342900" indent="-342900">
              <a:buFont typeface="+mj-lt"/>
              <a:buAutoNum type="arabicPeriod"/>
            </a:pPr>
            <a:r>
              <a:rPr lang="de-DE" sz="1600" kern="1200" dirty="0">
                <a:solidFill>
                  <a:schemeClr val="tx1"/>
                </a:solidFill>
                <a:latin typeface="+mn-lt"/>
                <a:ea typeface="+mn-ea"/>
                <a:cs typeface="+mn-cs"/>
              </a:rPr>
              <a:t>Deutschlandweit genügend Fachkräfte vorhanden sind, die in den Bereich Energiewende wechseln können oder dafür ausgebildet werden können</a:t>
            </a:r>
          </a:p>
          <a:p>
            <a:pPr marL="342900" indent="-342900">
              <a:buFont typeface="+mj-lt"/>
              <a:buAutoNum type="arabicPeriod"/>
            </a:pPr>
            <a:r>
              <a:rPr lang="de-DE" sz="1600" kern="1200" dirty="0">
                <a:solidFill>
                  <a:schemeClr val="tx1"/>
                </a:solidFill>
                <a:latin typeface="+mn-lt"/>
                <a:ea typeface="+mn-ea"/>
                <a:cs typeface="+mn-cs"/>
              </a:rPr>
              <a:t>mehr Fachkräfte nur unter bestimmten Bedingungen zu einer Beschleunigung der Energiewende führen würden, unter anderen Bedingungen können sie zu einer Entfernung vom Ziel der Klimaneutralität führen (siehe andere Hemmnisse)</a:t>
            </a:r>
            <a:endParaRPr lang="de-DE" sz="1600" b="0" kern="1200" dirty="0">
              <a:solidFill>
                <a:schemeClr val="tx1"/>
              </a:solidFill>
              <a:latin typeface="+mn-lt"/>
              <a:ea typeface="+mn-ea"/>
              <a:cs typeface="+mn-cs"/>
            </a:endParaRPr>
          </a:p>
          <a:p>
            <a:r>
              <a:rPr lang="de-DE" sz="1600" b="0" kern="150" dirty="0">
                <a:effectLst/>
                <a:latin typeface="HTWBerlin Office"/>
                <a:ea typeface="HTWBerlin Office"/>
                <a:cs typeface="HTWBerlin Office"/>
              </a:rPr>
              <a:t>Der Boom fossiler Heizungen (Stand 2023) zeigt, dass genügend Fachkräfte vorhanden sind, sie aber in den falschen Bereichen arbeiten.</a:t>
            </a:r>
          </a:p>
          <a:p>
            <a:endParaRPr lang="de-DE" sz="1600" b="1" kern="150" dirty="0">
              <a:effectLst/>
              <a:latin typeface="HTWBerlin Office"/>
              <a:ea typeface="HTWBerlin Office"/>
              <a:cs typeface="HTWBerlin Office"/>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de-DE" sz="1600" b="0" i="0" u="none" strike="noStrike" dirty="0">
                <a:effectLst/>
                <a:latin typeface="Calibri" panose="020F0502020204030204" pitchFamily="34" charset="0"/>
              </a:rPr>
              <a:t>Quellen: </a:t>
            </a:r>
            <a:r>
              <a:rPr lang="de-DE" dirty="0">
                <a:hlinkClick r:id="rId3"/>
              </a:rPr>
              <a:t>VdZ_Prognos_Studie_Fachkraefte_Energiewende.pdf (vdzev.de)</a:t>
            </a:r>
            <a:endParaRPr lang="de-DE" sz="1600" b="0" i="0" u="none" strike="noStrike" dirty="0">
              <a:effectLst/>
              <a:latin typeface="Calibri" panose="020F0502020204030204" pitchFamily="34" charset="0"/>
            </a:endParaRPr>
          </a:p>
          <a:p>
            <a:endParaRPr lang="de-DE" sz="1600" b="0" i="0" u="none" strike="noStrike" dirty="0">
              <a:effectLst/>
              <a:latin typeface="Calibri" panose="020F0502020204030204" pitchFamily="34" charset="0"/>
            </a:endParaRPr>
          </a:p>
          <a:p>
            <a:r>
              <a:rPr lang="de-DE" b="0" i="0" dirty="0">
                <a:solidFill>
                  <a:srgbClr val="333333"/>
                </a:solidFill>
                <a:effectLst/>
                <a:latin typeface="Open Sans" panose="020B0606030504020204" pitchFamily="34" charset="0"/>
              </a:rPr>
              <a:t>Zuständigkeiten: Bund, Länder, Gesellschaft</a:t>
            </a:r>
            <a:endParaRPr lang="de-DE" sz="1600" b="0" i="0" u="none" strike="noStrike" dirty="0">
              <a:solidFill>
                <a:srgbClr val="333333"/>
              </a:solidFill>
              <a:effectLst/>
              <a:latin typeface="Calibri" panose="020F0502020204030204" pitchFamily="34" charset="0"/>
            </a:endParaRPr>
          </a:p>
          <a:p>
            <a:endParaRPr lang="de-DE" sz="1600" b="0" i="0" u="none" strike="noStrike" dirty="0">
              <a:solidFill>
                <a:srgbClr val="333333"/>
              </a:solidFill>
              <a:effectLst/>
              <a:latin typeface="Calibri" panose="020F0502020204030204" pitchFamily="34" charset="0"/>
            </a:endParaRPr>
          </a:p>
          <a:p>
            <a:r>
              <a:rPr lang="de-DE" b="0" i="0" dirty="0">
                <a:solidFill>
                  <a:srgbClr val="333333"/>
                </a:solidFill>
                <a:effectLst/>
                <a:latin typeface="Open Sans" panose="020B0606030504020204" pitchFamily="34" charset="0"/>
              </a:rPr>
              <a:t>Gesetzliche Grundlage</a:t>
            </a:r>
            <a:r>
              <a:rPr lang="de-DE" sz="1600" b="0" i="0" u="none" strike="noStrike" dirty="0">
                <a:solidFill>
                  <a:srgbClr val="333333"/>
                </a:solidFill>
                <a:effectLst/>
                <a:latin typeface="Calibri" panose="020F0502020204030204" pitchFamily="34" charset="0"/>
              </a:rPr>
              <a:t>:</a:t>
            </a:r>
          </a:p>
          <a:p>
            <a:endParaRPr lang="de-DE" sz="1600" b="0" i="0" u="none" strike="noStrike" dirty="0">
              <a:solidFill>
                <a:srgbClr val="333333"/>
              </a:solidFill>
              <a:effectLst/>
              <a:latin typeface="Calibri" panose="020F0502020204030204" pitchFamily="34" charset="0"/>
            </a:endParaRPr>
          </a:p>
          <a:p>
            <a:pPr marL="342900" indent="-342900" algn="l" defTabSz="1219170" rtl="0" eaLnBrk="1" latinLnBrk="0" hangingPunct="1">
              <a:buFont typeface="+mj-lt"/>
              <a:buAutoNum type="arabicPeriod"/>
            </a:pPr>
            <a:r>
              <a:rPr lang="de-DE" b="0" i="0" dirty="0">
                <a:solidFill>
                  <a:srgbClr val="333333"/>
                </a:solidFill>
                <a:effectLst/>
                <a:latin typeface="Open Sans" panose="020B0606030504020204" pitchFamily="34" charset="0"/>
              </a:rPr>
              <a:t>Änderungsvorschläge: </a:t>
            </a:r>
            <a:r>
              <a:rPr lang="de-DE" sz="1600" kern="1200" dirty="0">
                <a:solidFill>
                  <a:schemeClr val="tx1"/>
                </a:solidFill>
                <a:latin typeface="+mn-lt"/>
                <a:ea typeface="+mn-ea"/>
                <a:cs typeface="+mn-cs"/>
              </a:rPr>
              <a:t>Mehr </a:t>
            </a:r>
            <a:r>
              <a:rPr lang="de-DE" sz="1600" kern="1200" dirty="0" err="1">
                <a:solidFill>
                  <a:schemeClr val="tx1"/>
                </a:solidFill>
                <a:latin typeface="+mn-lt"/>
                <a:ea typeface="+mn-ea"/>
                <a:cs typeface="+mn-cs"/>
              </a:rPr>
              <a:t>Plug&amp;Play-Lösungen</a:t>
            </a:r>
            <a:br>
              <a:rPr lang="de-DE" sz="1600" kern="1200" dirty="0">
                <a:solidFill>
                  <a:schemeClr val="tx1"/>
                </a:solidFill>
                <a:latin typeface="+mn-lt"/>
                <a:ea typeface="+mn-ea"/>
                <a:cs typeface="+mn-cs"/>
              </a:rPr>
            </a:br>
            <a:endParaRPr lang="de-DE" sz="1600" kern="1200" dirty="0">
              <a:solidFill>
                <a:schemeClr val="tx1"/>
              </a:solidFill>
              <a:latin typeface="+mn-lt"/>
              <a:ea typeface="+mn-ea"/>
              <a:cs typeface="+mn-cs"/>
            </a:endParaRPr>
          </a:p>
          <a:p>
            <a:pPr marL="342900" indent="-342900" algn="l" defTabSz="1219170" rtl="0" eaLnBrk="1" latinLnBrk="0" hangingPunct="1">
              <a:buFont typeface="+mj-lt"/>
              <a:buAutoNum type="arabicPeriod"/>
            </a:pPr>
            <a:r>
              <a:rPr lang="de-DE" sz="1600" kern="1200" dirty="0">
                <a:solidFill>
                  <a:schemeClr val="tx1"/>
                </a:solidFill>
                <a:latin typeface="+mn-lt"/>
                <a:ea typeface="+mn-ea"/>
                <a:cs typeface="+mn-cs"/>
              </a:rPr>
              <a:t>Fachkräfte innerhalb der Branche umverteilen (z.B. weniger Neubau, mehr Sanierung) und aus anderen Bereichen abziehen, z.B. der Autoindustrie</a:t>
            </a:r>
          </a:p>
          <a:p>
            <a:pPr marL="342900" indent="-342900" algn="l" defTabSz="1219170" rtl="0" eaLnBrk="1" latinLnBrk="0" hangingPunct="1">
              <a:buFont typeface="+mj-lt"/>
              <a:buAutoNum type="arabicPeriod"/>
            </a:pPr>
            <a:endParaRPr lang="de-DE" sz="1600" kern="1200" dirty="0">
              <a:solidFill>
                <a:schemeClr val="tx1"/>
              </a:solidFill>
              <a:latin typeface="+mn-lt"/>
              <a:ea typeface="+mn-ea"/>
              <a:cs typeface="+mn-cs"/>
            </a:endParaRPr>
          </a:p>
          <a:p>
            <a:pPr marL="342900" indent="-342900" algn="l" defTabSz="1219170" rtl="0" eaLnBrk="1" latinLnBrk="0" hangingPunct="1">
              <a:buFont typeface="+mj-lt"/>
              <a:buAutoNum type="arabicPeriod"/>
            </a:pPr>
            <a:r>
              <a:rPr lang="de-DE" sz="1600" kern="1200" dirty="0">
                <a:solidFill>
                  <a:schemeClr val="tx1"/>
                </a:solidFill>
                <a:latin typeface="+mn-lt"/>
                <a:ea typeface="+mn-ea"/>
                <a:cs typeface="+mn-cs"/>
              </a:rPr>
              <a:t>Priorisierung der Energiewende durch Anreize</a:t>
            </a:r>
            <a:endParaRPr lang="de-DE" b="0" i="0" dirty="0">
              <a:solidFill>
                <a:srgbClr val="333333"/>
              </a:solidFill>
              <a:effectLst/>
              <a:latin typeface="Open Sans" panose="020B0606030504020204" pitchFamily="34" charset="0"/>
            </a:endParaRPr>
          </a:p>
          <a:p>
            <a:br>
              <a:rPr lang="de-DE" sz="1600" b="0" i="0" u="none" strike="noStrike" dirty="0">
                <a:effectLst/>
                <a:latin typeface="Calibri" panose="020F0502020204030204" pitchFamily="34" charset="0"/>
              </a:rPr>
            </a:br>
            <a:r>
              <a:rPr lang="de-DE" dirty="0"/>
              <a:t>Geschätzter Kohlendioxidausstoß auf Grund des Hemmnisses in </a:t>
            </a:r>
            <a:r>
              <a:rPr lang="de-DE" dirty="0" err="1"/>
              <a:t>Mt</a:t>
            </a:r>
            <a:r>
              <a:rPr lang="de-DE" dirty="0"/>
              <a:t>/a:</a:t>
            </a:r>
          </a:p>
          <a:p>
            <a:endParaRPr lang="de-DE" dirty="0"/>
          </a:p>
          <a:p>
            <a:endParaRPr lang="de-DE" dirty="0">
              <a:hlinkClick r:id="rId3"/>
            </a:endParaRPr>
          </a:p>
        </p:txBody>
      </p:sp>
    </p:spTree>
    <p:extLst>
      <p:ext uri="{BB962C8B-B14F-4D97-AF65-F5344CB8AC3E}">
        <p14:creationId xmlns:p14="http://schemas.microsoft.com/office/powerpoint/2010/main" val="27459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961288-5AB3-92D9-7089-A137E943268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DA37BE2-CFE3-CF0E-84BD-6E41CE5F64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E3AE292-E87E-B9EF-E191-FF38621F6DB6}"/>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5" name="Fußzeilenplatzhalter 4">
            <a:extLst>
              <a:ext uri="{FF2B5EF4-FFF2-40B4-BE49-F238E27FC236}">
                <a16:creationId xmlns:a16="http://schemas.microsoft.com/office/drawing/2014/main" id="{279786B7-6820-8FBD-19A3-AC2ECAD5381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ADC5EB1-C342-C9C4-09C1-094415614B30}"/>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68118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CB9ABA-696E-03D9-5684-0B48AAE4A28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FCF1E8D-7E62-0F5F-3EBD-00CE89A00BF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68A5FAE-094A-6432-3AB0-0B73FC4372F1}"/>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5" name="Fußzeilenplatzhalter 4">
            <a:extLst>
              <a:ext uri="{FF2B5EF4-FFF2-40B4-BE49-F238E27FC236}">
                <a16:creationId xmlns:a16="http://schemas.microsoft.com/office/drawing/2014/main" id="{A2A2428C-1053-8EF9-EFCE-4E98DF1F38F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5335391-F8CB-AABF-6D59-598B8D23B58D}"/>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257306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42202D5-C286-F6CA-6661-2A319D310794}"/>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9148354-4506-DC1A-8E88-4EA2036409E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1CBD348-98AB-7922-B2F5-E9E53F184BE0}"/>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5" name="Fußzeilenplatzhalter 4">
            <a:extLst>
              <a:ext uri="{FF2B5EF4-FFF2-40B4-BE49-F238E27FC236}">
                <a16:creationId xmlns:a16="http://schemas.microsoft.com/office/drawing/2014/main" id="{8925A717-81AA-3C96-4085-C8B623993F1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608CD6-506E-C63C-BDB4-C0F34C2EA00E}"/>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1471151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ere 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4212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u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5" name="Textplatzhalter 4"/>
          <p:cNvSpPr>
            <a:spLocks noGrp="1"/>
          </p:cNvSpPr>
          <p:nvPr>
            <p:ph type="body" sz="quarter" idx="11" hasCustomPrompt="1"/>
          </p:nvPr>
        </p:nvSpPr>
        <p:spPr>
          <a:xfrm>
            <a:off x="527050" y="1316567"/>
            <a:ext cx="11137900" cy="4512733"/>
          </a:xfrm>
        </p:spPr>
        <p:txBody>
          <a:bodyPr/>
          <a:lstStyle>
            <a:lvl1pPr marL="0" indent="0">
              <a:lnSpc>
                <a:spcPts val="3200"/>
              </a:lnSpc>
              <a:spcBef>
                <a:spcPts val="800"/>
              </a:spcBef>
              <a:buFont typeface="Wingdings" panose="05000000000000000000" pitchFamily="2" charset="2"/>
              <a:buNone/>
              <a:defRPr sz="2400"/>
            </a:lvl1pPr>
            <a:lvl2pPr marL="243411" indent="-243411">
              <a:lnSpc>
                <a:spcPts val="3200"/>
              </a:lnSpc>
              <a:spcBef>
                <a:spcPts val="800"/>
              </a:spcBef>
              <a:buClr>
                <a:srgbClr val="5E8F1B"/>
              </a:buClr>
              <a:buFont typeface="Wingdings" panose="05000000000000000000" pitchFamily="2" charset="2"/>
              <a:buChar char="§"/>
              <a:defRPr sz="2400"/>
            </a:lvl2pPr>
            <a:lvl3pPr marL="480472" indent="-239178">
              <a:lnSpc>
                <a:spcPts val="3200"/>
              </a:lnSpc>
              <a:spcBef>
                <a:spcPts val="800"/>
              </a:spcBef>
              <a:buClr>
                <a:srgbClr val="7ABAD6"/>
              </a:buClr>
              <a:defRPr sz="2400"/>
            </a:lvl3pPr>
            <a:lvl4pPr marL="721766" indent="-241294">
              <a:lnSpc>
                <a:spcPts val="3200"/>
              </a:lnSpc>
              <a:spcBef>
                <a:spcPts val="800"/>
              </a:spcBef>
              <a:buClr>
                <a:schemeClr val="tx1"/>
              </a:buClr>
              <a:buFont typeface="Wingdings" panose="05000000000000000000" pitchFamily="2" charset="2"/>
              <a:buChar char="§"/>
              <a:defRPr sz="2400"/>
            </a:lvl4pPr>
            <a:lvl5pPr marL="952476" indent="-230712">
              <a:lnSpc>
                <a:spcPts val="3200"/>
              </a:lnSpc>
              <a:spcBef>
                <a:spcPts val="800"/>
              </a:spcBef>
              <a:buClr>
                <a:schemeClr val="tx1"/>
              </a:buClr>
              <a:defRPr sz="24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7902618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C3C70-D5EC-2E10-14D1-569D3D88EFC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90C5D5F-785D-AA64-A933-5351DB0B8A0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DE74EE1-DB70-81A3-447A-9EA51B77D8A6}"/>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5" name="Fußzeilenplatzhalter 4">
            <a:extLst>
              <a:ext uri="{FF2B5EF4-FFF2-40B4-BE49-F238E27FC236}">
                <a16:creationId xmlns:a16="http://schemas.microsoft.com/office/drawing/2014/main" id="{EFCBEF8D-EA4F-F790-9D24-4270A813A6F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BB1C988-9A2F-D7DF-5852-40B7700E9DE7}"/>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99556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F4D99-15DB-7A62-50ED-BE8AE51E6B8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35EFE0A-E11C-163E-D525-8F433416A5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DE598AF-C4D0-A7F5-35A2-FA0ABBD2681B}"/>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5" name="Fußzeilenplatzhalter 4">
            <a:extLst>
              <a:ext uri="{FF2B5EF4-FFF2-40B4-BE49-F238E27FC236}">
                <a16:creationId xmlns:a16="http://schemas.microsoft.com/office/drawing/2014/main" id="{6E2E134F-79EB-0CC4-2F6F-2888D7F259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D8E016-CA45-C1A8-0563-6D9FC7D57D83}"/>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149968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31BAF2-6FC8-5A38-677C-2E77803DAF6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B22AB03-090F-2661-C270-75C9A534605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FFA953B-0F34-BD84-B332-3FF01EC7D61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02D2ADB-1EB6-1232-2FE3-4D49AAD28DEE}"/>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6" name="Fußzeilenplatzhalter 5">
            <a:extLst>
              <a:ext uri="{FF2B5EF4-FFF2-40B4-BE49-F238E27FC236}">
                <a16:creationId xmlns:a16="http://schemas.microsoft.com/office/drawing/2014/main" id="{BCD9D946-11A5-BDF6-C4BF-4AA86A43FF3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6206793-5DF0-8FCF-917D-73B975D77299}"/>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208245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4F999-6912-4B32-3E1A-409E74D1190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A8EAB44-7A67-2F9B-F020-2D51741052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31771DD-3C5D-E3FA-D90D-A0377853149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CD5054A-416C-0258-B825-DBBA067356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0856E14-1D90-4F51-3BA9-20BAD8BEB7B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7FA4405-B5C3-0381-6C6E-06576FC83CD2}"/>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8" name="Fußzeilenplatzhalter 7">
            <a:extLst>
              <a:ext uri="{FF2B5EF4-FFF2-40B4-BE49-F238E27FC236}">
                <a16:creationId xmlns:a16="http://schemas.microsoft.com/office/drawing/2014/main" id="{B2CA087D-3519-5230-9AD0-01F25F75C3C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8F4055C-644F-13AB-E731-7A741A6F9AA0}"/>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67547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A02EBC-62EB-2093-8930-0EE0652C759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2EA875B-6910-AAD0-2DDE-B34A1B2EEEEF}"/>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4" name="Fußzeilenplatzhalter 3">
            <a:extLst>
              <a:ext uri="{FF2B5EF4-FFF2-40B4-BE49-F238E27FC236}">
                <a16:creationId xmlns:a16="http://schemas.microsoft.com/office/drawing/2014/main" id="{199A91A1-EC0E-E5C3-46FE-935B5C8EDF9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908FB45-72BE-C0DA-FCF3-99BFD5EF9C2A}"/>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2595577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7CBFC7F-6DF8-DAA3-6EDE-172C581B0964}"/>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3" name="Fußzeilenplatzhalter 2">
            <a:extLst>
              <a:ext uri="{FF2B5EF4-FFF2-40B4-BE49-F238E27FC236}">
                <a16:creationId xmlns:a16="http://schemas.microsoft.com/office/drawing/2014/main" id="{14B8A83F-ACDB-3310-FCFF-24399A0702F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016331E-B29E-0B1D-19D4-45433EFAF7D1}"/>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346915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11AE9F-1888-7102-5E52-D62663D327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CAED373-1B8E-9BAD-1931-4150023BA2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BB5FF7-F58C-4467-65FB-907CD48C3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5C760F7-F03F-EB3E-D7B5-95847AC477DC}"/>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6" name="Fußzeilenplatzhalter 5">
            <a:extLst>
              <a:ext uri="{FF2B5EF4-FFF2-40B4-BE49-F238E27FC236}">
                <a16:creationId xmlns:a16="http://schemas.microsoft.com/office/drawing/2014/main" id="{FA1AA272-4530-92B6-FB50-29EE27EC8A0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1D66E7C-48AE-5125-9350-1027E6CFD588}"/>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138925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3632E3-FC21-04FD-4387-83F4A6D0ACC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BB1BF2F-62C1-C52E-4D22-571A25B6A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5FEC1B1-4317-7C21-276E-529E376AD2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7689497-6497-54D5-19CB-FB06CE09C406}"/>
              </a:ext>
            </a:extLst>
          </p:cNvPr>
          <p:cNvSpPr>
            <a:spLocks noGrp="1"/>
          </p:cNvSpPr>
          <p:nvPr>
            <p:ph type="dt" sz="half" idx="10"/>
          </p:nvPr>
        </p:nvSpPr>
        <p:spPr/>
        <p:txBody>
          <a:bodyPr/>
          <a:lstStyle/>
          <a:p>
            <a:fld id="{962E1E14-F7ED-48A5-B628-3F6E1AC2E58C}" type="datetimeFigureOut">
              <a:rPr lang="de-DE" smtClean="0"/>
              <a:t>20.08.2024</a:t>
            </a:fld>
            <a:endParaRPr lang="de-DE"/>
          </a:p>
        </p:txBody>
      </p:sp>
      <p:sp>
        <p:nvSpPr>
          <p:cNvPr id="6" name="Fußzeilenplatzhalter 5">
            <a:extLst>
              <a:ext uri="{FF2B5EF4-FFF2-40B4-BE49-F238E27FC236}">
                <a16:creationId xmlns:a16="http://schemas.microsoft.com/office/drawing/2014/main" id="{0DA96DDA-BBDF-EA5B-6D9F-3E31FB5957E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081468-BD1A-7D88-2A9B-B2EC077196EF}"/>
              </a:ext>
            </a:extLst>
          </p:cNvPr>
          <p:cNvSpPr>
            <a:spLocks noGrp="1"/>
          </p:cNvSpPr>
          <p:nvPr>
            <p:ph type="sldNum" sz="quarter" idx="12"/>
          </p:nvPr>
        </p:nvSpPr>
        <p:spPr/>
        <p:txBody>
          <a:bodyPr/>
          <a:lstStyle/>
          <a:p>
            <a:fld id="{61D13788-5C1A-44A4-A816-519671613637}" type="slidenum">
              <a:rPr lang="de-DE" smtClean="0"/>
              <a:t>‹Nr.›</a:t>
            </a:fld>
            <a:endParaRPr lang="de-DE"/>
          </a:p>
        </p:txBody>
      </p:sp>
    </p:spTree>
    <p:extLst>
      <p:ext uri="{BB962C8B-B14F-4D97-AF65-F5344CB8AC3E}">
        <p14:creationId xmlns:p14="http://schemas.microsoft.com/office/powerpoint/2010/main" val="338006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BD4D492-B0E9-679C-1160-D6CB8E8DDD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1A4A3DB-51DC-D57E-1166-B24DBE04A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4B65B49-1B75-CB0A-E78C-A22D76151A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E1E14-F7ED-48A5-B628-3F6E1AC2E58C}" type="datetimeFigureOut">
              <a:rPr lang="de-DE" smtClean="0"/>
              <a:t>20.08.2024</a:t>
            </a:fld>
            <a:endParaRPr lang="de-DE"/>
          </a:p>
        </p:txBody>
      </p:sp>
      <p:sp>
        <p:nvSpPr>
          <p:cNvPr id="5" name="Fußzeilenplatzhalter 4">
            <a:extLst>
              <a:ext uri="{FF2B5EF4-FFF2-40B4-BE49-F238E27FC236}">
                <a16:creationId xmlns:a16="http://schemas.microsoft.com/office/drawing/2014/main" id="{0BDD5131-1BF6-40B0-35A5-5BBB0D8E4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A73D2B6-E84F-5CEB-708F-4378AB24FE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13788-5C1A-44A4-A816-519671613637}" type="slidenum">
              <a:rPr lang="de-DE" smtClean="0"/>
              <a:t>‹Nr.›</a:t>
            </a:fld>
            <a:endParaRPr lang="de-DE"/>
          </a:p>
        </p:txBody>
      </p:sp>
    </p:spTree>
    <p:extLst>
      <p:ext uri="{BB962C8B-B14F-4D97-AF65-F5344CB8AC3E}">
        <p14:creationId xmlns:p14="http://schemas.microsoft.com/office/powerpoint/2010/main" val="387670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1.xml"/><Relationship Id="rId18" Type="http://schemas.openxmlformats.org/officeDocument/2006/relationships/slide" Target="slide16.xml"/><Relationship Id="rId26" Type="http://schemas.openxmlformats.org/officeDocument/2006/relationships/slide" Target="slide24.xml"/><Relationship Id="rId3" Type="http://schemas.openxmlformats.org/officeDocument/2006/relationships/image" Target="../media/image1.png"/><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5.xml"/><Relationship Id="rId25" Type="http://schemas.openxmlformats.org/officeDocument/2006/relationships/slide" Target="slide23.xml"/><Relationship Id="rId2" Type="http://schemas.openxmlformats.org/officeDocument/2006/relationships/notesSlide" Target="../notesSlides/notesSlide1.xml"/><Relationship Id="rId16" Type="http://schemas.openxmlformats.org/officeDocument/2006/relationships/slide" Target="slide14.xml"/><Relationship Id="rId20" Type="http://schemas.openxmlformats.org/officeDocument/2006/relationships/slide" Target="slide18.xml"/><Relationship Id="rId29" Type="http://schemas.openxmlformats.org/officeDocument/2006/relationships/slide" Target="slide27.xml"/><Relationship Id="rId1" Type="http://schemas.openxmlformats.org/officeDocument/2006/relationships/slideLayout" Target="../slideLayouts/slideLayout12.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2.xml"/><Relationship Id="rId5" Type="http://schemas.openxmlformats.org/officeDocument/2006/relationships/slide" Target="slide3.xml"/><Relationship Id="rId15" Type="http://schemas.openxmlformats.org/officeDocument/2006/relationships/slide" Target="slide13.xml"/><Relationship Id="rId23" Type="http://schemas.openxmlformats.org/officeDocument/2006/relationships/slide" Target="slide21.xml"/><Relationship Id="rId28" Type="http://schemas.openxmlformats.org/officeDocument/2006/relationships/slide" Target="slide26.xml"/><Relationship Id="rId10" Type="http://schemas.openxmlformats.org/officeDocument/2006/relationships/slide" Target="slide8.xml"/><Relationship Id="rId19" Type="http://schemas.openxmlformats.org/officeDocument/2006/relationships/slide" Target="slide17.xml"/><Relationship Id="rId4" Type="http://schemas.openxmlformats.org/officeDocument/2006/relationships/slide" Target="slide2.xml"/><Relationship Id="rId9" Type="http://schemas.openxmlformats.org/officeDocument/2006/relationships/slide" Target="slide7.xml"/><Relationship Id="rId14" Type="http://schemas.openxmlformats.org/officeDocument/2006/relationships/slide" Target="slide12.xml"/><Relationship Id="rId22" Type="http://schemas.openxmlformats.org/officeDocument/2006/relationships/slide" Target="slide20.xml"/><Relationship Id="rId27" Type="http://schemas.openxmlformats.org/officeDocument/2006/relationships/slide" Target="slide25.xml"/><Relationship Id="rId30" Type="http://schemas.openxmlformats.org/officeDocument/2006/relationships/slide" Target="slide28.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spd.de/fileadmin/Dokumente/Sonstiges/Karl_Marx_Broschuere.pdf" TargetMode="External"/><Relationship Id="rId7"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slide" Target="slide4.xml"/><Relationship Id="rId5" Type="http://schemas.openxmlformats.org/officeDocument/2006/relationships/slide" Target="slide18.xml"/><Relationship Id="rId4" Type="http://schemas.openxmlformats.org/officeDocument/2006/relationships/slide" Target="slide16.xm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s://www.umweltbundesamt.de/umwelttipps-fuer-den-alltag/heizen-bauen/heizen-raumtemperatur#unsere-tipps"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hyperlink" Target="https://www.wissenschaft.de/astronomie-physik/klimarisiko-wasserstoff/"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de.statista.com/infografik/26885/anteil-der-einkommensschichten-an-den-globalen-co2-emissionen/" TargetMode="External"/><Relationship Id="rId7" Type="http://schemas.openxmlformats.org/officeDocument/2006/relationships/hyperlink" Target="https://www.capital.de/immobilien/eu-pflicht-zur-gebaeudesanierung--was-auf-hausbesitzer-zukommt-33284874.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s://www.spiegel.de/panorama/enteignung-warum-100-prozent-erbschaftssteuer-besser-waeren-meinung-a-1fcb190a-d6d6-4622-8c6c-721b8848c361" TargetMode="External"/><Relationship Id="rId5" Type="http://schemas.openxmlformats.org/officeDocument/2006/relationships/hyperlink" Target="https://de.wikipedia.org/wiki/Pierre-Joseph_Proudhon" TargetMode="External"/><Relationship Id="rId10" Type="http://schemas.openxmlformats.org/officeDocument/2006/relationships/image" Target="../media/image4.png"/><Relationship Id="rId4" Type="http://schemas.openxmlformats.org/officeDocument/2006/relationships/hyperlink" Target="https://www.destatis.de/DE/Themen/Gesellschaft-Umwelt/Wohnen/Tabellen/unbewohnte-wohnungen-nach-bundeslaendern.html?nn=211992" TargetMode="Externa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0.xml"/><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slide" Target="slide18.xml"/><Relationship Id="rId5" Type="http://schemas.openxmlformats.org/officeDocument/2006/relationships/slide" Target="slide17.xml"/><Relationship Id="rId10" Type="http://schemas.openxmlformats.org/officeDocument/2006/relationships/image" Target="../media/image3.png"/><Relationship Id="rId4" Type="http://schemas.openxmlformats.org/officeDocument/2006/relationships/slide" Target="slide16.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Ein Bild, das Diagramm enthält.">
            <a:extLst>
              <a:ext uri="{FF2B5EF4-FFF2-40B4-BE49-F238E27FC236}">
                <a16:creationId xmlns:a16="http://schemas.microsoft.com/office/drawing/2014/main" id="{B0E2E998-3EA9-8151-905B-08BF7D1DB8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48"/>
            <a:ext cx="12192000" cy="6265443"/>
          </a:xfrm>
          <a:prstGeom prst="rect">
            <a:avLst/>
          </a:prstGeom>
        </p:spPr>
      </p:pic>
      <p:sp>
        <p:nvSpPr>
          <p:cNvPr id="4" name="Textfeld 3">
            <a:extLst>
              <a:ext uri="{FF2B5EF4-FFF2-40B4-BE49-F238E27FC236}">
                <a16:creationId xmlns:a16="http://schemas.microsoft.com/office/drawing/2014/main" id="{C9ECCB5F-0D9D-63AF-0D29-3FE9C9A061FE}"/>
              </a:ext>
            </a:extLst>
          </p:cNvPr>
          <p:cNvSpPr txBox="1"/>
          <p:nvPr/>
        </p:nvSpPr>
        <p:spPr>
          <a:xfrm>
            <a:off x="550416" y="517116"/>
            <a:ext cx="3873116" cy="8125301"/>
          </a:xfrm>
          <a:prstGeom prst="rect">
            <a:avLst/>
          </a:prstGeom>
          <a:noFill/>
        </p:spPr>
        <p:txBody>
          <a:bodyPr wrap="square" lIns="91440" tIns="45720" rIns="91440" bIns="45720" rtlCol="0" anchor="t">
            <a:spAutoFit/>
          </a:bodyPr>
          <a:lstStyle/>
          <a:p>
            <a:pPr marL="457200" indent="-457200">
              <a:buSzPct val="85000"/>
              <a:buFont typeface="Arial" panose="020B0604020202020204" pitchFamily="34" charset="0"/>
              <a:buChar char="•"/>
            </a:pPr>
            <a:r>
              <a:rPr lang="de-DE" dirty="0">
                <a:hlinkClick r:id="rId4" action="ppaction://hlinksldjump"/>
              </a:rPr>
              <a:t>17 Ungleiche Gebäudeflächen- Eigentums- und Vermögensverteilung</a:t>
            </a:r>
            <a:endParaRPr lang="de-DE" dirty="0"/>
          </a:p>
          <a:p>
            <a:pPr marL="457200" indent="-457200">
              <a:buSzPct val="85000"/>
              <a:buFont typeface="Arial" panose="020B0604020202020204" pitchFamily="34" charset="0"/>
              <a:buChar char="•"/>
            </a:pPr>
            <a:r>
              <a:rPr lang="de-DE" dirty="0">
                <a:hlinkClick r:id="rId5" action="ppaction://hlinksldjump"/>
              </a:rPr>
              <a:t>19 Mangelnde Bereitschaft sich mit Klima zu beschäftigen</a:t>
            </a:r>
            <a:endParaRPr lang="de-DE" dirty="0"/>
          </a:p>
          <a:p>
            <a:pPr marL="457200" indent="-457200">
              <a:buSzPct val="85000"/>
              <a:buFont typeface="Arial" panose="020B0604020202020204" pitchFamily="34" charset="0"/>
              <a:buChar char="•"/>
            </a:pPr>
            <a:r>
              <a:rPr lang="de-DE" sz="1800" kern="1200" dirty="0">
                <a:solidFill>
                  <a:schemeClr val="tx1"/>
                </a:solidFill>
                <a:latin typeface="+mn-lt"/>
                <a:ea typeface="+mn-ea"/>
                <a:cs typeface="+mn-cs"/>
                <a:hlinkClick r:id="rId6" action="ppaction://hlinksldjump"/>
              </a:rPr>
              <a:t>20 Bevorzugung von Neubau gegenüber Sanierung</a:t>
            </a:r>
            <a:endParaRPr lang="de-DE" sz="1800" kern="1200" dirty="0">
              <a:solidFill>
                <a:schemeClr val="tx1"/>
              </a:solidFill>
              <a:latin typeface="+mn-lt"/>
              <a:ea typeface="+mn-ea"/>
              <a:cs typeface="+mn-cs"/>
            </a:endParaRPr>
          </a:p>
          <a:p>
            <a:pPr marL="457200" indent="-457200">
              <a:buSzPct val="85000"/>
              <a:buFont typeface="Arial" panose="020B0604020202020204" pitchFamily="34" charset="0"/>
              <a:buChar char="•"/>
            </a:pPr>
            <a:r>
              <a:rPr lang="de-DE" sz="1800" kern="1200" dirty="0">
                <a:solidFill>
                  <a:schemeClr val="tx1"/>
                </a:solidFill>
                <a:latin typeface="+mn-lt"/>
                <a:ea typeface="+mn-ea"/>
                <a:cs typeface="+mn-cs"/>
                <a:hlinkClick r:id="rId7" action="ppaction://hlinksldjump"/>
              </a:rPr>
              <a:t>23 Konkurrenz und mangelnde Kooperation</a:t>
            </a:r>
            <a:endParaRPr lang="de-DE" dirty="0"/>
          </a:p>
          <a:p>
            <a:pPr marL="457200" indent="-457200">
              <a:buSzPct val="85000"/>
              <a:buFont typeface="Arial" panose="020B0604020202020204" pitchFamily="34" charset="0"/>
              <a:buChar char="•"/>
            </a:pPr>
            <a:r>
              <a:rPr lang="de-DE" dirty="0">
                <a:hlinkClick r:id="rId8" action="ppaction://hlinksldjump"/>
              </a:rPr>
              <a:t>Altersstruktur von </a:t>
            </a:r>
            <a:r>
              <a:rPr lang="de-DE" dirty="0" err="1">
                <a:hlinkClick r:id="rId8" action="ppaction://hlinksldjump"/>
              </a:rPr>
              <a:t>Eigentümer:innen</a:t>
            </a:r>
            <a:endParaRPr lang="de-DE" dirty="0"/>
          </a:p>
          <a:p>
            <a:pPr marL="457200" indent="-457200">
              <a:buSzPct val="85000"/>
              <a:buFont typeface="Arial" panose="020B0604020202020204" pitchFamily="34" charset="0"/>
              <a:buChar char="•"/>
            </a:pPr>
            <a:r>
              <a:rPr lang="de-DE" sz="1800" kern="1200" dirty="0">
                <a:solidFill>
                  <a:schemeClr val="tx1"/>
                </a:solidFill>
                <a:latin typeface="+mn-lt"/>
                <a:ea typeface="+mn-ea"/>
                <a:cs typeface="+mn-cs"/>
                <a:hlinkClick r:id="rId9" action="ppaction://hlinksldjump"/>
              </a:rPr>
              <a:t>21 Meinungen über Wärmepumpen</a:t>
            </a:r>
            <a:endParaRPr lang="de-DE" sz="1800" kern="1200" dirty="0">
              <a:solidFill>
                <a:schemeClr val="tx1"/>
              </a:solidFill>
              <a:latin typeface="+mn-lt"/>
              <a:ea typeface="+mn-ea"/>
              <a:cs typeface="+mn-cs"/>
            </a:endParaRPr>
          </a:p>
          <a:p>
            <a:pPr marL="457200" indent="-457200">
              <a:buSzPct val="85000"/>
              <a:buFont typeface="Arial" panose="020B0604020202020204" pitchFamily="34" charset="0"/>
              <a:buChar char="•"/>
            </a:pPr>
            <a:r>
              <a:rPr lang="de-DE" sz="1800" kern="1200" dirty="0">
                <a:solidFill>
                  <a:schemeClr val="tx1"/>
                </a:solidFill>
                <a:latin typeface="+mn-lt"/>
                <a:ea typeface="+mn-ea"/>
                <a:cs typeface="+mn-cs"/>
                <a:hlinkClick r:id="rId10" action="ppaction://hlinksldjump"/>
              </a:rPr>
              <a:t>22 Langsamkeit bei Projektbewilligung</a:t>
            </a:r>
            <a:endParaRPr lang="de-DE" sz="1800" kern="1200" dirty="0">
              <a:solidFill>
                <a:schemeClr val="tx1"/>
              </a:solidFill>
              <a:latin typeface="+mn-lt"/>
              <a:ea typeface="+mn-ea"/>
              <a:cs typeface="+mn-cs"/>
            </a:endParaRPr>
          </a:p>
          <a:p>
            <a:pPr marL="457200" indent="-457200">
              <a:buSzPct val="85000"/>
              <a:buFont typeface="Arial" panose="020B0604020202020204" pitchFamily="34" charset="0"/>
              <a:buChar char="•"/>
            </a:pPr>
            <a:r>
              <a:rPr lang="de-DE" sz="1800" kern="1200" dirty="0">
                <a:solidFill>
                  <a:schemeClr val="tx1"/>
                </a:solidFill>
                <a:latin typeface="+mn-lt"/>
                <a:ea typeface="+mn-ea"/>
                <a:cs typeface="+mn-cs"/>
                <a:hlinkClick r:id="rId11" action="ppaction://hlinksldjump"/>
              </a:rPr>
              <a:t>24 Fachkräftemangel</a:t>
            </a:r>
            <a:endParaRPr lang="de-DE" sz="1800" kern="1200" dirty="0">
              <a:solidFill>
                <a:schemeClr val="tx1"/>
              </a:solidFill>
              <a:latin typeface="+mn-lt"/>
              <a:ea typeface="+mn-ea"/>
              <a:cs typeface="+mn-cs"/>
            </a:endParaRPr>
          </a:p>
          <a:p>
            <a:pPr marL="457200" indent="-457200">
              <a:buSzPct val="85000"/>
              <a:buFont typeface="Arial" panose="020B0604020202020204" pitchFamily="34" charset="0"/>
              <a:buChar char="•"/>
            </a:pPr>
            <a:r>
              <a:rPr lang="de-DE" sz="1800" kern="1200" dirty="0">
                <a:solidFill>
                  <a:schemeClr val="tx1"/>
                </a:solidFill>
                <a:latin typeface="+mn-lt"/>
                <a:ea typeface="+mn-ea"/>
                <a:cs typeface="+mn-cs"/>
                <a:hlinkClick r:id="rId12" action="ppaction://hlinksldjump"/>
              </a:rPr>
              <a:t>26 Staatlich organisierter Kapitalismus</a:t>
            </a:r>
            <a:endParaRPr lang="de-DE" sz="1800" kern="1200" dirty="0">
              <a:solidFill>
                <a:schemeClr val="tx1"/>
              </a:solidFill>
              <a:latin typeface="+mn-lt"/>
              <a:ea typeface="+mn-ea"/>
              <a:cs typeface="+mn-cs"/>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13" action="ppaction://hlinksldjump"/>
              </a:rPr>
              <a:t>72 Öffentliche Forschungsfinanzierung</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14" action="ppaction://hlinksldjump"/>
              </a:rPr>
              <a:t>32 Fehlende Erfahrung mit Großwärmepumpen</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200" dirty="0">
              <a:solidFill>
                <a:schemeClr val="tx1"/>
              </a:solidFill>
              <a:latin typeface="+mn-lt"/>
              <a:ea typeface="+mn-ea"/>
              <a:cs typeface="+mn-cs"/>
            </a:endParaRPr>
          </a:p>
          <a:p>
            <a:pPr marL="457200" indent="-457200">
              <a:buSzPct val="85000"/>
              <a:buFont typeface="+mj-lt"/>
              <a:buAutoNum type="arabicPeriod" startAt="17"/>
            </a:pPr>
            <a:endParaRPr lang="de-DE" sz="1800" kern="1200" dirty="0">
              <a:solidFill>
                <a:schemeClr val="tx1"/>
              </a:solidFill>
              <a:latin typeface="+mn-lt"/>
              <a:ea typeface="+mn-ea"/>
              <a:cs typeface="+mn-cs"/>
            </a:endParaRPr>
          </a:p>
          <a:p>
            <a:pPr marL="457200" indent="-457200">
              <a:buSzPct val="85000"/>
              <a:buFont typeface="+mj-lt"/>
              <a:buAutoNum type="arabicPeriod" startAt="17"/>
            </a:pPr>
            <a:endParaRPr lang="de-DE" sz="1800" kern="1200" dirty="0">
              <a:solidFill>
                <a:schemeClr val="tx1"/>
              </a:solidFill>
              <a:latin typeface="+mn-lt"/>
              <a:ea typeface="+mn-ea"/>
              <a:cs typeface="+mn-cs"/>
            </a:endParaRPr>
          </a:p>
          <a:p>
            <a:pPr marL="457200" indent="-457200">
              <a:buSzPct val="85000"/>
              <a:buFont typeface="+mj-lt"/>
              <a:buAutoNum type="arabicPeriod" startAt="17"/>
            </a:pPr>
            <a:endParaRPr lang="de-DE" dirty="0"/>
          </a:p>
          <a:p>
            <a:pPr marL="457200" indent="-457200">
              <a:buFont typeface="+mj-lt"/>
              <a:buAutoNum type="arabicPeriod" startAt="17"/>
            </a:pPr>
            <a:endParaRPr lang="de-DE" dirty="0"/>
          </a:p>
          <a:p>
            <a:endParaRPr lang="de-DE" dirty="0"/>
          </a:p>
        </p:txBody>
      </p:sp>
      <p:sp>
        <p:nvSpPr>
          <p:cNvPr id="6" name="Textfeld 5">
            <a:extLst>
              <a:ext uri="{FF2B5EF4-FFF2-40B4-BE49-F238E27FC236}">
                <a16:creationId xmlns:a16="http://schemas.microsoft.com/office/drawing/2014/main" id="{9FD5F92E-C1AA-26BF-3C0B-35AACE486128}"/>
              </a:ext>
            </a:extLst>
          </p:cNvPr>
          <p:cNvSpPr txBox="1"/>
          <p:nvPr/>
        </p:nvSpPr>
        <p:spPr>
          <a:xfrm>
            <a:off x="8007657" y="517116"/>
            <a:ext cx="4332303" cy="10064294"/>
          </a:xfrm>
          <a:prstGeom prst="rect">
            <a:avLst/>
          </a:prstGeom>
          <a:noFill/>
        </p:spPr>
        <p:txBody>
          <a:bodyPr wrap="square" rtlCol="0">
            <a:spAutoFit/>
          </a:bodyPr>
          <a:lstStyle/>
          <a:p>
            <a:pPr marL="457200" indent="-457200">
              <a:buSzPct val="85000"/>
              <a:buFont typeface="Arial" panose="020B0604020202020204" pitchFamily="34" charset="0"/>
              <a:buChar char="•"/>
            </a:pPr>
            <a:r>
              <a:rPr lang="de-DE" sz="1800" kern="150" dirty="0">
                <a:effectLst/>
                <a:latin typeface="HTWBerlin Office"/>
                <a:ea typeface="HTWBerlin Office"/>
                <a:cs typeface="HTWBerlin Office"/>
                <a:hlinkClick r:id="rId15" action="ppaction://hlinksldjump"/>
              </a:rPr>
              <a:t>33 Mangelnde Wahrnehmung Solarthermie</a:t>
            </a:r>
            <a:endParaRPr lang="de-DE" sz="1800" kern="150" dirty="0">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16" action="ppaction://hlinksldjump"/>
              </a:rPr>
              <a:t>35 </a:t>
            </a:r>
            <a:r>
              <a:rPr lang="de-DE" kern="150" dirty="0">
                <a:latin typeface="HTWBerlin Office"/>
                <a:ea typeface="HTWBerlin Office"/>
                <a:cs typeface="HTWBerlin Office"/>
                <a:hlinkClick r:id="rId16" action="ppaction://hlinksldjump"/>
              </a:rPr>
              <a:t>W</a:t>
            </a:r>
            <a:r>
              <a:rPr lang="de-DE" sz="1800" kern="150" dirty="0">
                <a:solidFill>
                  <a:schemeClr val="tx1"/>
                </a:solidFill>
                <a:effectLst/>
                <a:latin typeface="HTWBerlin Office"/>
                <a:ea typeface="HTWBerlin Office"/>
                <a:cs typeface="HTWBerlin Office"/>
                <a:hlinkClick r:id="rId16" action="ppaction://hlinksldjump"/>
              </a:rPr>
              <a:t>achsende Pro-Kopf-Wohnfläche</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17" action="ppaction://hlinksldjump"/>
              </a:rPr>
              <a:t>39 Wirtschaftlichkeit von kommunaler Wärmeplanung</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18" action="ppaction://hlinksldjump"/>
              </a:rPr>
              <a:t>43 Verschwenderisches </a:t>
            </a:r>
            <a:r>
              <a:rPr lang="de-DE" sz="1800" kern="150" dirty="0" err="1">
                <a:solidFill>
                  <a:schemeClr val="tx1"/>
                </a:solidFill>
                <a:effectLst/>
                <a:latin typeface="HTWBerlin Office"/>
                <a:ea typeface="HTWBerlin Office"/>
                <a:cs typeface="HTWBerlin Office"/>
                <a:hlinkClick r:id="rId18" action="ppaction://hlinksldjump"/>
              </a:rPr>
              <a:t>Nutzendenverhalten</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effectLst/>
                <a:latin typeface="HTWBerlin Office"/>
                <a:ea typeface="HTWBerlin Office"/>
                <a:cs typeface="HTWBerlin Office"/>
                <a:hlinkClick r:id="rId19" action="ppaction://hlinksldjump"/>
              </a:rPr>
              <a:t>49 Überdimensionierte LNG-Infrastruktur</a:t>
            </a:r>
            <a:endParaRPr lang="de-DE" sz="1800" kern="150" dirty="0">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20" action="ppaction://hlinksldjump"/>
              </a:rPr>
              <a:t>50 Lobbyismus für fossile Rohstoffe</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21" action="ppaction://hlinksldjump"/>
              </a:rPr>
              <a:t>58 Förderung teurer, ineffizienter, klimaschädlicher Projekte</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effectLst/>
                <a:latin typeface="HTWBerlin Office"/>
                <a:ea typeface="HTWBerlin Office"/>
                <a:cs typeface="HTWBerlin Office"/>
                <a:hlinkClick r:id="rId22" action="ppaction://hlinksldjump"/>
              </a:rPr>
              <a:t>57 </a:t>
            </a:r>
            <a:r>
              <a:rPr lang="de-DE" sz="1800" kern="150" dirty="0" err="1">
                <a:effectLst/>
                <a:latin typeface="HTWBerlin Office"/>
                <a:ea typeface="HTWBerlin Office"/>
                <a:cs typeface="HTWBerlin Office"/>
                <a:hlinkClick r:id="rId22" action="ppaction://hlinksldjump"/>
              </a:rPr>
              <a:t>Mangelde</a:t>
            </a:r>
            <a:r>
              <a:rPr lang="de-DE" sz="1800" kern="150" dirty="0">
                <a:effectLst/>
                <a:latin typeface="HTWBerlin Office"/>
                <a:ea typeface="HTWBerlin Office"/>
                <a:cs typeface="HTWBerlin Office"/>
                <a:hlinkClick r:id="rId22" action="ppaction://hlinksldjump"/>
              </a:rPr>
              <a:t> Zeit für Beschäftigung mit Klima</a:t>
            </a:r>
            <a:endParaRPr lang="de-DE" sz="1800" kern="150" dirty="0">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mn-ea"/>
                <a:cs typeface="+mn-cs"/>
                <a:hlinkClick r:id="rId23" action="ppaction://hlinksldjump"/>
              </a:rPr>
              <a:t>62 Fehlende S</a:t>
            </a:r>
            <a:r>
              <a:rPr lang="de-DE" sz="1800" kern="150" noProof="0" dirty="0" err="1">
                <a:solidFill>
                  <a:schemeClr val="tx1"/>
                </a:solidFill>
                <a:effectLst/>
                <a:latin typeface="HTWBerlin Office"/>
                <a:ea typeface="+mn-ea"/>
                <a:cs typeface="+mn-cs"/>
                <a:hlinkClick r:id="rId23" action="ppaction://hlinksldjump"/>
              </a:rPr>
              <a:t>ystemo</a:t>
            </a:r>
            <a:r>
              <a:rPr lang="de-DE" sz="1800" kern="150" dirty="0" err="1">
                <a:solidFill>
                  <a:schemeClr val="tx1"/>
                </a:solidFill>
                <a:effectLst/>
                <a:latin typeface="HTWBerlin Office"/>
                <a:ea typeface="+mn-ea"/>
                <a:cs typeface="+mn-cs"/>
                <a:hlinkClick r:id="rId23" action="ppaction://hlinksldjump"/>
              </a:rPr>
              <a:t>ptimierung</a:t>
            </a:r>
            <a:endParaRPr lang="de-DE" sz="1800" kern="150" dirty="0">
              <a:solidFill>
                <a:schemeClr val="tx1"/>
              </a:solidFill>
              <a:effectLst/>
              <a:latin typeface="HTWBerlin Office"/>
              <a:ea typeface="+mn-ea"/>
              <a:cs typeface="+mn-cs"/>
            </a:endParaRPr>
          </a:p>
          <a:p>
            <a:pPr marL="457200" indent="-457200">
              <a:buSzPct val="85000"/>
              <a:buFont typeface="Arial" panose="020B0604020202020204" pitchFamily="34" charset="0"/>
              <a:buChar char="•"/>
            </a:pPr>
            <a:r>
              <a:rPr lang="de-DE" sz="1800" kern="150" dirty="0">
                <a:effectLst/>
                <a:latin typeface="HTWBerlin Office"/>
                <a:ea typeface="HTWBerlin Office"/>
                <a:cs typeface="HTWBerlin Office"/>
                <a:hlinkClick r:id="rId24" action="ppaction://hlinksldjump"/>
              </a:rPr>
              <a:t>64 Ineffizientes Förderregime</a:t>
            </a:r>
            <a:endParaRPr lang="de-DE" sz="1800" kern="150" dirty="0">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effectLst/>
                <a:latin typeface="HTWBerlin Office"/>
                <a:ea typeface="HTWBerlin Office"/>
                <a:cs typeface="HTWBerlin Office"/>
                <a:hlinkClick r:id="rId25" action="ppaction://hlinksldjump"/>
              </a:rPr>
              <a:t>65 Intransparenz bei Behörden und </a:t>
            </a:r>
            <a:r>
              <a:rPr lang="de-DE" sz="1800" kern="150" dirty="0" err="1">
                <a:effectLst/>
                <a:latin typeface="HTWBerlin Office"/>
                <a:ea typeface="HTWBerlin Office"/>
                <a:cs typeface="HTWBerlin Office"/>
                <a:hlinkClick r:id="rId25" action="ppaction://hlinksldjump"/>
              </a:rPr>
              <a:t>PtJ</a:t>
            </a:r>
            <a:endParaRPr lang="de-DE" kern="150" dirty="0">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26" action="ppaction://hlinksldjump"/>
              </a:rPr>
              <a:t>66 Mangelndes oder veraltetes Wissen</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27" action="ppaction://hlinksldjump"/>
              </a:rPr>
              <a:t>67 E</a:t>
            </a:r>
            <a:r>
              <a:rPr lang="de-DE" sz="1800" kern="150" noProof="0" dirty="0" err="1">
                <a:solidFill>
                  <a:schemeClr val="tx1"/>
                </a:solidFill>
                <a:effectLst/>
                <a:latin typeface="HTWBerlin Office"/>
                <a:hlinkClick r:id="rId27" action="ppaction://hlinksldjump"/>
              </a:rPr>
              <a:t>rhaltungsverordnung</a:t>
            </a:r>
            <a:endParaRPr lang="de-DE" sz="1800" kern="150" noProof="0" dirty="0">
              <a:solidFill>
                <a:schemeClr val="tx1"/>
              </a:solidFill>
              <a:effectLst/>
              <a:latin typeface="HTWBerlin Office"/>
            </a:endParaRPr>
          </a:p>
          <a:p>
            <a:pPr marL="457200" indent="-457200">
              <a:buSzPct val="85000"/>
              <a:buFont typeface="Arial" panose="020B0604020202020204" pitchFamily="34" charset="0"/>
              <a:buChar char="•"/>
            </a:pPr>
            <a:r>
              <a:rPr lang="de-DE" sz="1800" kern="150" dirty="0">
                <a:solidFill>
                  <a:schemeClr val="tx1"/>
                </a:solidFill>
                <a:effectLst/>
                <a:latin typeface="HTWBerlin Office"/>
                <a:ea typeface="HTWBerlin Office"/>
                <a:cs typeface="HTWBerlin Office"/>
                <a:hlinkClick r:id="rId28" action="ppaction://hlinksldjump"/>
              </a:rPr>
              <a:t>60 Desinformation </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50">
                <a:solidFill>
                  <a:schemeClr val="tx1"/>
                </a:solidFill>
                <a:effectLst/>
                <a:latin typeface="HTWBerlin Office"/>
                <a:ea typeface="HTWBerlin Office"/>
                <a:cs typeface="HTWBerlin Office"/>
                <a:hlinkClick r:id="rId29" action="ppaction://hlinksldjump"/>
              </a:rPr>
              <a:t>68 PV-Firmen, </a:t>
            </a:r>
            <a:r>
              <a:rPr lang="de-DE" sz="1800" kern="150" dirty="0">
                <a:solidFill>
                  <a:schemeClr val="tx1"/>
                </a:solidFill>
                <a:effectLst/>
                <a:latin typeface="HTWBerlin Office"/>
                <a:ea typeface="HTWBerlin Office"/>
                <a:cs typeface="HTWBerlin Office"/>
                <a:hlinkClick r:id="rId29" action="ppaction://hlinksldjump"/>
              </a:rPr>
              <a:t>schlechte Angebote </a:t>
            </a: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r>
              <a:rPr lang="de-DE" sz="1800" kern="1200" dirty="0">
                <a:solidFill>
                  <a:schemeClr val="tx1"/>
                </a:solidFill>
                <a:latin typeface="+mn-lt"/>
                <a:ea typeface="+mn-ea"/>
                <a:cs typeface="+mn-cs"/>
                <a:hlinkClick r:id="rId30" action="ppaction://hlinksldjump"/>
              </a:rPr>
              <a:t>72 Kein Leitfaden für kalte Nahwärmenetze</a:t>
            </a:r>
            <a:endParaRPr lang="de-DE" sz="1800" kern="1200" dirty="0">
              <a:solidFill>
                <a:schemeClr val="tx1"/>
              </a:solidFill>
              <a:latin typeface="+mn-lt"/>
              <a:ea typeface="+mn-ea"/>
              <a:cs typeface="+mn-cs"/>
            </a:endParaRPr>
          </a:p>
          <a:p>
            <a:pPr marL="457200" indent="-457200">
              <a:buSzPct val="85000"/>
              <a:buFont typeface="Arial" panose="020B0604020202020204" pitchFamily="34" charset="0"/>
              <a:buChar char="•"/>
            </a:pP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solidFill>
                <a:schemeClr val="tx1"/>
              </a:solidFill>
              <a:effectLst/>
              <a:latin typeface="HTWBerlin Office"/>
              <a:ea typeface="+mn-ea"/>
              <a:cs typeface="+mn-cs"/>
            </a:endParaRPr>
          </a:p>
          <a:p>
            <a:pPr marL="457200" indent="-457200">
              <a:buSzPct val="85000"/>
              <a:buFont typeface="Arial" panose="020B0604020202020204" pitchFamily="34" charset="0"/>
              <a:buChar char="•"/>
            </a:pPr>
            <a:endParaRPr lang="de-DE" sz="1800" kern="150" dirty="0">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endParaRPr lang="de-DE" sz="1800" kern="150" dirty="0">
              <a:solidFill>
                <a:schemeClr val="tx1"/>
              </a:solidFill>
              <a:effectLst/>
              <a:latin typeface="HTWBerlin Office"/>
              <a:ea typeface="HTWBerlin Office"/>
              <a:cs typeface="HTWBerlin Office"/>
            </a:endParaRPr>
          </a:p>
          <a:p>
            <a:pPr marL="457200" indent="-457200">
              <a:buSzPct val="85000"/>
              <a:buFont typeface="Arial" panose="020B0604020202020204" pitchFamily="34" charset="0"/>
              <a:buChar char="•"/>
            </a:pPr>
            <a:endParaRPr lang="de-DE" dirty="0"/>
          </a:p>
          <a:p>
            <a:pPr>
              <a:buSzPct val="85000"/>
            </a:pPr>
            <a:endParaRPr lang="de-DE" dirty="0"/>
          </a:p>
        </p:txBody>
      </p:sp>
    </p:spTree>
    <p:extLst>
      <p:ext uri="{BB962C8B-B14F-4D97-AF65-F5344CB8AC3E}">
        <p14:creationId xmlns:p14="http://schemas.microsoft.com/office/powerpoint/2010/main" val="930240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417732367"/>
              </p:ext>
            </p:extLst>
          </p:nvPr>
        </p:nvGraphicFramePr>
        <p:xfrm>
          <a:off x="0" y="0"/>
          <a:ext cx="12192000" cy="6902511"/>
        </p:xfrm>
        <a:graphic>
          <a:graphicData uri="http://schemas.openxmlformats.org/drawingml/2006/table">
            <a:tbl>
              <a:tblPr/>
              <a:tblGrid>
                <a:gridCol w="6240016">
                  <a:extLst>
                    <a:ext uri="{9D8B030D-6E8A-4147-A177-3AD203B41FA5}">
                      <a16:colId xmlns:a16="http://schemas.microsoft.com/office/drawing/2014/main" val="3256862453"/>
                    </a:ext>
                  </a:extLst>
                </a:gridCol>
                <a:gridCol w="1870459">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523301">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400" b="1" kern="1200" dirty="0">
                          <a:solidFill>
                            <a:schemeClr val="tx1"/>
                          </a:solidFill>
                          <a:latin typeface="+mn-lt"/>
                          <a:ea typeface="+mn-ea"/>
                          <a:cs typeface="+mn-cs"/>
                        </a:rPr>
                        <a:t>26 Staatlich organisierter Kapitalismus</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6358127">
                <a:tc>
                  <a:txBody>
                    <a:bodyPr/>
                    <a:lstStyle/>
                    <a:p>
                      <a:r>
                        <a:rPr lang="de-DE" sz="1800" b="1" kern="150" dirty="0">
                          <a:effectLst/>
                          <a:latin typeface="HTWBerlin Office"/>
                          <a:ea typeface="HTWBerlin Office"/>
                          <a:cs typeface="HTWBerlin Office"/>
                        </a:rPr>
                        <a:t>Beschreibung</a:t>
                      </a:r>
                    </a:p>
                    <a:p>
                      <a:r>
                        <a:rPr lang="de-DE" sz="1800" b="0" i="0" u="none" strike="noStrike" dirty="0">
                          <a:effectLst/>
                          <a:latin typeface="Calibri" panose="020F0502020204030204" pitchFamily="34" charset="0"/>
                        </a:rPr>
                        <a:t>Staatlich organisierter Kapitalismus</a:t>
                      </a:r>
                    </a:p>
                    <a:p>
                      <a:endParaRPr lang="de-DE" sz="1800" b="1" kern="150" dirty="0">
                        <a:effectLst/>
                        <a:latin typeface="HTWBerlin Office"/>
                        <a:ea typeface="HTWBerlin Office"/>
                        <a:cs typeface="HTWBerlin Office"/>
                      </a:endParaRPr>
                    </a:p>
                    <a:p>
                      <a:pPr marL="342900" indent="-342900">
                        <a:buFont typeface="+mj-lt"/>
                        <a:buAutoNum type="arabicPeriod"/>
                      </a:pPr>
                      <a:r>
                        <a:rPr lang="de-DE" sz="1800" b="0" i="0" u="none" strike="noStrike" dirty="0">
                          <a:effectLst/>
                          <a:latin typeface="Calibri" panose="020F0502020204030204" pitchFamily="34" charset="0"/>
                        </a:rPr>
                        <a:t>Steigende Effizienz führt zu </a:t>
                      </a:r>
                      <a:r>
                        <a:rPr lang="de-DE" sz="1800" b="0" i="0" u="none" strike="noStrike" dirty="0" err="1">
                          <a:effectLst/>
                          <a:latin typeface="Calibri" panose="020F0502020204030204" pitchFamily="34" charset="0"/>
                        </a:rPr>
                        <a:t>Reboundeffekten</a:t>
                      </a:r>
                      <a:r>
                        <a:rPr lang="de-DE" sz="1800" b="0" i="0" u="none" strike="noStrike" dirty="0">
                          <a:effectLst/>
                          <a:latin typeface="Calibri" panose="020F0502020204030204" pitchFamily="34" charset="0"/>
                        </a:rPr>
                        <a:t> und Wachstum, nicht zu Einsparungen </a:t>
                      </a:r>
                      <a:r>
                        <a:rPr lang="de-DE" sz="1800" b="0" i="0" u="none" strike="noStrike" dirty="0">
                          <a:effectLst/>
                          <a:latin typeface="Calibri" panose="020F0502020204030204" pitchFamily="34" charset="0"/>
                          <a:sym typeface="Wingdings" panose="05000000000000000000" pitchFamily="2" charset="2"/>
                        </a:rPr>
                        <a:t> </a:t>
                      </a:r>
                      <a:r>
                        <a:rPr lang="de-DE" sz="1800" b="0" i="0" u="none" strike="noStrike" kern="150" dirty="0">
                          <a:effectLst/>
                          <a:latin typeface="Calibri" panose="020F0502020204030204" pitchFamily="34" charset="0"/>
                          <a:ea typeface="HTWBerlin Office"/>
                          <a:cs typeface="HTWBerlin Office"/>
                        </a:rPr>
                        <a:t>Ressourcenverbrauch wächst</a:t>
                      </a:r>
                    </a:p>
                    <a:p>
                      <a:pPr marL="342900" indent="-342900">
                        <a:buFont typeface="+mj-lt"/>
                        <a:buAutoNum type="arabicPeriod"/>
                      </a:pPr>
                      <a:r>
                        <a:rPr lang="de-DE" sz="1800" b="0" i="0" u="none" strike="noStrike" dirty="0">
                          <a:effectLst/>
                          <a:latin typeface="Calibri" panose="020F0502020204030204" pitchFamily="34" charset="0"/>
                        </a:rPr>
                        <a:t>Staat durch Gewährleistung des Eigentums Grundlage für Kapitalismus</a:t>
                      </a:r>
                    </a:p>
                    <a:p>
                      <a:pPr marL="342900" marR="0" lvl="0" indent="-342900" algn="l" defTabSz="1219170" rtl="0" eaLnBrk="1" fontAlgn="auto" latinLnBrk="0" hangingPunct="1">
                        <a:lnSpc>
                          <a:spcPct val="100000"/>
                        </a:lnSpc>
                        <a:spcBef>
                          <a:spcPts val="0"/>
                        </a:spcBef>
                        <a:spcAft>
                          <a:spcPts val="0"/>
                        </a:spcAft>
                        <a:buClrTx/>
                        <a:buSzTx/>
                        <a:buFont typeface="+mj-lt"/>
                        <a:buAutoNum type="arabicPeriod"/>
                        <a:tabLst/>
                        <a:defRPr/>
                      </a:pPr>
                      <a:r>
                        <a:rPr lang="de-DE" sz="1800" b="0" i="0" u="none" strike="noStrike" dirty="0">
                          <a:effectLst/>
                          <a:latin typeface="Calibri" panose="020F0502020204030204" pitchFamily="34" charset="0"/>
                        </a:rPr>
                        <a:t>Eigentums setzt wirtschaftliche Akteure in  Konkurrenzverhältnis, welches Streben nach maximalen Gewinnen verursacht</a:t>
                      </a:r>
                    </a:p>
                    <a:p>
                      <a:pPr marL="342900" marR="0" lvl="0" indent="-342900" algn="l">
                        <a:lnSpc>
                          <a:spcPct val="100000"/>
                        </a:lnSpc>
                        <a:spcBef>
                          <a:spcPts val="0"/>
                        </a:spcBef>
                        <a:spcAft>
                          <a:spcPts val="0"/>
                        </a:spcAft>
                        <a:buClrTx/>
                        <a:buSzTx/>
                        <a:buAutoNum type="arabicPeriod"/>
                      </a:pPr>
                      <a:r>
                        <a:rPr lang="de-DE" sz="1800" b="0" i="0" u="none" strike="noStrike" dirty="0">
                          <a:effectLst/>
                          <a:latin typeface="Calibri"/>
                        </a:rPr>
                        <a:t>Schuldgeldsystem braucht Wirtschaftswachstum</a:t>
                      </a:r>
                    </a:p>
                    <a:p>
                      <a:pPr marL="0" marR="0" lvl="0" indent="0" algn="l" defTabSz="1219170" rtl="0" eaLnBrk="1" fontAlgn="auto" latinLnBrk="0" hangingPunct="1">
                        <a:lnSpc>
                          <a:spcPct val="100000"/>
                        </a:lnSpc>
                        <a:spcBef>
                          <a:spcPts val="0"/>
                        </a:spcBef>
                        <a:spcAft>
                          <a:spcPts val="0"/>
                        </a:spcAft>
                        <a:buClrTx/>
                        <a:buSzTx/>
                        <a:buFont typeface="+mj-lt"/>
                        <a:buNone/>
                        <a:tabLst/>
                        <a:defRPr/>
                      </a:pPr>
                      <a:r>
                        <a:rPr lang="de-DE" sz="1800" b="0" i="0" u="none" strike="noStrike" dirty="0">
                          <a:effectLst/>
                          <a:latin typeface="Calibri" panose="020F0502020204030204" pitchFamily="34" charset="0"/>
                          <a:sym typeface="Wingdings" panose="05000000000000000000" pitchFamily="2" charset="2"/>
                        </a:rPr>
                        <a:t> </a:t>
                      </a:r>
                      <a:r>
                        <a:rPr lang="de-DE" sz="1800" b="0" i="0" u="none" strike="noStrike" dirty="0">
                          <a:effectLst/>
                          <a:latin typeface="Calibri" panose="020F0502020204030204" pitchFamily="34" charset="0"/>
                        </a:rPr>
                        <a:t>Kapitalismus braucht Wirtschaftswachstum [1]</a:t>
                      </a:r>
                    </a:p>
                    <a:p>
                      <a:pPr marL="342900" marR="0" lvl="0" indent="-342900" algn="l" defTabSz="1219170" rtl="0" eaLnBrk="1" fontAlgn="auto" latinLnBrk="0" hangingPunct="1">
                        <a:lnSpc>
                          <a:spcPct val="100000"/>
                        </a:lnSpc>
                        <a:spcBef>
                          <a:spcPts val="0"/>
                        </a:spcBef>
                        <a:spcAft>
                          <a:spcPts val="0"/>
                        </a:spcAft>
                        <a:buClrTx/>
                        <a:buSzTx/>
                        <a:buFont typeface="+mj-lt"/>
                        <a:buAutoNum type="arabicPeriod"/>
                        <a:tabLst/>
                        <a:defRPr/>
                      </a:pPr>
                      <a:r>
                        <a:rPr lang="de-DE" sz="1800" b="0" i="0" u="none" strike="noStrike" dirty="0">
                          <a:effectLst/>
                          <a:latin typeface="Calibri"/>
                        </a:rPr>
                        <a:t>Staat setzt als Machtinstrument der Kapitalisten optimale Rahmenbedingungen fürs Kapital, nicht für nachhaltige Wirtschaft, </a:t>
                      </a:r>
                      <a:r>
                        <a:rPr lang="de-DE" sz="1800" b="0" i="0" u="none" strike="noStrike" dirty="0">
                          <a:effectLst/>
                          <a:latin typeface="Calibri"/>
                          <a:sym typeface="Wingdings" panose="05000000000000000000" pitchFamily="2" charset="2"/>
                        </a:rPr>
                        <a:t>[</a:t>
                      </a:r>
                      <a:r>
                        <a:rPr lang="de-DE" sz="1800" b="0" i="0" u="none" strike="noStrike" dirty="0">
                          <a:effectLst/>
                          <a:latin typeface="Calibri"/>
                          <a:sym typeface="Wingdings" panose="05000000000000000000" pitchFamily="2" charset="2"/>
                          <a:hlinkClick r:id="rId3"/>
                        </a:rPr>
                        <a:t>2</a:t>
                      </a:r>
                      <a:r>
                        <a:rPr lang="de-DE" sz="1800" b="0" i="0" u="none" strike="noStrike" dirty="0">
                          <a:effectLst/>
                          <a:latin typeface="Calibri"/>
                          <a:sym typeface="Wingdings" panose="05000000000000000000" pitchFamily="2" charset="2"/>
                        </a:rPr>
                        <a:t>],</a:t>
                      </a:r>
                      <a:r>
                        <a:rPr lang="de-DE" sz="1800" b="0" i="0" u="none" strike="noStrike" dirty="0">
                          <a:effectLst/>
                          <a:latin typeface="Calibri"/>
                        </a:rPr>
                        <a:t> (s. Hemmnisse </a:t>
                      </a:r>
                      <a:r>
                        <a:rPr lang="de-DE" sz="1800" kern="1200" dirty="0">
                          <a:solidFill>
                            <a:schemeClr val="tx1"/>
                          </a:solidFill>
                          <a:latin typeface="+mn-lt"/>
                          <a:ea typeface="+mn-ea"/>
                          <a:cs typeface="+mn-cs"/>
                          <a:hlinkClick r:id="rId4" action="ppaction://hlinksldjump"/>
                        </a:rPr>
                        <a:t>47</a:t>
                      </a:r>
                      <a:r>
                        <a:rPr lang="de-DE" sz="1800" b="0" i="0" u="none" strike="noStrike" dirty="0">
                          <a:effectLst/>
                          <a:latin typeface="Calibri"/>
                        </a:rPr>
                        <a:t>, </a:t>
                      </a:r>
                      <a:r>
                        <a:rPr lang="de-DE" sz="1800" kern="1200" dirty="0">
                          <a:solidFill>
                            <a:schemeClr val="tx1"/>
                          </a:solidFill>
                          <a:latin typeface="+mn-lt"/>
                          <a:ea typeface="+mn-ea"/>
                          <a:cs typeface="+mn-cs"/>
                          <a:hlinkClick r:id="rId5" action="ppaction://hlinksldjump"/>
                        </a:rPr>
                        <a:t>50</a:t>
                      </a:r>
                      <a:r>
                        <a:rPr lang="de-DE" sz="1800" b="0" i="0" u="none" strike="noStrike" dirty="0">
                          <a:effectLst/>
                          <a:latin typeface="Calibri"/>
                        </a:rPr>
                        <a:t>)</a:t>
                      </a:r>
                    </a:p>
                    <a:p>
                      <a:pPr marL="285750" indent="-285750">
                        <a:buFont typeface="Wingdings" panose="05000000000000000000" pitchFamily="2" charset="2"/>
                        <a:buChar char="à"/>
                      </a:pPr>
                      <a:r>
                        <a:rPr lang="de-DE" sz="1800" b="0" i="0" u="none" strike="noStrike" dirty="0">
                          <a:effectLst/>
                          <a:latin typeface="Calibri" panose="020F0502020204030204" pitchFamily="34" charset="0"/>
                          <a:sym typeface="Wingdings" panose="05000000000000000000" pitchFamily="2" charset="2"/>
                        </a:rPr>
                        <a:t>Maximierung des kurzfristigen finanziellen Profits statt des Gemeinwohls </a:t>
                      </a:r>
                    </a:p>
                    <a:p>
                      <a:pPr marL="285750" indent="-285750">
                        <a:buFont typeface="Wingdings" panose="05000000000000000000" pitchFamily="2" charset="2"/>
                        <a:buChar char="à"/>
                      </a:pPr>
                      <a:r>
                        <a:rPr lang="de-DE" sz="1800" b="0" i="0" u="none" strike="noStrike" dirty="0">
                          <a:effectLst/>
                          <a:latin typeface="Calibri" panose="020F0502020204030204" pitchFamily="34" charset="0"/>
                          <a:sym typeface="Wingdings" panose="05000000000000000000" pitchFamily="2" charset="2"/>
                        </a:rPr>
                        <a:t>Oft Abriss und Neubau statt Sanierung und Weiternutzung, weil sich höhere Profite erzielen lassen (s. Hemmnis </a:t>
                      </a:r>
                      <a:r>
                        <a:rPr lang="de-DE" sz="1800" b="0" i="0" u="none" strike="noStrike" dirty="0">
                          <a:effectLst/>
                          <a:latin typeface="Calibri" panose="020F0502020204030204" pitchFamily="34" charset="0"/>
                          <a:sym typeface="Wingdings" panose="05000000000000000000" pitchFamily="2" charset="2"/>
                          <a:hlinkClick r:id="rId6" action="ppaction://hlinksldjump"/>
                        </a:rPr>
                        <a:t>20</a:t>
                      </a:r>
                      <a:r>
                        <a:rPr lang="de-DE" sz="1800" b="0" i="0" u="none" strike="noStrike" dirty="0">
                          <a:effectLst/>
                          <a:latin typeface="Calibri" panose="020F0502020204030204" pitchFamily="34" charset="0"/>
                          <a:sym typeface="Wingdings" panose="05000000000000000000" pitchFamily="2" charset="2"/>
                        </a:rPr>
                        <a:t>)</a:t>
                      </a:r>
                    </a:p>
                    <a:p>
                      <a:pPr marL="285750" lvl="0" indent="-285750">
                        <a:buFont typeface="Wingdings" panose="05000000000000000000" pitchFamily="2" charset="2"/>
                        <a:buChar char="à"/>
                      </a:pPr>
                      <a:endParaRPr lang="de-DE" sz="1800" b="0" i="0" u="none" strike="noStrike" dirty="0">
                        <a:effectLst/>
                        <a:latin typeface="Calibri"/>
                      </a:endParaRPr>
                    </a:p>
                    <a:p>
                      <a:pPr marL="285750" lvl="0" indent="-285750">
                        <a:buFont typeface="Wingdings" panose="05000000000000000000" pitchFamily="2" charset="2"/>
                        <a:buChar char="à"/>
                      </a:pPr>
                      <a:r>
                        <a:rPr lang="de-DE" sz="1800" b="0" i="0" u="none" strike="noStrike" dirty="0">
                          <a:effectLst/>
                          <a:latin typeface="Calibri"/>
                        </a:rPr>
                        <a:t>Hemmnis Ursache für Hemmnis 1, (unzureichender Treibhausgasemissionshandel), weil hoher THG-Preis Profite gefährdet</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1" dirty="0"/>
                        <a:t>gehemmte Technologie bzw. Maßnahme: </a:t>
                      </a:r>
                      <a:r>
                        <a:rPr lang="de-DE" sz="1800" b="0" i="0" u="none" strike="noStrike" kern="1200" dirty="0">
                          <a:solidFill>
                            <a:schemeClr val="tx1"/>
                          </a:solidFill>
                          <a:effectLst/>
                          <a:latin typeface="Calibri" panose="020F0502020204030204" pitchFamily="34" charset="0"/>
                          <a:ea typeface="+mn-ea"/>
                          <a:cs typeface="+mn-cs"/>
                        </a:rPr>
                        <a:t>Suffizienz, Energiekonsistenz</a:t>
                      </a:r>
                    </a:p>
                    <a:p>
                      <a:endParaRPr lang="de-DE" sz="1800" b="1" kern="150" dirty="0">
                        <a:effectLst/>
                        <a:latin typeface="HTWBerlin Office"/>
                        <a:ea typeface="HTWBerlin Office"/>
                        <a:cs typeface="HTWBerlin Office"/>
                      </a:endParaRPr>
                    </a:p>
                    <a:p>
                      <a:endParaRPr lang="de-DE" sz="1800" b="1" kern="150" dirty="0">
                        <a:effectLst/>
                        <a:latin typeface="HTWBerlin Office"/>
                        <a:ea typeface="+mn-ea"/>
                        <a:cs typeface="+mn-cs"/>
                      </a:endParaRPr>
                    </a:p>
                    <a:p>
                      <a:r>
                        <a:rPr lang="de-DE" sz="1800" b="1" kern="150" dirty="0">
                          <a:effectLst/>
                          <a:latin typeface="HTWBerlin Office"/>
                          <a:ea typeface="+mn-ea"/>
                          <a:cs typeface="+mn-cs"/>
                        </a:rPr>
                        <a:t>Betroffene </a:t>
                      </a:r>
                      <a:r>
                        <a:rPr lang="de-DE" sz="1800" b="1" kern="150" dirty="0">
                          <a:effectLst/>
                          <a:latin typeface="HTWBerlin Office"/>
                          <a:ea typeface="HTWBerlin Office"/>
                          <a:cs typeface="HTWBerlin Office"/>
                        </a:rPr>
                        <a:t>Bereiche: </a:t>
                      </a:r>
                      <a:r>
                        <a:rPr lang="de-DE" sz="1800" b="0" i="0" u="none" strike="noStrike" kern="1200" dirty="0">
                          <a:solidFill>
                            <a:schemeClr val="tx1"/>
                          </a:solidFill>
                          <a:effectLst/>
                          <a:latin typeface="Calibri" panose="020F0502020204030204" pitchFamily="34" charset="0"/>
                          <a:ea typeface="+mn-ea"/>
                          <a:cs typeface="+mn-cs"/>
                        </a:rPr>
                        <a:t>alle</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p>
                    <a:p>
                      <a:pPr marL="342900" marR="0" lvl="0" indent="-342900" algn="l" defTabSz="1219170" rtl="0" eaLnBrk="1" fontAlgn="auto" latinLnBrk="0" hangingPunct="1">
                        <a:lnSpc>
                          <a:spcPct val="100000"/>
                        </a:lnSpc>
                        <a:spcBef>
                          <a:spcPts val="0"/>
                        </a:spcBef>
                        <a:spcAft>
                          <a:spcPts val="0"/>
                        </a:spcAft>
                        <a:buClrTx/>
                        <a:buSzTx/>
                        <a:buFontTx/>
                        <a:buAutoNum type="arabicPeriod"/>
                        <a:tabLst/>
                        <a:defRPr/>
                      </a:pPr>
                      <a:r>
                        <a:rPr lang="de-DE" sz="1800" b="0" i="0" u="none" strike="noStrike" dirty="0">
                          <a:effectLst/>
                          <a:latin typeface="Calibri" panose="020F0502020204030204" pitchFamily="34" charset="0"/>
                        </a:rPr>
                        <a:t>Im bestehenden System kann verstärkt auf kollektives Eigentum gesetzt werden (Bsp. Genossenschaften)</a:t>
                      </a:r>
                    </a:p>
                    <a:p>
                      <a:pPr marL="342900" marR="0" lvl="0" indent="-342900" algn="l" defTabSz="1219170" rtl="0" eaLnBrk="1" fontAlgn="auto" latinLnBrk="0" hangingPunct="1">
                        <a:lnSpc>
                          <a:spcPct val="100000"/>
                        </a:lnSpc>
                        <a:spcBef>
                          <a:spcPts val="0"/>
                        </a:spcBef>
                        <a:spcAft>
                          <a:spcPts val="0"/>
                        </a:spcAft>
                        <a:buClrTx/>
                        <a:buSzTx/>
                        <a:buFontTx/>
                        <a:buAutoNum type="arabicPeriod"/>
                        <a:tabLst/>
                        <a:defRPr/>
                      </a:pPr>
                      <a:r>
                        <a:rPr lang="de-DE" sz="1800" b="0" i="0" u="none" strike="noStrike" dirty="0">
                          <a:effectLst/>
                          <a:latin typeface="Calibri" panose="020F0502020204030204" pitchFamily="34" charset="0"/>
                        </a:rPr>
                        <a:t>Stärkung gemeinnütziger Akteure</a:t>
                      </a:r>
                    </a:p>
                    <a:p>
                      <a:pPr marL="342900" marR="0" lvl="0" indent="-342900" algn="l" defTabSz="1219170" rtl="0" eaLnBrk="1" fontAlgn="auto" latinLnBrk="0" hangingPunct="1">
                        <a:lnSpc>
                          <a:spcPct val="100000"/>
                        </a:lnSpc>
                        <a:spcBef>
                          <a:spcPts val="0"/>
                        </a:spcBef>
                        <a:spcAft>
                          <a:spcPts val="0"/>
                        </a:spcAft>
                        <a:buClrTx/>
                        <a:buSzTx/>
                        <a:buFontTx/>
                        <a:buAutoNum type="arabicPeriod"/>
                        <a:tabLst/>
                        <a:defRPr/>
                      </a:pPr>
                      <a:r>
                        <a:rPr lang="de-DE" sz="1800" b="0" i="0" u="none" strike="noStrike" dirty="0">
                          <a:effectLst/>
                          <a:latin typeface="Calibri" panose="020F0502020204030204" pitchFamily="34" charset="0"/>
                        </a:rPr>
                        <a:t>Vergesellschaftung von Konzernen</a:t>
                      </a:r>
                    </a:p>
                    <a:p>
                      <a:pPr marL="342900" marR="0" lvl="0" indent="-342900" algn="l" defTabSz="1219170" rtl="0" eaLnBrk="1" fontAlgn="auto" latinLnBrk="0" hangingPunct="1">
                        <a:lnSpc>
                          <a:spcPct val="100000"/>
                        </a:lnSpc>
                        <a:spcBef>
                          <a:spcPts val="0"/>
                        </a:spcBef>
                        <a:spcAft>
                          <a:spcPts val="0"/>
                        </a:spcAft>
                        <a:buClrTx/>
                        <a:buSzTx/>
                        <a:buFontTx/>
                        <a:buAutoNum type="arabicPeriod"/>
                        <a:tabLst/>
                        <a:defRPr/>
                      </a:pPr>
                      <a:r>
                        <a:rPr lang="de-DE" sz="1800" b="0" i="0" u="none" strike="noStrike" dirty="0">
                          <a:effectLst/>
                          <a:latin typeface="Calibri" panose="020F0502020204030204" pitchFamily="34" charset="0"/>
                        </a:rPr>
                        <a:t>Eigentum gleichmäßiger verteilt werden, was mehr ökologische Lenkung ermöglicht</a:t>
                      </a:r>
                    </a:p>
                    <a:p>
                      <a:pPr marL="342900" marR="0" lvl="0" indent="-342900" algn="l" defTabSz="1219170" rtl="0" eaLnBrk="1" fontAlgn="auto" latinLnBrk="0" hangingPunct="1">
                        <a:lnSpc>
                          <a:spcPct val="100000"/>
                        </a:lnSpc>
                        <a:spcBef>
                          <a:spcPts val="0"/>
                        </a:spcBef>
                        <a:spcAft>
                          <a:spcPts val="0"/>
                        </a:spcAft>
                        <a:buClrTx/>
                        <a:buSzTx/>
                        <a:buFontTx/>
                        <a:buAutoNum type="arabicPeriod"/>
                        <a:tabLst/>
                        <a:defRPr/>
                      </a:pPr>
                      <a:r>
                        <a:rPr lang="de-DE" sz="1800" b="0" i="0" u="none" strike="noStrike" dirty="0">
                          <a:effectLst/>
                          <a:latin typeface="Calibri" panose="020F0502020204030204" pitchFamily="34" charset="0"/>
                        </a:rPr>
                        <a:t>Eigentum begrenzen und reformieren oder abschaffen</a:t>
                      </a:r>
                    </a:p>
                    <a:p>
                      <a:pPr marL="342900" marR="0" lvl="0" indent="-342900" algn="l" rtl="0" eaLnBrk="1" fontAlgn="auto" latinLnBrk="0" hangingPunct="1">
                        <a:lnSpc>
                          <a:spcPct val="100000"/>
                        </a:lnSpc>
                        <a:spcBef>
                          <a:spcPts val="0"/>
                        </a:spcBef>
                        <a:spcAft>
                          <a:spcPts val="0"/>
                        </a:spcAft>
                        <a:buClrTx/>
                        <a:buSzTx/>
                        <a:buFontTx/>
                        <a:buAutoNum type="arabicPeriod"/>
                      </a:pPr>
                      <a:r>
                        <a:rPr lang="de-DE" sz="1800" b="0" i="0" u="none" strike="noStrike" dirty="0">
                          <a:effectLst/>
                          <a:latin typeface="Calibri"/>
                        </a:rPr>
                        <a:t>Aufbau einer herrschaftsfreien Gesellschaft, Wirtschaft am Gemeinwohl ausrichten, sodass Menschen mit ihren Bedürfnissen im Mittelpunkt stehen statt Kapital</a:t>
                      </a:r>
                      <a:br>
                        <a:rPr lang="de-DE" sz="1800" b="0" i="0" u="none" strike="noStrike" dirty="0">
                          <a:effectLst/>
                          <a:latin typeface="Calibri"/>
                        </a:rPr>
                      </a:br>
                      <a:r>
                        <a:rPr lang="de-DE" sz="1800" b="0" i="0" u="none" strike="noStrike" dirty="0">
                          <a:effectLst/>
                          <a:latin typeface="Calibri"/>
                        </a:rPr>
                        <a:t>(Bsp. Zapatistas, kurdische Bewegung)</a:t>
                      </a:r>
                      <a:br>
                        <a:rPr lang="de-DE" sz="1800" b="0" i="0" u="none" strike="noStrike" dirty="0">
                          <a:effectLst/>
                          <a:latin typeface="Calibri"/>
                        </a:rPr>
                      </a:br>
                      <a:endParaRPr lang="de-DE" sz="1800" b="0" i="0" u="none" strike="noStrike" dirty="0">
                        <a:effectLst/>
                        <a:latin typeface="Calibri"/>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1" i="0" u="none" strike="noStrike" kern="150" dirty="0">
                          <a:effectLst/>
                          <a:latin typeface="Calibri" panose="020F0502020204030204" pitchFamily="34" charset="0"/>
                          <a:ea typeface="HTWBerlin Office"/>
                          <a:cs typeface="HTWBerlin Office"/>
                        </a:rPr>
                        <a:t>Gesetzliche Grundlage</a:t>
                      </a:r>
                      <a:r>
                        <a:rPr lang="de-DE" sz="1800" b="0" i="0" u="none" strike="noStrike" kern="150" dirty="0">
                          <a:effectLst/>
                          <a:latin typeface="Calibri" panose="020F0502020204030204" pitchFamily="34" charset="0"/>
                          <a:ea typeface="HTWBerlin Office"/>
                          <a:cs typeface="HTWBerlin Office"/>
                        </a:rPr>
                        <a:t>: § 14 GG</a:t>
                      </a:r>
                      <a:endParaRPr lang="de-DE" sz="18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7" cstate="print">
            <a:lum bright="50000"/>
            <a:extLst>
              <a:ext uri="{28A0092B-C50C-407E-A947-70E740481C1C}">
                <a14:useLocalDpi xmlns:a14="http://schemas.microsoft.com/office/drawing/2010/main"/>
              </a:ext>
            </a:extLst>
          </a:blip>
          <a:srcRect/>
          <a:stretch>
            <a:fillRect/>
          </a:stretch>
        </p:blipFill>
        <p:spPr bwMode="auto">
          <a:xfrm>
            <a:off x="6377930" y="4041703"/>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8" cstate="print">
            <a:lum bright="50000"/>
            <a:extLst>
              <a:ext uri="{28A0092B-C50C-407E-A947-70E740481C1C}">
                <a14:useLocalDpi xmlns:a14="http://schemas.microsoft.com/office/drawing/2010/main"/>
              </a:ext>
            </a:extLst>
          </a:blip>
          <a:srcRect/>
          <a:stretch>
            <a:fillRect/>
          </a:stretch>
        </p:blipFill>
        <p:spPr bwMode="auto">
          <a:xfrm>
            <a:off x="7378055" y="4058307"/>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6816080" y="5013176"/>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162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2216158998"/>
              </p:ext>
            </p:extLst>
          </p:nvPr>
        </p:nvGraphicFramePr>
        <p:xfrm>
          <a:off x="0" y="0"/>
          <a:ext cx="12192000" cy="6205535"/>
        </p:xfrm>
        <a:graphic>
          <a:graphicData uri="http://schemas.openxmlformats.org/drawingml/2006/table">
            <a:tbl>
              <a:tblPr/>
              <a:tblGrid>
                <a:gridCol w="5303912">
                  <a:extLst>
                    <a:ext uri="{9D8B030D-6E8A-4147-A177-3AD203B41FA5}">
                      <a16:colId xmlns:a16="http://schemas.microsoft.com/office/drawing/2014/main" val="3256862453"/>
                    </a:ext>
                  </a:extLst>
                </a:gridCol>
                <a:gridCol w="2806563">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chemeClr val="tx1"/>
                          </a:solidFill>
                          <a:effectLst/>
                          <a:latin typeface="HTWBerlin Office"/>
                          <a:ea typeface="HTWBerlin Office"/>
                          <a:cs typeface="HTWBerlin Office"/>
                        </a:rPr>
                        <a:t>72 Öffentliche Forschungsfinanzierung</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18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r>
                        <a:rPr lang="de-DE" sz="1800" b="0" i="0" u="none" strike="noStrike" kern="1200" dirty="0">
                          <a:solidFill>
                            <a:schemeClr val="tx1"/>
                          </a:solidFill>
                          <a:effectLst/>
                          <a:latin typeface="Calibri" panose="020F0502020204030204" pitchFamily="34" charset="0"/>
                          <a:ea typeface="+mn-ea"/>
                          <a:cs typeface="+mn-cs"/>
                        </a:rPr>
                        <a:t>Forscherinnen und Wissenschaftlicher leiden unter schlechten Arbeitsbedingungen:</a:t>
                      </a:r>
                    </a:p>
                    <a:p>
                      <a:endParaRPr lang="de-DE" sz="1800" b="0" i="0" u="none" strike="noStrike" kern="1200" dirty="0">
                        <a:solidFill>
                          <a:schemeClr val="tx1"/>
                        </a:solidFill>
                        <a:effectLst/>
                        <a:latin typeface="Calibri" panose="020F0502020204030204" pitchFamily="34" charset="0"/>
                        <a:ea typeface="+mn-ea"/>
                        <a:cs typeface="+mn-cs"/>
                      </a:endParaRPr>
                    </a:p>
                    <a:p>
                      <a:pPr marL="342900" indent="-342900">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Fast ausnahmslos befristet angestellt, häufig kurzzeitig </a:t>
                      </a:r>
                      <a:r>
                        <a:rPr lang="de-DE" sz="1800" b="0" i="0" u="none" strike="noStrike" kern="1200" dirty="0">
                          <a:solidFill>
                            <a:schemeClr val="tx1"/>
                          </a:solidFill>
                          <a:effectLst/>
                          <a:latin typeface="Calibri" panose="020F0502020204030204" pitchFamily="34" charset="0"/>
                          <a:ea typeface="+mn-ea"/>
                          <a:cs typeface="+mn-cs"/>
                          <a:sym typeface="Wingdings" panose="05000000000000000000" pitchFamily="2" charset="2"/>
                        </a:rPr>
                        <a:t> kaum planbar, oft keine lückenlose Beschäftigung möglich</a:t>
                      </a:r>
                      <a:endParaRPr lang="de-DE" sz="1800" b="0" i="0" u="none" strike="noStrike" kern="1200" dirty="0">
                        <a:solidFill>
                          <a:schemeClr val="tx1"/>
                        </a:solidFill>
                        <a:effectLst/>
                        <a:latin typeface="Calibri" panose="020F0502020204030204" pitchFamily="34" charset="0"/>
                        <a:ea typeface="+mn-ea"/>
                        <a:cs typeface="+mn-cs"/>
                      </a:endParaRPr>
                    </a:p>
                    <a:p>
                      <a:pPr marL="342900" indent="-342900">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Vorhaben oft nicht in der vertraglich vereinbarten Zeit zu schaffen, z.B. Promotionsprojekte in 50-%-Teilzeitjobs</a:t>
                      </a:r>
                    </a:p>
                    <a:p>
                      <a:pPr marL="342900" indent="-342900">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Erwartete Flexibilität schlecht mit Familie vereinbar</a:t>
                      </a:r>
                    </a:p>
                    <a:p>
                      <a:pPr marL="342900" indent="-342900">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Hoher bürokratischer Aufwand bei Fördergeldbeantragung, Vertragsabschlüssen etc., bürokratische Schikane durch Verwaltungen</a:t>
                      </a:r>
                    </a:p>
                    <a:p>
                      <a:pPr marL="342900" indent="-342900">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Knappheit bei Fördergeldern und teils schlechte Bezahlung auf der einen Seite, Verschwendung auf der anderen, wenn Forschungsergebnisse nach Projektende in Schublade landen</a:t>
                      </a:r>
                    </a:p>
                    <a:p>
                      <a:endParaRPr lang="de-DE" sz="18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1" dirty="0"/>
                        <a:t>gehemmte Technologie bzw. Maßnahme: </a:t>
                      </a:r>
                    </a:p>
                    <a:p>
                      <a:r>
                        <a:rPr lang="de-DE" sz="1800" b="0" i="0" u="none" strike="noStrike" kern="1200" dirty="0">
                          <a:solidFill>
                            <a:schemeClr val="tx1"/>
                          </a:solidFill>
                          <a:effectLst/>
                          <a:latin typeface="Calibri" panose="020F0502020204030204" pitchFamily="34" charset="0"/>
                          <a:ea typeface="+mn-ea"/>
                          <a:cs typeface="+mn-cs"/>
                        </a:rPr>
                        <a:t>alle</a:t>
                      </a:r>
                    </a:p>
                    <a:p>
                      <a:endParaRPr lang="de-DE" sz="1800" b="1"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Betroffene Bereiche:</a:t>
                      </a:r>
                      <a:endParaRPr lang="de-DE" sz="18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800" b="0" i="0" u="none" strike="noStrike" kern="1200" dirty="0">
                          <a:solidFill>
                            <a:schemeClr val="tx1"/>
                          </a:solidFill>
                          <a:effectLst/>
                          <a:latin typeface="Calibri" panose="020F0502020204030204" pitchFamily="34" charset="0"/>
                          <a:ea typeface="+mn-ea"/>
                          <a:cs typeface="+mn-cs"/>
                        </a:rPr>
                        <a:t>Forschung</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p>
                    <a:p>
                      <a:endParaRPr lang="de-DE" sz="1800" b="1" kern="150" dirty="0">
                        <a:effectLst/>
                        <a:latin typeface="HTWBerlin Office"/>
                        <a:ea typeface="HTWBerlin Office"/>
                        <a:cs typeface="HTWBerlin Office"/>
                      </a:endParaRPr>
                    </a:p>
                    <a:p>
                      <a:pPr marL="342900" indent="-342900" algn="l" defTabSz="1219170" rtl="0" eaLnBrk="1" latinLnBrk="0" hangingPunct="1">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Erhöhung der Forschungsausgaben (Geld z.B. aus Treibhausgaszertifikaten, s. Hemmnis </a:t>
                      </a:r>
                      <a:r>
                        <a:rPr lang="de-DE" sz="1800" b="0" i="0" u="none" strike="noStrike" kern="1200" dirty="0">
                          <a:solidFill>
                            <a:schemeClr val="tx1"/>
                          </a:solidFill>
                          <a:effectLst/>
                          <a:latin typeface="Calibri" panose="020F0502020204030204" pitchFamily="34" charset="0"/>
                          <a:ea typeface="+mn-ea"/>
                          <a:cs typeface="+mn-cs"/>
                          <a:hlinkClick r:id="rId3" action="ppaction://hlinksldjump"/>
                        </a:rPr>
                        <a:t>1</a:t>
                      </a:r>
                      <a:r>
                        <a:rPr lang="de-DE" sz="1800" b="0" i="0" u="none" strike="noStrike" kern="1200" dirty="0">
                          <a:solidFill>
                            <a:schemeClr val="tx1"/>
                          </a:solidFill>
                          <a:effectLst/>
                          <a:latin typeface="Calibri" panose="020F0502020204030204" pitchFamily="34" charset="0"/>
                          <a:ea typeface="+mn-ea"/>
                          <a:cs typeface="+mn-cs"/>
                        </a:rPr>
                        <a:t>)</a:t>
                      </a:r>
                    </a:p>
                    <a:p>
                      <a:pPr marL="342900" indent="-342900" algn="l" defTabSz="1219170" rtl="0" eaLnBrk="1" latinLnBrk="0" hangingPunct="1">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Unbefristete, gut bezahlte Stellen</a:t>
                      </a:r>
                    </a:p>
                    <a:p>
                      <a:pPr marL="342900" indent="-342900" algn="l" defTabSz="1219170" rtl="0" eaLnBrk="1" latinLnBrk="0" hangingPunct="1">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Wahl der Arbeitszeit durch Wissenschaftler</a:t>
                      </a:r>
                    </a:p>
                    <a:p>
                      <a:pPr marL="342900" indent="-342900" algn="l" defTabSz="1219170" rtl="0" eaLnBrk="1" latinLnBrk="0" hangingPunct="1">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Bürokratieabbau (spart Geld in Verwaltung), Finanzierung ohne Anträge</a:t>
                      </a:r>
                    </a:p>
                    <a:p>
                      <a:pPr marL="342900" indent="-342900" algn="l" defTabSz="1219170" rtl="0" eaLnBrk="1" latinLnBrk="0" hangingPunct="1">
                        <a:buFont typeface="+mj-lt"/>
                        <a:buAutoNum type="arabicPeriod"/>
                      </a:pPr>
                      <a:r>
                        <a:rPr lang="de-DE" sz="1800" b="0" i="0" u="none" strike="noStrike" kern="1200" dirty="0">
                          <a:solidFill>
                            <a:schemeClr val="tx1"/>
                          </a:solidFill>
                          <a:effectLst/>
                          <a:latin typeface="Calibri" panose="020F0502020204030204" pitchFamily="34" charset="0"/>
                          <a:ea typeface="+mn-ea"/>
                          <a:cs typeface="+mn-cs"/>
                        </a:rPr>
                        <a:t>Umfassende Mitbestimmungsrechte für Wissenschaftler, nicht Verwaltung entscheidet über Forschung sondern Wissenschaftler</a:t>
                      </a:r>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Grundlage</a:t>
                      </a:r>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6168008" y="3801740"/>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5" cstate="print">
            <a:lum bright="50000"/>
            <a:extLst>
              <a:ext uri="{28A0092B-C50C-407E-A947-70E740481C1C}">
                <a14:useLocalDpi xmlns:a14="http://schemas.microsoft.com/office/drawing/2010/main"/>
              </a:ext>
            </a:extLst>
          </a:blip>
          <a:srcRect/>
          <a:stretch>
            <a:fillRect/>
          </a:stretch>
        </p:blipFill>
        <p:spPr bwMode="auto">
          <a:xfrm>
            <a:off x="7273468" y="3789040"/>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3" name="Grafik 2" descr="Ein Bild, das Text, Tisch, Arbeitstisch enthält.&#10;&#10;Automatisch generierte Beschreibung">
            <a:extLst>
              <a:ext uri="{FF2B5EF4-FFF2-40B4-BE49-F238E27FC236}">
                <a16:creationId xmlns:a16="http://schemas.microsoft.com/office/drawing/2014/main" id="{03131DAB-5818-9385-5371-BBC677C3D29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8863" y="4887708"/>
            <a:ext cx="1730687" cy="1122412"/>
          </a:xfrm>
          <a:prstGeom prst="rect">
            <a:avLst/>
          </a:prstGeom>
        </p:spPr>
      </p:pic>
    </p:spTree>
    <p:extLst>
      <p:ext uri="{BB962C8B-B14F-4D97-AF65-F5344CB8AC3E}">
        <p14:creationId xmlns:p14="http://schemas.microsoft.com/office/powerpoint/2010/main" val="404545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2254274701"/>
              </p:ext>
            </p:extLst>
          </p:nvPr>
        </p:nvGraphicFramePr>
        <p:xfrm>
          <a:off x="0" y="0"/>
          <a:ext cx="12192000" cy="609329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chemeClr val="tx1"/>
                          </a:solidFill>
                          <a:effectLst/>
                          <a:latin typeface="HTWBerlin Office"/>
                          <a:ea typeface="HTWBerlin Office"/>
                          <a:cs typeface="HTWBerlin Office"/>
                        </a:rPr>
                        <a:t>32 Fehlende Erfahrung mit Großwärmepumpen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endParaRPr lang="de-DE" sz="2000" b="1" kern="150" dirty="0">
                        <a:effectLst/>
                        <a:latin typeface="HTWBerlin Office"/>
                        <a:ea typeface="HTWBerlin Office"/>
                        <a:cs typeface="HTWBerlin Office"/>
                      </a:endParaRPr>
                    </a:p>
                    <a:p>
                      <a:pPr marL="342900" indent="-342900" algn="l" defTabSz="1219170" rtl="0" eaLnBrk="1" latinLnBrk="0" hangingPunct="1">
                        <a:buFont typeface="+mj-lt"/>
                        <a:buAutoNum type="arabicPeriod"/>
                      </a:pPr>
                      <a:r>
                        <a:rPr lang="de-DE" sz="2000" b="0" i="0" u="none" strike="noStrike" kern="1200" dirty="0">
                          <a:solidFill>
                            <a:schemeClr val="tx1"/>
                          </a:solidFill>
                          <a:effectLst/>
                          <a:latin typeface="Calibri" panose="020F0502020204030204" pitchFamily="34" charset="0"/>
                          <a:ea typeface="+mn-ea"/>
                          <a:cs typeface="+mn-cs"/>
                        </a:rPr>
                        <a:t>Geringer Bekanntheitsgrad</a:t>
                      </a:r>
                    </a:p>
                    <a:p>
                      <a:pPr marL="342900" indent="-342900" algn="l" defTabSz="1219170" rtl="0" eaLnBrk="1" latinLnBrk="0" hangingPunct="1">
                        <a:buFont typeface="+mj-lt"/>
                        <a:buAutoNum type="arabicPeriod"/>
                      </a:pPr>
                      <a:endParaRPr lang="de-DE" sz="2000" b="0" i="0" u="none" strike="noStrike" kern="1200" dirty="0">
                        <a:solidFill>
                          <a:schemeClr val="tx1"/>
                        </a:solidFill>
                        <a:effectLst/>
                        <a:latin typeface="Calibri" panose="020F0502020204030204" pitchFamily="34" charset="0"/>
                        <a:ea typeface="+mn-ea"/>
                        <a:cs typeface="+mn-cs"/>
                      </a:endParaRPr>
                    </a:p>
                    <a:p>
                      <a:pPr marL="342900" indent="-342900" algn="l" defTabSz="1219170" rtl="0" eaLnBrk="1" latinLnBrk="0" hangingPunct="1">
                        <a:buFont typeface="+mj-lt"/>
                        <a:buAutoNum type="arabicPeriod"/>
                      </a:pPr>
                      <a:r>
                        <a:rPr lang="de-DE" sz="2000" b="0" i="0" u="none" strike="noStrike" kern="1200" dirty="0">
                          <a:solidFill>
                            <a:schemeClr val="tx1"/>
                          </a:solidFill>
                          <a:effectLst/>
                          <a:latin typeface="Calibri" panose="020F0502020204030204" pitchFamily="34" charset="0"/>
                          <a:ea typeface="+mn-ea"/>
                          <a:cs typeface="+mn-cs"/>
                        </a:rPr>
                        <a:t>Wenige Erfahrungen</a:t>
                      </a:r>
                    </a:p>
                    <a:p>
                      <a:pPr marL="0" algn="l" defTabSz="1219170" rtl="0" eaLnBrk="1" latinLnBrk="0" hangingPunct="1"/>
                      <a:endParaRPr lang="de-DE" sz="1800" b="0" i="0" u="none" strike="noStrike" kern="1200" dirty="0">
                        <a:solidFill>
                          <a:schemeClr val="tx1"/>
                        </a:solidFill>
                        <a:effectLst/>
                        <a:latin typeface="Calibri" panose="020F0502020204030204" pitchFamily="34" charset="0"/>
                        <a:ea typeface="+mn-ea"/>
                        <a:cs typeface="+mn-cs"/>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Großwärmepumpen</a:t>
                      </a: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 </a:t>
                      </a:r>
                      <a:endParaRPr lang="de-DE" sz="2000" kern="150" dirty="0">
                        <a:effectLst/>
                        <a:latin typeface="HTWBerlin Office"/>
                        <a:ea typeface="HTWBerlin Office"/>
                        <a:cs typeface="HTWBerlin Office"/>
                      </a:endParaRPr>
                    </a:p>
                    <a:p>
                      <a:pPr fontAlgn="auto"/>
                      <a:r>
                        <a:rPr lang="de-DE" sz="2000" kern="150" dirty="0">
                          <a:effectLst/>
                          <a:latin typeface="HTWBerlin Office"/>
                          <a:ea typeface="HTWBerlin Office"/>
                          <a:cs typeface="HTWBerlin Office"/>
                        </a:rPr>
                        <a:t> v.a. Wärmenetze und Großverbraucher</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 Ausbau der Bildung im Energiebereich</a:t>
                      </a:r>
                    </a:p>
                    <a:p>
                      <a:endParaRPr lang="de-DE" sz="2000" b="0"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 mehr Kommunikation der Akteur*innen im Energiebereich untereinander</a:t>
                      </a:r>
                    </a:p>
                    <a:p>
                      <a:endParaRPr lang="de-DE" sz="2000" b="0"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 Ausbau von Wissensplattformen, Open Data</a:t>
                      </a: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2" name="Grafik 1">
            <a:extLst>
              <a:ext uri="{FF2B5EF4-FFF2-40B4-BE49-F238E27FC236}">
                <a16:creationId xmlns:a16="http://schemas.microsoft.com/office/drawing/2014/main" id="{4C4ADC61-473D-DD31-062A-694472E21A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8271" y="5295045"/>
            <a:ext cx="1409897" cy="438211"/>
          </a:xfrm>
          <a:prstGeom prst="rect">
            <a:avLst/>
          </a:prstGeom>
        </p:spPr>
      </p:pic>
      <p:pic>
        <p:nvPicPr>
          <p:cNvPr id="3" name="Grafik 2" descr="Ein Bild, das Text, Clipart enthält.&#10;&#10;Automatisch generierte Beschreibung">
            <a:extLst>
              <a:ext uri="{FF2B5EF4-FFF2-40B4-BE49-F238E27FC236}">
                <a16:creationId xmlns:a16="http://schemas.microsoft.com/office/drawing/2014/main" id="{324B66A8-87F4-7614-69E3-C0D87222A4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2010" y="3543929"/>
            <a:ext cx="1136158" cy="1291632"/>
          </a:xfrm>
          <a:prstGeom prst="rect">
            <a:avLst/>
          </a:prstGeom>
        </p:spPr>
      </p:pic>
    </p:spTree>
    <p:extLst>
      <p:ext uri="{BB962C8B-B14F-4D97-AF65-F5344CB8AC3E}">
        <p14:creationId xmlns:p14="http://schemas.microsoft.com/office/powerpoint/2010/main" val="3671906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627579503"/>
              </p:ext>
            </p:extLst>
          </p:nvPr>
        </p:nvGraphicFramePr>
        <p:xfrm>
          <a:off x="0" y="0"/>
          <a:ext cx="12192000" cy="609329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000" b="1" kern="150" dirty="0">
                          <a:solidFill>
                            <a:schemeClr val="tx1"/>
                          </a:solidFill>
                          <a:effectLst/>
                          <a:latin typeface="HTWBerlin Office"/>
                          <a:ea typeface="HTWBerlin Office"/>
                          <a:cs typeface="HTWBerlin Office"/>
                        </a:rPr>
                        <a:t>33 Mangelnde Wahrnehmung Solarthermie</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endParaRPr lang="de-DE" sz="2000" b="1" kern="150" dirty="0">
                        <a:effectLst/>
                        <a:latin typeface="HTWBerlin Office"/>
                        <a:ea typeface="HTWBerlin Office"/>
                        <a:cs typeface="HTWBerlin Office"/>
                      </a:endParaRPr>
                    </a:p>
                    <a:p>
                      <a:pPr marL="342900" indent="-342900">
                        <a:lnSpc>
                          <a:spcPct val="150000"/>
                        </a:lnSpc>
                        <a:buFont typeface="+mj-lt"/>
                        <a:buAutoNum type="arabicPeriod"/>
                      </a:pPr>
                      <a:r>
                        <a:rPr lang="de-DE" sz="2000" b="0" kern="150" dirty="0">
                          <a:effectLst/>
                          <a:latin typeface="HTWBerlin Office"/>
                          <a:ea typeface="HTWBerlin Office"/>
                          <a:cs typeface="HTWBerlin Office"/>
                        </a:rPr>
                        <a:t>Solarthermie kaum wahrgenommen</a:t>
                      </a:r>
                    </a:p>
                    <a:p>
                      <a:pPr marL="342900" indent="-342900">
                        <a:lnSpc>
                          <a:spcPct val="150000"/>
                        </a:lnSpc>
                        <a:buFont typeface="+mj-lt"/>
                        <a:buAutoNum type="arabicPeriod"/>
                      </a:pPr>
                      <a:r>
                        <a:rPr lang="de-DE" sz="2000" b="0" kern="150" dirty="0">
                          <a:effectLst/>
                          <a:latin typeface="HTWBerlin Office"/>
                          <a:ea typeface="HTWBerlin Office"/>
                          <a:cs typeface="HTWBerlin Office"/>
                        </a:rPr>
                        <a:t>Lobby, Forschung und Entwicklung fehlen</a:t>
                      </a:r>
                    </a:p>
                    <a:p>
                      <a:pPr marL="342900" indent="-342900">
                        <a:lnSpc>
                          <a:spcPct val="150000"/>
                        </a:lnSpc>
                        <a:buFont typeface="+mj-lt"/>
                        <a:buAutoNum type="arabicPeriod"/>
                      </a:pPr>
                      <a:r>
                        <a:rPr lang="de-DE" sz="2000" b="0" kern="150" dirty="0">
                          <a:effectLst/>
                          <a:latin typeface="HTWBerlin Office"/>
                          <a:ea typeface="HTWBerlin Office"/>
                          <a:cs typeface="HTWBerlin Office"/>
                        </a:rPr>
                        <a:t>durch Fokus auf elektrische Energieversorgung aus Markt gedrängt</a:t>
                      </a:r>
                    </a:p>
                    <a:p>
                      <a:pPr>
                        <a:lnSpc>
                          <a:spcPct val="150000"/>
                        </a:lnSpc>
                      </a:pPr>
                      <a:r>
                        <a:rPr lang="de-DE" sz="2000" b="0" kern="150" dirty="0">
                          <a:effectLst/>
                          <a:latin typeface="HTWBerlin Office"/>
                          <a:ea typeface="HTWBerlin Office"/>
                          <a:cs typeface="HTWBerlin Office"/>
                          <a:sym typeface="Wingdings" panose="05000000000000000000" pitchFamily="2" charset="2"/>
                        </a:rPr>
                        <a:t> </a:t>
                      </a:r>
                      <a:r>
                        <a:rPr lang="de-DE" sz="2000" b="0" kern="150" dirty="0">
                          <a:effectLst/>
                          <a:latin typeface="HTWBerlin Office"/>
                          <a:ea typeface="HTWBerlin Office"/>
                          <a:cs typeface="HTWBerlin Office"/>
                        </a:rPr>
                        <a:t>führt zu neuen Abhängigkeiten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i="0" u="none" strike="noStrike" dirty="0">
                          <a:effectLst/>
                          <a:latin typeface="Calibri" panose="020F0502020204030204" pitchFamily="34" charset="0"/>
                        </a:rPr>
                        <a:t>Solarthermie</a:t>
                      </a:r>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pPr marL="342900" indent="-342900">
                        <a:lnSpc>
                          <a:spcPct val="150000"/>
                        </a:lnSpc>
                        <a:buFont typeface="+mj-lt"/>
                        <a:buAutoNum type="arabicPeriod"/>
                      </a:pPr>
                      <a:r>
                        <a:rPr lang="de-DE" sz="2000" b="0" i="0" u="none" strike="noStrike" dirty="0">
                          <a:effectLst/>
                          <a:latin typeface="Calibri" panose="020F0502020204030204" pitchFamily="34" charset="0"/>
                        </a:rPr>
                        <a:t>Öffentlichkeitsarbeit</a:t>
                      </a:r>
                    </a:p>
                    <a:p>
                      <a:pPr marL="342900" indent="-342900">
                        <a:lnSpc>
                          <a:spcPct val="150000"/>
                        </a:lnSpc>
                        <a:buFont typeface="+mj-lt"/>
                        <a:buAutoNum type="arabicPeriod"/>
                      </a:pPr>
                      <a:r>
                        <a:rPr lang="de-DE" sz="2000" b="0" i="0" u="none" strike="noStrike" dirty="0">
                          <a:effectLst/>
                          <a:latin typeface="Calibri" panose="020F0502020204030204" pitchFamily="34" charset="0"/>
                        </a:rPr>
                        <a:t>Lobbyarbeit z.B. durch den DGS, SHI und andere relevante Verbände</a:t>
                      </a:r>
                      <a:r>
                        <a:rPr lang="de-DE" sz="2000" dirty="0"/>
                        <a:t> </a:t>
                      </a:r>
                      <a:endParaRPr lang="de-DE" sz="20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6014410" y="4077072"/>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7157509" y="4077072"/>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2" name="Grafik 1">
            <a:extLst>
              <a:ext uri="{FF2B5EF4-FFF2-40B4-BE49-F238E27FC236}">
                <a16:creationId xmlns:a16="http://schemas.microsoft.com/office/drawing/2014/main" id="{00E21682-9517-CB45-63F6-550CAA26CF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14410" y="5266382"/>
            <a:ext cx="1409897" cy="438211"/>
          </a:xfrm>
          <a:prstGeom prst="rect">
            <a:avLst/>
          </a:prstGeom>
        </p:spPr>
      </p:pic>
    </p:spTree>
    <p:extLst>
      <p:ext uri="{BB962C8B-B14F-4D97-AF65-F5344CB8AC3E}">
        <p14:creationId xmlns:p14="http://schemas.microsoft.com/office/powerpoint/2010/main" val="3633782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792018564"/>
              </p:ext>
            </p:extLst>
          </p:nvPr>
        </p:nvGraphicFramePr>
        <p:xfrm>
          <a:off x="0" y="0"/>
          <a:ext cx="12192000" cy="11537307"/>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chemeClr val="tx1"/>
                          </a:solidFill>
                          <a:effectLst/>
                          <a:latin typeface="HTWBerlin Office"/>
                          <a:ea typeface="HTWBerlin Office"/>
                          <a:cs typeface="HTWBerlin Office"/>
                        </a:rPr>
                        <a:t>35 Zu große, wachsende Pro-Kopf-Wohnfläche</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Teil der Menschen, v. a. alte, einkommensstarke, bewohnt pro Person überdurchschnittlich große Flächen</a:t>
                      </a:r>
                      <a:br>
                        <a:rPr lang="de-DE" sz="2000" b="0" kern="150" dirty="0">
                          <a:effectLst/>
                          <a:latin typeface="HTWBerlin Office"/>
                          <a:ea typeface="HTWBerlin Office"/>
                          <a:cs typeface="HTWBerlin Office"/>
                        </a:rPr>
                      </a:br>
                      <a:endParaRPr lang="de-DE" sz="2000" b="0" kern="150" dirty="0">
                        <a:effectLst/>
                        <a:latin typeface="HTWBerlin Office"/>
                        <a:ea typeface="HTWBerlin Office"/>
                        <a:cs typeface="HTWBerlin Office"/>
                      </a:endParaRPr>
                    </a:p>
                    <a:p>
                      <a:r>
                        <a:rPr lang="de-DE" sz="2000" b="0" kern="150" dirty="0">
                          <a:effectLst/>
                          <a:latin typeface="HTWBerlin Office"/>
                          <a:ea typeface="HTWBerlin Office"/>
                          <a:cs typeface="HTWBerlin Office"/>
                          <a:sym typeface="Wingdings" panose="05000000000000000000" pitchFamily="2" charset="2"/>
                        </a:rPr>
                        <a:t> </a:t>
                      </a:r>
                      <a:r>
                        <a:rPr lang="de-DE" sz="2000" b="0" kern="150" dirty="0">
                          <a:effectLst/>
                          <a:latin typeface="HTWBerlin Office"/>
                          <a:ea typeface="HTWBerlin Office"/>
                          <a:cs typeface="HTWBerlin Office"/>
                        </a:rPr>
                        <a:t>führt zu großem, unökologischen Energie- und </a:t>
                      </a:r>
                      <a:r>
                        <a:rPr lang="de-DE" sz="2000" b="0" kern="150" dirty="0" err="1">
                          <a:effectLst/>
                          <a:latin typeface="HTWBerlin Office"/>
                          <a:ea typeface="HTWBerlin Office"/>
                          <a:cs typeface="HTWBerlin Office"/>
                        </a:rPr>
                        <a:t>Ressoucenverbrauch</a:t>
                      </a:r>
                      <a:r>
                        <a:rPr lang="de-DE" sz="2000" b="0" kern="150" dirty="0">
                          <a:effectLst/>
                          <a:latin typeface="HTWBerlin Office"/>
                          <a:ea typeface="HTWBerlin Office"/>
                          <a:cs typeface="HTWBerlin Office"/>
                        </a:rPr>
                        <a:t>, der auch in Zukunft nur schwer durch erneuerbare Energien bzw. nachwachsende Rohstoffe zu decken sein wird.</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baseline="0" dirty="0"/>
                        <a:t>gehemmte Technologie bzw. Maßnahme: </a:t>
                      </a:r>
                    </a:p>
                    <a:p>
                      <a:endParaRPr lang="de-DE" sz="2000" b="1" kern="150" baseline="0" dirty="0">
                        <a:effectLst/>
                        <a:latin typeface="HTWBerlin Office"/>
                        <a:ea typeface="HTWBerlin Office"/>
                        <a:cs typeface="HTWBerlin Office"/>
                      </a:endParaRPr>
                    </a:p>
                    <a:p>
                      <a:r>
                        <a:rPr lang="de-DE" sz="2000" b="0" kern="150" baseline="0" dirty="0">
                          <a:effectLst/>
                          <a:latin typeface="HTWBerlin Office"/>
                          <a:ea typeface="HTWBerlin Office"/>
                          <a:cs typeface="HTWBerlin Office"/>
                        </a:rPr>
                        <a:t>Verkleinerung Gebäudebestand</a:t>
                      </a:r>
                    </a:p>
                    <a:p>
                      <a:r>
                        <a:rPr lang="de-DE" sz="2000" b="0" kern="150" baseline="0" dirty="0">
                          <a:effectLst/>
                          <a:latin typeface="HTWBerlin Office"/>
                          <a:ea typeface="HTWBerlin Office"/>
                          <a:cs typeface="HTWBerlin Office"/>
                        </a:rPr>
                        <a:t>Beschränkung der Bautätigkeit auf notwendige Gebäude</a:t>
                      </a:r>
                    </a:p>
                    <a:p>
                      <a:endParaRPr lang="de-DE" sz="2000" b="1" kern="150" baseline="0" dirty="0">
                        <a:effectLst/>
                        <a:latin typeface="HTWBerlin Office"/>
                        <a:ea typeface="HTWBerlin Office"/>
                        <a:cs typeface="HTWBerlin Office"/>
                      </a:endParaRPr>
                    </a:p>
                    <a:p>
                      <a:r>
                        <a:rPr lang="de-DE" sz="2000" b="1" kern="150" baseline="0" dirty="0">
                          <a:effectLst/>
                          <a:latin typeface="HTWBerlin Office"/>
                          <a:ea typeface="HTWBerlin Office"/>
                          <a:cs typeface="HTWBerlin Office"/>
                        </a:rPr>
                        <a:t>Betroffene Bereiche:</a:t>
                      </a:r>
                      <a:endParaRPr lang="de-DE" sz="2000" kern="150" baseline="0" dirty="0">
                        <a:effectLst/>
                        <a:latin typeface="HTWBerlin Office"/>
                        <a:ea typeface="HTWBerlin Office"/>
                        <a:cs typeface="HTWBerlin Office"/>
                      </a:endParaRPr>
                    </a:p>
                    <a:p>
                      <a:r>
                        <a:rPr lang="de-DE" sz="2000" b="1" kern="150" baseline="0" dirty="0">
                          <a:effectLst/>
                          <a:latin typeface="HTWBerlin Office"/>
                          <a:ea typeface="HTWBerlin Office"/>
                          <a:cs typeface="HTWBerlin Office"/>
                        </a:rPr>
                        <a:t> </a:t>
                      </a:r>
                      <a:endParaRPr lang="de-DE" sz="2000" kern="150" baseline="0" dirty="0">
                        <a:effectLst/>
                        <a:latin typeface="HTWBerlin Office"/>
                        <a:ea typeface="HTWBerlin Office"/>
                        <a:cs typeface="HTWBerlin Office"/>
                      </a:endParaRPr>
                    </a:p>
                    <a:p>
                      <a:pPr fontAlgn="auto"/>
                      <a:r>
                        <a:rPr lang="de-DE" sz="2000" b="0" kern="150" baseline="0" dirty="0">
                          <a:solidFill>
                            <a:schemeClr val="tx1"/>
                          </a:solidFill>
                          <a:effectLst/>
                          <a:latin typeface="HTWBerlin Office"/>
                          <a:ea typeface="HTWBerlin Office"/>
                          <a:cs typeface="HTWBerlin Office"/>
                        </a:rPr>
                        <a:t>Wohnungen mit viel Platz p. P.</a:t>
                      </a:r>
                    </a:p>
                    <a:p>
                      <a:r>
                        <a:rPr lang="de-DE" sz="2000" b="1" kern="150" dirty="0">
                          <a:effectLst/>
                          <a:latin typeface="HTWBerlin Office"/>
                          <a:ea typeface="HTWBerlin Office"/>
                          <a:cs typeface="HTWBerlin Office"/>
                        </a:rPr>
                        <a:t> </a:t>
                      </a:r>
                      <a:endParaRPr lang="de-DE" sz="20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pPr marL="0" indent="0">
                        <a:buFont typeface="+mj-lt"/>
                        <a:buNone/>
                      </a:pPr>
                      <a:r>
                        <a:rPr lang="de-DE" sz="2000" b="0" kern="150" dirty="0">
                          <a:effectLst/>
                          <a:latin typeface="HTWBerlin Office"/>
                          <a:ea typeface="HTWBerlin Office"/>
                          <a:cs typeface="HTWBerlin Office"/>
                        </a:rPr>
                        <a:t>Vorschläge zur effizienten Wohnraumnutzung</a:t>
                      </a:r>
                    </a:p>
                    <a:p>
                      <a:pPr marL="342900" indent="-342900">
                        <a:buFont typeface="+mj-lt"/>
                        <a:buAutoNum type="arabicPeriod"/>
                      </a:pPr>
                      <a:endParaRPr lang="de-DE" sz="2000" b="0" kern="150" dirty="0">
                        <a:effectLst/>
                        <a:latin typeface="HTWBerlin Office"/>
                        <a:ea typeface="HTWBerlin Office"/>
                        <a:cs typeface="HTWBerlin Office"/>
                      </a:endParaRPr>
                    </a:p>
                    <a:p>
                      <a:pPr marL="342900" indent="-342900">
                        <a:buFont typeface="+mj-lt"/>
                        <a:buAutoNum type="arabicPeriod"/>
                      </a:pPr>
                      <a:r>
                        <a:rPr lang="de-DE" sz="2000" b="0" kern="150" dirty="0">
                          <a:effectLst/>
                          <a:latin typeface="HTWBerlin Office"/>
                          <a:ea typeface="HTWBerlin Office"/>
                          <a:cs typeface="HTWBerlin Office"/>
                        </a:rPr>
                        <a:t>Umverteilung von Wohnraum von denen, die viel haben, zu denen, die wenig haben</a:t>
                      </a:r>
                    </a:p>
                    <a:p>
                      <a:pPr marL="342900" indent="-342900">
                        <a:buFont typeface="+mj-lt"/>
                        <a:buAutoNum type="arabicPeriod"/>
                      </a:pPr>
                      <a:endParaRPr lang="de-DE" sz="2000" b="0" kern="150" dirty="0">
                        <a:effectLst/>
                        <a:latin typeface="HTWBerlin Office"/>
                        <a:ea typeface="HTWBerlin Office"/>
                        <a:cs typeface="HTWBerlin Office"/>
                      </a:endParaRPr>
                    </a:p>
                    <a:p>
                      <a:pPr marL="342900" indent="-342900">
                        <a:buFont typeface="+mj-lt"/>
                        <a:buAutoNum type="arabicPeriod"/>
                      </a:pPr>
                      <a:r>
                        <a:rPr lang="de-DE" sz="2000" b="0" kern="150" dirty="0">
                          <a:effectLst/>
                          <a:latin typeface="HTWBerlin Office"/>
                          <a:ea typeface="HTWBerlin Office"/>
                          <a:cs typeface="HTWBerlin Office"/>
                        </a:rPr>
                        <a:t>Wohnungstausch: Wohnungstausch groß gegen klein könnte über Grenzen einer Genossenschaft/eines Wohnungsunternehmens hinaus gefördert werden durch Mitnahme der Nettokaltmiete pro m²</a:t>
                      </a:r>
                      <a:endParaRPr lang="de-DE" sz="20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r h="5444011">
                <a:tc>
                  <a:txBody>
                    <a:bodyPr/>
                    <a:lstStyle/>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510620"/>
                  </a:ext>
                </a:extLst>
              </a:tr>
            </a:tbl>
          </a:graphicData>
        </a:graphic>
      </p:graphicFrame>
      <p:pic>
        <p:nvPicPr>
          <p:cNvPr id="3" name="Grafik 2" descr="Ein Bild, das Text, Tisch, Arbeitstisch enthält.&#10;&#10;Automatisch generierte Beschreibung">
            <a:extLst>
              <a:ext uri="{FF2B5EF4-FFF2-40B4-BE49-F238E27FC236}">
                <a16:creationId xmlns:a16="http://schemas.microsoft.com/office/drawing/2014/main" id="{5FE63D42-5297-3B1F-0661-51FAF1D01F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5313" y="4869160"/>
            <a:ext cx="1730687" cy="1122412"/>
          </a:xfrm>
          <a:prstGeom prst="rect">
            <a:avLst/>
          </a:prstGeom>
        </p:spPr>
      </p:pic>
      <p:pic>
        <p:nvPicPr>
          <p:cNvPr id="4" name="Grafik 3" descr="Ein Bild, das Text, Clipart enthält.&#10;&#10;Automatisch generierte Beschreibung">
            <a:extLst>
              <a:ext uri="{FF2B5EF4-FFF2-40B4-BE49-F238E27FC236}">
                <a16:creationId xmlns:a16="http://schemas.microsoft.com/office/drawing/2014/main" id="{97754053-86B7-9B5E-FDA7-3A7207AC99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4032" y="4699940"/>
            <a:ext cx="1136158" cy="1291632"/>
          </a:xfrm>
          <a:prstGeom prst="rect">
            <a:avLst/>
          </a:prstGeom>
        </p:spPr>
      </p:pic>
    </p:spTree>
    <p:extLst>
      <p:ext uri="{BB962C8B-B14F-4D97-AF65-F5344CB8AC3E}">
        <p14:creationId xmlns:p14="http://schemas.microsoft.com/office/powerpoint/2010/main" val="13841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999662445"/>
              </p:ext>
            </p:extLst>
          </p:nvPr>
        </p:nvGraphicFramePr>
        <p:xfrm>
          <a:off x="0" y="0"/>
          <a:ext cx="12192000" cy="6205535"/>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chemeClr val="tx1"/>
                          </a:solidFill>
                          <a:effectLst/>
                          <a:latin typeface="HTWBerlin Office"/>
                          <a:ea typeface="HTWBerlin Office"/>
                          <a:cs typeface="HTWBerlin Office"/>
                        </a:rPr>
                        <a:t>39 Wirtschaftlichkeit von kommunaler Wärmeplanung</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endParaRPr lang="de-DE" sz="2000" b="0" kern="150" dirty="0">
                        <a:effectLst/>
                        <a:latin typeface="HTWBerlin Office"/>
                        <a:ea typeface="HTWBerlin Office"/>
                        <a:cs typeface="HTWBerlin Office"/>
                      </a:endParaRPr>
                    </a:p>
                    <a:p>
                      <a:pPr marL="342900" indent="-342900">
                        <a:lnSpc>
                          <a:spcPct val="150000"/>
                        </a:lnSpc>
                        <a:buFont typeface="+mj-lt"/>
                        <a:buAutoNum type="arabicPeriod"/>
                      </a:pPr>
                      <a:r>
                        <a:rPr lang="de-DE" sz="2000" b="0" kern="150" dirty="0">
                          <a:effectLst/>
                          <a:latin typeface="HTWBerlin Office"/>
                          <a:ea typeface="HTWBerlin Office"/>
                          <a:cs typeface="HTWBerlin Office"/>
                        </a:rPr>
                        <a:t>Fehlende Geschäftsmodelle für sektorengekoppeltes lokales Energiesystem in Kommune</a:t>
                      </a:r>
                    </a:p>
                    <a:p>
                      <a:pPr marL="342900" indent="-342900">
                        <a:lnSpc>
                          <a:spcPct val="150000"/>
                        </a:lnSpc>
                        <a:buFont typeface="+mj-lt"/>
                        <a:buAutoNum type="arabicPeriod"/>
                      </a:pPr>
                      <a:r>
                        <a:rPr lang="de-DE" sz="2000" b="0" kern="150" dirty="0">
                          <a:effectLst/>
                          <a:latin typeface="HTWBerlin Office"/>
                          <a:ea typeface="HTWBerlin Office"/>
                          <a:cs typeface="HTWBerlin Office"/>
                        </a:rPr>
                        <a:t>Diverse Sanierungsstände</a:t>
                      </a:r>
                    </a:p>
                    <a:p>
                      <a:pPr marL="342900" indent="-342900">
                        <a:lnSpc>
                          <a:spcPct val="150000"/>
                        </a:lnSpc>
                        <a:buFont typeface="+mj-lt"/>
                        <a:buAutoNum type="arabicPeriod"/>
                      </a:pPr>
                      <a:r>
                        <a:rPr lang="de-DE" sz="2000" b="0" kern="150" dirty="0">
                          <a:effectLst/>
                          <a:latin typeface="HTWBerlin Office"/>
                          <a:ea typeface="HTWBerlin Office"/>
                          <a:cs typeface="HTWBerlin Office"/>
                        </a:rPr>
                        <a:t>fehlende intrinsische Motivation im Bestand</a:t>
                      </a:r>
                    </a:p>
                    <a:p>
                      <a:pPr marL="342900" indent="-342900">
                        <a:lnSpc>
                          <a:spcPct val="150000"/>
                        </a:lnSpc>
                        <a:buFont typeface="+mj-lt"/>
                        <a:buAutoNum type="arabicPeriod"/>
                      </a:pPr>
                      <a:r>
                        <a:rPr lang="de-DE" sz="2000" b="0" kern="150" dirty="0">
                          <a:effectLst/>
                          <a:latin typeface="HTWBerlin Office"/>
                          <a:ea typeface="HTWBerlin Office"/>
                          <a:cs typeface="HTWBerlin Office"/>
                        </a:rPr>
                        <a:t>Fehlende Geschäftsmodelle für </a:t>
                      </a:r>
                      <a:r>
                        <a:rPr lang="de-DE" sz="2000" b="0" kern="150" dirty="0" err="1">
                          <a:effectLst/>
                          <a:latin typeface="HTWBerlin Office"/>
                          <a:ea typeface="HTWBerlin Office"/>
                          <a:cs typeface="HTWBerlin Office"/>
                        </a:rPr>
                        <a:t>Prosumer</a:t>
                      </a:r>
                    </a:p>
                    <a:p>
                      <a:pPr marL="342900" lvl="0" indent="-342900">
                        <a:lnSpc>
                          <a:spcPct val="150000"/>
                        </a:lnSpc>
                        <a:buAutoNum type="arabicPeriod"/>
                      </a:pPr>
                      <a:r>
                        <a:rPr lang="de-DE" sz="2000" b="0" kern="150">
                          <a:effectLst/>
                          <a:latin typeface="HTWBerlin Office"/>
                          <a:ea typeface="HTWBerlin Office"/>
                          <a:cs typeface="HTWBerlin Office"/>
                        </a:rPr>
                        <a:t>Schlechte Datenlage, kein Standard für Datenaufnahme</a:t>
                      </a:r>
                      <a:endParaRPr lang="de-DE" sz="20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Wärmetechnologien und Maßnahmen</a:t>
                      </a: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 </a:t>
                      </a:r>
                      <a:endParaRPr lang="de-DE" sz="2000" kern="150" dirty="0">
                        <a:effectLst/>
                        <a:latin typeface="HTWBerlin Office"/>
                        <a:ea typeface="HTWBerlin Office"/>
                        <a:cs typeface="HTWBerlin Office"/>
                      </a:endParaRPr>
                    </a:p>
                    <a:p>
                      <a:pPr fontAlgn="auto"/>
                      <a:r>
                        <a:rPr lang="de-DE" sz="2000" b="0" kern="150" dirty="0">
                          <a:solidFill>
                            <a:schemeClr val="tx1"/>
                          </a:solidFill>
                          <a:effectLst/>
                          <a:latin typeface="HTWBerlin Office"/>
                          <a:ea typeface="HTWBerlin Office"/>
                          <a:cs typeface="HTWBerlin Office"/>
                        </a:rPr>
                        <a:t>kommunale Wärmeplanung</a:t>
                      </a:r>
                    </a:p>
                    <a:p>
                      <a:r>
                        <a:rPr lang="de-DE" sz="1800" b="0" kern="150" dirty="0">
                          <a:solidFill>
                            <a:schemeClr val="tx1"/>
                          </a:solidFill>
                          <a:effectLst/>
                          <a:latin typeface="HTWBerlin Office"/>
                          <a:ea typeface="HTWBerlin Office"/>
                          <a:cs typeface="HTWBerlin Office"/>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r>
                        <a:rPr lang="de-DE" sz="2000" b="0" kern="150" dirty="0">
                          <a:effectLst/>
                          <a:latin typeface="HTWBerlin Office"/>
                          <a:ea typeface="HTWBerlin Office"/>
                          <a:cs typeface="HTWBerlin Office"/>
                        </a:rPr>
                        <a:t>- Regulatorik erweitern (</a:t>
                      </a:r>
                      <a:r>
                        <a:rPr lang="de-DE" sz="2000" b="0" kern="150" dirty="0" err="1">
                          <a:effectLst/>
                          <a:latin typeface="HTWBerlin Office"/>
                          <a:ea typeface="HTWBerlin Office"/>
                          <a:cs typeface="HTWBerlin Office"/>
                        </a:rPr>
                        <a:t>Local</a:t>
                      </a:r>
                      <a:r>
                        <a:rPr lang="de-DE" sz="2000" b="0" kern="150" dirty="0">
                          <a:effectLst/>
                          <a:latin typeface="HTWBerlin Office"/>
                          <a:ea typeface="HTWBerlin Office"/>
                          <a:cs typeface="HTWBerlin Office"/>
                        </a:rPr>
                        <a:t> Energy Communities), wirtschaftliche Anreize für lokalen Direktverbrauch schaffen, regionale Versorgung sollte bevorzugt werden</a:t>
                      </a:r>
                    </a:p>
                    <a:p>
                      <a:r>
                        <a:rPr lang="de-DE" sz="2000" b="0" kern="150" dirty="0">
                          <a:effectLst/>
                          <a:latin typeface="HTWBerlin Office"/>
                          <a:ea typeface="HTWBerlin Office"/>
                          <a:cs typeface="HTWBerlin Office"/>
                        </a:rPr>
                        <a:t>- Klare regulatorische Vorgaben inkl. Übergangsregelungen und langfristige Planungsperspektiven → Bestand langsam umbauen</a:t>
                      </a:r>
                    </a:p>
                    <a:p>
                      <a:r>
                        <a:rPr lang="de-DE" sz="2000" b="0" kern="150" dirty="0">
                          <a:effectLst/>
                          <a:latin typeface="HTWBerlin Office"/>
                          <a:ea typeface="HTWBerlin Office"/>
                          <a:cs typeface="HTWBerlin Office"/>
                        </a:rPr>
                        <a:t>- Ermöglichung und Förderung von Geschäftsmodellen für </a:t>
                      </a:r>
                      <a:r>
                        <a:rPr lang="de-DE" sz="2000" b="0" kern="150" dirty="0" err="1">
                          <a:effectLst/>
                          <a:latin typeface="HTWBerlin Office"/>
                          <a:ea typeface="HTWBerlin Office"/>
                          <a:cs typeface="HTWBerlin Office"/>
                        </a:rPr>
                        <a:t>Prosumer</a:t>
                      </a:r>
                      <a:r>
                        <a:rPr lang="de-DE" sz="2000" b="0" kern="150" dirty="0">
                          <a:effectLst/>
                          <a:latin typeface="HTWBerlin Office"/>
                          <a:ea typeface="HTWBerlin Office"/>
                          <a:cs typeface="HTWBerlin Office"/>
                        </a:rPr>
                        <a:t> mit wirtschaftlichen Vorteilen</a:t>
                      </a:r>
                    </a:p>
                    <a:p>
                      <a:r>
                        <a:rPr lang="de-DE" sz="2000" b="0" kern="150" dirty="0">
                          <a:effectLst/>
                          <a:latin typeface="HTWBerlin Office"/>
                          <a:ea typeface="HTWBerlin Office"/>
                          <a:cs typeface="HTWBerlin Office"/>
                        </a:rPr>
                        <a:t>- Aufbau von Kommunikationskanälen, frühe Etablierung von Beteiligungsprozessen</a:t>
                      </a:r>
                    </a:p>
                    <a:p>
                      <a:endParaRPr lang="de-DE" sz="2000" b="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 in Planung</a:t>
                      </a:r>
                      <a:endParaRPr lang="de-DE" sz="20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484675" y="4274068"/>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577072" y="4274068"/>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2" name="Grafik 1">
            <a:extLst>
              <a:ext uri="{FF2B5EF4-FFF2-40B4-BE49-F238E27FC236}">
                <a16:creationId xmlns:a16="http://schemas.microsoft.com/office/drawing/2014/main" id="{DC9D6286-EF4F-C2B3-A56E-3FCE3AE26F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84675" y="5373216"/>
            <a:ext cx="1409897" cy="438211"/>
          </a:xfrm>
          <a:prstGeom prst="rect">
            <a:avLst/>
          </a:prstGeom>
        </p:spPr>
      </p:pic>
    </p:spTree>
    <p:extLst>
      <p:ext uri="{BB962C8B-B14F-4D97-AF65-F5344CB8AC3E}">
        <p14:creationId xmlns:p14="http://schemas.microsoft.com/office/powerpoint/2010/main" val="1846079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735464737"/>
              </p:ext>
            </p:extLst>
          </p:nvPr>
        </p:nvGraphicFramePr>
        <p:xfrm>
          <a:off x="0" y="-154459"/>
          <a:ext cx="12192000" cy="8674100"/>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303804">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400" b="1" kern="150" dirty="0">
                          <a:solidFill>
                            <a:schemeClr val="tx1"/>
                          </a:solidFill>
                          <a:effectLst/>
                          <a:latin typeface="HTWBerlin Office"/>
                          <a:ea typeface="HTWBerlin Office"/>
                          <a:cs typeface="HTWBerlin Office"/>
                        </a:rPr>
                        <a:t>43 Verschwenderisches </a:t>
                      </a:r>
                      <a:r>
                        <a:rPr lang="de-DE" sz="2400" b="1" kern="150" dirty="0" err="1">
                          <a:solidFill>
                            <a:schemeClr val="tx1"/>
                          </a:solidFill>
                          <a:effectLst/>
                          <a:latin typeface="HTWBerlin Office"/>
                          <a:ea typeface="HTWBerlin Office"/>
                          <a:cs typeface="HTWBerlin Office"/>
                        </a:rPr>
                        <a:t>Nutzendenverhalten</a:t>
                      </a:r>
                      <a:endParaRPr lang="de-DE" sz="2400" b="1" kern="150" dirty="0">
                        <a:solidFill>
                          <a:schemeClr val="tx1"/>
                        </a:solidFill>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dirty="0"/>
                    </a:p>
                  </a:txBody>
                  <a:tcPr/>
                </a:tc>
                <a:extLst>
                  <a:ext uri="{0D108BD9-81ED-4DB2-BD59-A6C34878D82A}">
                    <a16:rowId xmlns:a16="http://schemas.microsoft.com/office/drawing/2014/main" val="3655796808"/>
                  </a:ext>
                </a:extLst>
              </a:tr>
              <a:tr h="5667519">
                <a:tc>
                  <a:txBody>
                    <a:bodyPr/>
                    <a:lstStyle/>
                    <a:p>
                      <a:r>
                        <a:rPr lang="de-DE" sz="2000" b="1" kern="150" dirty="0">
                          <a:effectLst/>
                          <a:latin typeface="HTWBerlin Office"/>
                          <a:ea typeface="HTWBerlin Office"/>
                          <a:cs typeface="HTWBerlin Office"/>
                        </a:rPr>
                        <a:t>Beschreibung</a:t>
                      </a:r>
                    </a:p>
                    <a:p>
                      <a:endParaRPr lang="de-DE" sz="2000" b="1" kern="150" dirty="0">
                        <a:effectLst/>
                        <a:latin typeface="HTWBerlin Office"/>
                        <a:ea typeface="HTWBerlin Office"/>
                        <a:cs typeface="HTWBerlin Office"/>
                      </a:endParaRPr>
                    </a:p>
                    <a:p>
                      <a:pPr marL="0" indent="0">
                        <a:buFont typeface="+mj-lt"/>
                        <a:buNone/>
                      </a:pPr>
                      <a:r>
                        <a:rPr lang="de-DE" sz="2000" b="0" kern="150" dirty="0" err="1">
                          <a:effectLst/>
                          <a:latin typeface="HTWBerlin Office"/>
                          <a:ea typeface="HTWBerlin Office"/>
                          <a:cs typeface="HTWBerlin Office"/>
                        </a:rPr>
                        <a:t>Nutzendenverhalten</a:t>
                      </a:r>
                      <a:endParaRPr lang="de-DE" sz="2000" b="0" kern="150" dirty="0">
                        <a:effectLst/>
                        <a:latin typeface="HTWBerlin Office"/>
                        <a:ea typeface="HTWBerlin Office"/>
                        <a:cs typeface="HTWBerlin Office"/>
                      </a:endParaRPr>
                    </a:p>
                    <a:p>
                      <a:pPr marL="342900" marR="0" lvl="0" indent="-342900" algn="l" defTabSz="1219170" rtl="0" eaLnBrk="1" fontAlgn="auto" latinLnBrk="0" hangingPunct="1">
                        <a:lnSpc>
                          <a:spcPct val="100000"/>
                        </a:lnSpc>
                        <a:spcBef>
                          <a:spcPts val="0"/>
                        </a:spcBef>
                        <a:spcAft>
                          <a:spcPts val="0"/>
                        </a:spcAft>
                        <a:buClrTx/>
                        <a:buSzTx/>
                        <a:buFont typeface="+mj-lt"/>
                        <a:buAutoNum type="arabicPeriod"/>
                        <a:tabLst/>
                        <a:defRPr/>
                      </a:pPr>
                      <a:r>
                        <a:rPr lang="de-DE" sz="2000" b="0" kern="150" dirty="0">
                          <a:effectLst/>
                          <a:latin typeface="HTWBerlin Office"/>
                          <a:ea typeface="HTWBerlin Office"/>
                          <a:cs typeface="HTWBerlin Office"/>
                        </a:rPr>
                        <a:t>Übertriebene Komfortansprüche: Überheizte Räume</a:t>
                      </a:r>
                    </a:p>
                    <a:p>
                      <a:pPr marL="342900" indent="-342900">
                        <a:buFont typeface="+mj-lt"/>
                        <a:buAutoNum type="arabicPeriod"/>
                      </a:pPr>
                      <a:endParaRPr lang="de-DE" sz="2000" b="0" kern="150" dirty="0">
                        <a:effectLst/>
                        <a:latin typeface="HTWBerlin Office"/>
                        <a:ea typeface="HTWBerlin Office"/>
                        <a:cs typeface="HTWBerlin Office"/>
                      </a:endParaRPr>
                    </a:p>
                    <a:p>
                      <a:pPr marL="342900" marR="0" lvl="0" indent="-342900" algn="l" rtl="0" eaLnBrk="1" fontAlgn="auto" latinLnBrk="0" hangingPunct="1">
                        <a:lnSpc>
                          <a:spcPct val="100000"/>
                        </a:lnSpc>
                        <a:spcBef>
                          <a:spcPts val="0"/>
                        </a:spcBef>
                        <a:spcAft>
                          <a:spcPts val="0"/>
                        </a:spcAft>
                        <a:buClrTx/>
                        <a:buSzTx/>
                        <a:buFont typeface="+mj-lt"/>
                        <a:buAutoNum type="arabicPeriod"/>
                      </a:pPr>
                      <a:r>
                        <a:rPr lang="de-DE" sz="2000" b="0" kern="150" dirty="0">
                          <a:effectLst/>
                          <a:latin typeface="HTWBerlin Office"/>
                          <a:ea typeface="HTWBerlin Office"/>
                          <a:cs typeface="HTWBerlin Office"/>
                        </a:rPr>
                        <a:t>falsches Heiz- und Lüftungsverhalten: z.B. Heizen von ungenutzten </a:t>
                      </a:r>
                      <a:r>
                        <a:rPr lang="de-DE" sz="2000" b="0" kern="150">
                          <a:effectLst/>
                          <a:latin typeface="HTWBerlin Office"/>
                          <a:ea typeface="HTWBerlin Office"/>
                          <a:cs typeface="HTWBerlin Office"/>
                        </a:rPr>
                        <a:t>Räumen, Kipplüftung, Ventilator arbeitet gegen Drossel</a:t>
                      </a:r>
                    </a:p>
                    <a:p>
                      <a:pPr marL="342900" marR="0" lvl="0" indent="-342900" algn="l" defTabSz="1219170" rtl="0" eaLnBrk="1" fontAlgn="auto" latinLnBrk="0" hangingPunct="1">
                        <a:lnSpc>
                          <a:spcPct val="100000"/>
                        </a:lnSpc>
                        <a:spcBef>
                          <a:spcPts val="0"/>
                        </a:spcBef>
                        <a:spcAft>
                          <a:spcPts val="0"/>
                        </a:spcAft>
                        <a:buClrTx/>
                        <a:buSzTx/>
                        <a:buFont typeface="+mj-lt"/>
                        <a:buAutoNum type="arabicPeriod"/>
                        <a:tabLst/>
                        <a:defRPr/>
                      </a:pPr>
                      <a:endParaRPr lang="de-DE" sz="2000" b="0" kern="150" dirty="0">
                        <a:effectLst/>
                        <a:latin typeface="HTWBerlin Office"/>
                        <a:ea typeface="HTWBerlin Office"/>
                        <a:cs typeface="HTWBerlin Office"/>
                      </a:endParaRPr>
                    </a:p>
                    <a:p>
                      <a:pPr marL="342900" indent="-342900">
                        <a:buFont typeface="+mj-lt"/>
                        <a:buAutoNum type="arabicPeriod"/>
                      </a:pPr>
                      <a:r>
                        <a:rPr lang="de-DE" sz="2000" b="0" kern="150" dirty="0">
                          <a:effectLst/>
                          <a:latin typeface="HTWBerlin Office"/>
                          <a:ea typeface="HTWBerlin Office"/>
                          <a:cs typeface="HTWBerlin Office"/>
                        </a:rPr>
                        <a:t>Nachlässigkeit: Vergessen, Heizung auszustellen, Fenster zu schließen, falsche Einstellung</a:t>
                      </a:r>
                    </a:p>
                    <a:p>
                      <a:endParaRPr lang="de-DE" sz="2000" b="0" kern="150" dirty="0">
                        <a:effectLst/>
                        <a:latin typeface="HTWBerlin Office"/>
                        <a:ea typeface="HTWBerlin Office"/>
                        <a:cs typeface="HTWBerlin Office"/>
                      </a:endParaRPr>
                    </a:p>
                    <a:p>
                      <a:r>
                        <a:rPr lang="de-DE" sz="2000" b="0" kern="150" dirty="0">
                          <a:effectLst/>
                          <a:latin typeface="HTWBerlin Office"/>
                          <a:ea typeface="HTWBerlin Office"/>
                          <a:cs typeface="HTWBerlin Office"/>
                          <a:sym typeface="Wingdings" panose="05000000000000000000" pitchFamily="2" charset="2"/>
                        </a:rPr>
                        <a:t> Hohe Entropieerzeugung</a:t>
                      </a:r>
                      <a:endParaRPr lang="de-DE" sz="2000" b="0"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Temperaturabsenkung</a:t>
                      </a: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 </a:t>
                      </a:r>
                      <a:endParaRPr lang="de-DE" sz="2000" kern="150" dirty="0">
                        <a:effectLst/>
                        <a:latin typeface="HTWBerlin Office"/>
                        <a:ea typeface="HTWBerlin Office"/>
                        <a:cs typeface="HTWBerlin Office"/>
                      </a:endParaRPr>
                    </a:p>
                    <a:p>
                      <a:pPr fontAlgn="auto"/>
                      <a:r>
                        <a:rPr lang="de-DE" sz="2000" kern="150" dirty="0">
                          <a:effectLst/>
                          <a:latin typeface="HTWBerlin Office"/>
                          <a:ea typeface="HTWBerlin Office"/>
                          <a:cs typeface="HTWBerlin Office"/>
                        </a:rPr>
                        <a:t>beheizte Gebäude</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pPr marL="342900" indent="-342900">
                        <a:buFont typeface="+mj-lt"/>
                        <a:buAutoNum type="arabicPeriod"/>
                      </a:pPr>
                      <a:r>
                        <a:rPr lang="de-DE" sz="2000" b="0" kern="150" dirty="0">
                          <a:effectLst/>
                          <a:latin typeface="HTWBerlin Office"/>
                          <a:ea typeface="HTWBerlin Office"/>
                          <a:cs typeface="HTWBerlin Office"/>
                        </a:rPr>
                        <a:t>Abschalten von ungenutzten Verbrauchern</a:t>
                      </a:r>
                    </a:p>
                    <a:p>
                      <a:pPr marL="342900" indent="-342900">
                        <a:buFont typeface="+mj-lt"/>
                        <a:buAutoNum type="arabicPeriod"/>
                      </a:pPr>
                      <a:r>
                        <a:rPr lang="de-DE" sz="2000" b="0" kern="150" dirty="0">
                          <a:effectLst/>
                          <a:latin typeface="HTWBerlin Office"/>
                          <a:ea typeface="HTWBerlin Office"/>
                          <a:cs typeface="HTWBerlin Office"/>
                        </a:rPr>
                        <a:t>Warme Kleidung</a:t>
                      </a:r>
                    </a:p>
                    <a:p>
                      <a:pPr marL="342900" indent="-342900">
                        <a:buFont typeface="+mj-lt"/>
                        <a:buAutoNum type="arabicPeriod"/>
                      </a:pPr>
                      <a:r>
                        <a:rPr lang="de-DE" sz="2000" b="0" kern="150" dirty="0">
                          <a:effectLst/>
                          <a:latin typeface="HTWBerlin Office"/>
                          <a:ea typeface="HTWBerlin Office"/>
                          <a:cs typeface="HTWBerlin Office"/>
                        </a:rPr>
                        <a:t>Richtiges Lüften (s. </a:t>
                      </a:r>
                      <a:r>
                        <a:rPr lang="de-DE" sz="2000" dirty="0">
                          <a:hlinkClick r:id="rId3"/>
                        </a:rPr>
                        <a:t>Heizen, Raumtemperatur | Umweltbundesamt</a:t>
                      </a:r>
                      <a:r>
                        <a:rPr lang="de-DE" sz="2000" dirty="0"/>
                        <a:t>)</a:t>
                      </a:r>
                    </a:p>
                    <a:p>
                      <a:pPr marL="342900" indent="-342900">
                        <a:buFont typeface="+mj-lt"/>
                        <a:buAutoNum type="arabicPeriod"/>
                      </a:pPr>
                      <a:r>
                        <a:rPr lang="de-DE" sz="2000" b="0" kern="150" dirty="0">
                          <a:effectLst/>
                          <a:latin typeface="HTWBerlin Office"/>
                          <a:ea typeface="HTWBerlin Office"/>
                          <a:cs typeface="HTWBerlin Office"/>
                        </a:rPr>
                        <a:t>Bedarfsgerechtes Heizen, nur so viel wie nötig</a:t>
                      </a:r>
                    </a:p>
                    <a:p>
                      <a:pPr marL="342900" indent="-342900">
                        <a:buFont typeface="+mj-lt"/>
                        <a:buAutoNum type="arabicPeriod"/>
                      </a:pPr>
                      <a:r>
                        <a:rPr lang="de-DE" sz="2000" b="0" kern="150" dirty="0">
                          <a:effectLst/>
                          <a:latin typeface="HTWBerlin Office"/>
                          <a:ea typeface="HTWBerlin Office"/>
                          <a:cs typeface="HTWBerlin Office"/>
                        </a:rPr>
                        <a:t>Stoßlüftung statt Kipplüftung</a:t>
                      </a:r>
                    </a:p>
                    <a:p>
                      <a:pPr marL="342900" indent="-342900">
                        <a:buFont typeface="+mj-lt"/>
                        <a:buAutoNum type="arabicPeriod"/>
                      </a:pPr>
                      <a:r>
                        <a:rPr lang="de-DE" sz="2000" b="0" kern="150" dirty="0">
                          <a:effectLst/>
                          <a:latin typeface="HTWBerlin Office"/>
                          <a:ea typeface="HTWBerlin Office"/>
                          <a:cs typeface="HTWBerlin Office"/>
                        </a:rPr>
                        <a:t>Anreize fürs Energiesparen siehe andere Hemmnisse (Treibhausgasbudget etc.)</a:t>
                      </a:r>
                    </a:p>
                    <a:p>
                      <a:pPr marL="342900" indent="-342900">
                        <a:buFont typeface="+mj-lt"/>
                        <a:buAutoNum type="arabicPeriod"/>
                      </a:pPr>
                      <a:r>
                        <a:rPr lang="de-DE" sz="2000" b="0" kern="150" dirty="0">
                          <a:effectLst/>
                          <a:latin typeface="HTWBerlin Office"/>
                          <a:ea typeface="HTWBerlin Office"/>
                          <a:cs typeface="HTWBerlin Office"/>
                        </a:rPr>
                        <a:t>Verbraucherinformation- und Schulung</a:t>
                      </a: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Gesetzliche Grundlage</a:t>
                      </a:r>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4737874" y="4960838"/>
            <a:ext cx="1123950" cy="1060450"/>
          </a:xfrm>
          <a:prstGeom prst="rect">
            <a:avLst/>
          </a:prstGeom>
          <a:noFill/>
          <a:extLst>
            <a:ext uri="{909E8E84-426E-40DD-AFC4-6F175D3DCCD1}">
              <a14:hiddenFill xmlns:a14="http://schemas.microsoft.com/office/drawing/2010/main">
                <a:solidFill>
                  <a:srgbClr val="FFFFFF"/>
                </a:solidFill>
              </a14:hiddenFill>
            </a:ext>
          </a:extLst>
        </p:spPr>
      </p:pic>
      <p:pic>
        <p:nvPicPr>
          <p:cNvPr id="3" name="Grafik 2" descr="Ein Bild, das Text, Clipart enthält.&#10;&#10;Automatisch generierte Beschreibung">
            <a:extLst>
              <a:ext uri="{FF2B5EF4-FFF2-40B4-BE49-F238E27FC236}">
                <a16:creationId xmlns:a16="http://schemas.microsoft.com/office/drawing/2014/main" id="{9D268E6D-9346-D9FD-7468-48AE121C95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5826" y="3505520"/>
            <a:ext cx="1136158" cy="1291632"/>
          </a:xfrm>
          <a:prstGeom prst="rect">
            <a:avLst/>
          </a:prstGeom>
        </p:spPr>
      </p:pic>
    </p:spTree>
    <p:extLst>
      <p:ext uri="{BB962C8B-B14F-4D97-AF65-F5344CB8AC3E}">
        <p14:creationId xmlns:p14="http://schemas.microsoft.com/office/powerpoint/2010/main" val="1254143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980058242"/>
              </p:ext>
            </p:extLst>
          </p:nvPr>
        </p:nvGraphicFramePr>
        <p:xfrm>
          <a:off x="0" y="0"/>
          <a:ext cx="12192000" cy="6859312"/>
        </p:xfrm>
        <a:graphic>
          <a:graphicData uri="http://schemas.openxmlformats.org/drawingml/2006/table">
            <a:tbl>
              <a:tblPr/>
              <a:tblGrid>
                <a:gridCol w="4511824">
                  <a:extLst>
                    <a:ext uri="{9D8B030D-6E8A-4147-A177-3AD203B41FA5}">
                      <a16:colId xmlns:a16="http://schemas.microsoft.com/office/drawing/2014/main" val="3256862453"/>
                    </a:ext>
                  </a:extLst>
                </a:gridCol>
                <a:gridCol w="3598651">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476672">
                <a:tc gridSpan="3">
                  <a:txBody>
                    <a:bodyPr/>
                    <a:lstStyle/>
                    <a:p>
                      <a:pPr algn="ctr"/>
                      <a:r>
                        <a:rPr lang="de-DE" sz="2400" b="1" kern="150" dirty="0">
                          <a:solidFill>
                            <a:schemeClr val="tx1"/>
                          </a:solidFill>
                          <a:effectLst/>
                          <a:latin typeface="HTWBerlin Office"/>
                          <a:ea typeface="HTWBerlin Office"/>
                          <a:cs typeface="HTWBerlin Office"/>
                        </a:rPr>
                        <a:t>49 Überdimensionierte LNG-Infrastruktur</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6382640">
                <a:tc>
                  <a:txBody>
                    <a:bodyPr/>
                    <a:lstStyle/>
                    <a:p>
                      <a:r>
                        <a:rPr lang="de-DE" sz="2000" b="1" kern="150" dirty="0">
                          <a:effectLst/>
                          <a:latin typeface="HTWBerlin Office"/>
                          <a:ea typeface="HTWBerlin Office"/>
                          <a:cs typeface="HTWBerlin Office"/>
                        </a:rPr>
                        <a:t>Beschreibung</a:t>
                      </a:r>
                    </a:p>
                    <a:p>
                      <a:endParaRPr lang="de-DE" sz="2000" b="1" kern="150" dirty="0">
                        <a:effectLst/>
                        <a:latin typeface="HTWBerlin Office"/>
                        <a:ea typeface="HTWBerlin Office"/>
                        <a:cs typeface="HTWBerlin Office"/>
                      </a:endParaRPr>
                    </a:p>
                    <a:p>
                      <a:pPr marL="342900" indent="-342900">
                        <a:buFont typeface="+mj-lt"/>
                        <a:buAutoNum type="arabicPeriod"/>
                      </a:pPr>
                      <a:r>
                        <a:rPr lang="de-DE" sz="2000" b="0" kern="150" dirty="0">
                          <a:effectLst/>
                          <a:latin typeface="HTWBerlin Office"/>
                          <a:ea typeface="HTWBerlin Office"/>
                          <a:cs typeface="HTWBerlin Office"/>
                        </a:rPr>
                        <a:t>LNG-Beschleunigungsgesetz hebelt Schutzgebiete aus, ermöglicht deren Zerstörung</a:t>
                      </a:r>
                    </a:p>
                    <a:p>
                      <a:pPr marL="342900" indent="-342900">
                        <a:buFont typeface="+mj-lt"/>
                        <a:buAutoNum type="arabicPeriod"/>
                      </a:pPr>
                      <a:r>
                        <a:rPr lang="de-DE" sz="2000" b="0" kern="150" dirty="0">
                          <a:effectLst/>
                          <a:latin typeface="HTWBerlin Office"/>
                          <a:ea typeface="HTWBerlin Office"/>
                          <a:cs typeface="HTWBerlin Office"/>
                        </a:rPr>
                        <a:t>Importe von extrem klimaschädlichem </a:t>
                      </a:r>
                      <a:r>
                        <a:rPr lang="de-DE" sz="2000" b="0" kern="150" dirty="0" err="1">
                          <a:effectLst/>
                          <a:latin typeface="HTWBerlin Office"/>
                          <a:ea typeface="HTWBerlin Office"/>
                          <a:cs typeface="HTWBerlin Office"/>
                        </a:rPr>
                        <a:t>Frackinggas</a:t>
                      </a:r>
                      <a:endParaRPr lang="de-DE" sz="2000" b="0" kern="150" dirty="0">
                        <a:effectLst/>
                        <a:latin typeface="HTWBerlin Office"/>
                        <a:ea typeface="HTWBerlin Office"/>
                        <a:cs typeface="HTWBerlin Office"/>
                      </a:endParaRPr>
                    </a:p>
                    <a:p>
                      <a:pPr marL="342900" marR="0" lvl="0" indent="-342900" algn="l" defTabSz="1219170" rtl="0" eaLnBrk="1" fontAlgn="auto" latinLnBrk="0" hangingPunct="1">
                        <a:lnSpc>
                          <a:spcPct val="100000"/>
                        </a:lnSpc>
                        <a:spcBef>
                          <a:spcPts val="0"/>
                        </a:spcBef>
                        <a:spcAft>
                          <a:spcPts val="0"/>
                        </a:spcAft>
                        <a:buClrTx/>
                        <a:buSzTx/>
                        <a:buFont typeface="+mj-lt"/>
                        <a:buAutoNum type="arabicPeriod"/>
                        <a:tabLst/>
                        <a:defRPr/>
                      </a:pPr>
                      <a:r>
                        <a:rPr lang="de-DE" sz="2000" b="0" kern="150" dirty="0">
                          <a:effectLst/>
                          <a:latin typeface="HTWBerlin Office"/>
                          <a:ea typeface="HTWBerlin Office"/>
                          <a:cs typeface="HTWBerlin Office"/>
                        </a:rPr>
                        <a:t>LNG-Terminals </a:t>
                      </a:r>
                      <a:r>
                        <a:rPr lang="de-DE" sz="2000" b="0" kern="150" dirty="0" err="1">
                          <a:effectLst/>
                          <a:latin typeface="HTWBerlin Office"/>
                          <a:ea typeface="HTWBerlin Office"/>
                          <a:cs typeface="HTWBerlin Office"/>
                        </a:rPr>
                        <a:t>großteils</a:t>
                      </a:r>
                      <a:r>
                        <a:rPr lang="de-DE" sz="2000" b="0" kern="150" dirty="0">
                          <a:effectLst/>
                          <a:latin typeface="HTWBerlin Office"/>
                          <a:ea typeface="HTWBerlin Office"/>
                          <a:cs typeface="HTWBerlin Office"/>
                        </a:rPr>
                        <a:t> aus Steuern bezahlt </a:t>
                      </a:r>
                    </a:p>
                    <a:p>
                      <a:pPr marL="342900" marR="0" lvl="0" indent="-342900" algn="l">
                        <a:lnSpc>
                          <a:spcPct val="100000"/>
                        </a:lnSpc>
                        <a:spcBef>
                          <a:spcPts val="0"/>
                        </a:spcBef>
                        <a:spcAft>
                          <a:spcPts val="0"/>
                        </a:spcAft>
                        <a:buClrTx/>
                        <a:buSzTx/>
                        <a:buAutoNum type="arabicPeriod"/>
                      </a:pPr>
                      <a:r>
                        <a:rPr lang="de-DE" sz="2000" b="0" kern="150" dirty="0">
                          <a:effectLst/>
                          <a:latin typeface="HTWBerlin Office"/>
                          <a:ea typeface="HTWBerlin Office"/>
                          <a:cs typeface="HTWBerlin Office"/>
                        </a:rPr>
                        <a:t>Verträge bis 2046 widersprechen Klimazielen</a:t>
                      </a:r>
                    </a:p>
                    <a:p>
                      <a:pPr marL="342900" indent="-342900">
                        <a:buFont typeface="+mj-lt"/>
                        <a:buAutoNum type="arabicPeriod"/>
                      </a:pPr>
                      <a:r>
                        <a:rPr lang="de-DE" sz="2000" b="0" kern="150" dirty="0">
                          <a:effectLst/>
                          <a:latin typeface="HTWBerlin Office"/>
                          <a:ea typeface="HTWBerlin Office"/>
                          <a:cs typeface="HTWBerlin Office"/>
                        </a:rPr>
                        <a:t>Bsp.: Klimaschädliches, überflüssiges LNG-Terminal vor Rügen</a:t>
                      </a:r>
                    </a:p>
                    <a:p>
                      <a:pPr marL="285750" indent="-285750">
                        <a:buFont typeface="Wingdings" panose="05000000000000000000" pitchFamily="2" charset="2"/>
                        <a:buChar char="à"/>
                      </a:pPr>
                      <a:r>
                        <a:rPr lang="de-DE" sz="2000" b="0" kern="150" dirty="0">
                          <a:effectLst/>
                          <a:latin typeface="HTWBerlin Office"/>
                          <a:ea typeface="HTWBerlin Office"/>
                          <a:cs typeface="HTWBerlin Office"/>
                        </a:rPr>
                        <a:t>Reichliche Verfügbarkeit von Erdgas verringert Anreiz auf EE umzusteigen und zu sparen</a:t>
                      </a:r>
                    </a:p>
                    <a:p>
                      <a:pPr marL="285750" indent="-285750">
                        <a:buFont typeface="Wingdings" panose="05000000000000000000" pitchFamily="2" charset="2"/>
                        <a:buChar char="à"/>
                      </a:pPr>
                      <a:r>
                        <a:rPr lang="de-DE" sz="2000" b="0" kern="150" dirty="0">
                          <a:effectLst/>
                          <a:latin typeface="HTWBerlin Office"/>
                          <a:ea typeface="HTWBerlin Office"/>
                          <a:cs typeface="HTWBerlin Office"/>
                        </a:rPr>
                        <a:t>Geld und Fachkräfte für klimaschädliche Infrastruktur fehlen für ökologischen Umbau</a:t>
                      </a: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Energieeinsparung, EE</a:t>
                      </a: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 </a:t>
                      </a:r>
                      <a:endParaRPr lang="de-DE" sz="2000" kern="150" dirty="0">
                        <a:effectLst/>
                        <a:latin typeface="HTWBerlin Office"/>
                        <a:ea typeface="HTWBerlin Office"/>
                        <a:cs typeface="HTWBerlin Office"/>
                      </a:endParaRPr>
                    </a:p>
                    <a:p>
                      <a:pPr fontAlgn="auto"/>
                      <a:r>
                        <a:rPr lang="de-DE" sz="2000" kern="150" dirty="0">
                          <a:effectLst/>
                          <a:latin typeface="HTWBerlin Office"/>
                          <a:ea typeface="HTWBerlin Office"/>
                          <a:cs typeface="HTWBerlin Office"/>
                        </a:rPr>
                        <a:t>alle, in denen Gas verbraucht wird</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Keine weitere fossile Infrastruktur</a:t>
                      </a: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Grundlage</a:t>
                      </a:r>
                    </a:p>
                    <a:p>
                      <a:r>
                        <a:rPr lang="de-DE" sz="2000" b="0" kern="150" dirty="0">
                          <a:effectLst/>
                          <a:latin typeface="HTWBerlin Office"/>
                          <a:ea typeface="HTWBerlin Office"/>
                          <a:cs typeface="HTWBerlin Office"/>
                        </a:rPr>
                        <a:t>LNG-Beschleunigungsgesetz</a:t>
                      </a:r>
                      <a:endParaRPr lang="de-DE" sz="20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510624" y="3742308"/>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663952" y="3729608"/>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737874" y="4797152"/>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438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600303050"/>
              </p:ext>
            </p:extLst>
          </p:nvPr>
        </p:nvGraphicFramePr>
        <p:xfrm>
          <a:off x="0" y="1"/>
          <a:ext cx="12192000" cy="9040495"/>
        </p:xfrm>
        <a:graphic>
          <a:graphicData uri="http://schemas.openxmlformats.org/drawingml/2006/table">
            <a:tbl>
              <a:tblPr/>
              <a:tblGrid>
                <a:gridCol w="4943872">
                  <a:extLst>
                    <a:ext uri="{9D8B030D-6E8A-4147-A177-3AD203B41FA5}">
                      <a16:colId xmlns:a16="http://schemas.microsoft.com/office/drawing/2014/main" val="3256862453"/>
                    </a:ext>
                  </a:extLst>
                </a:gridCol>
                <a:gridCol w="2952328">
                  <a:extLst>
                    <a:ext uri="{9D8B030D-6E8A-4147-A177-3AD203B41FA5}">
                      <a16:colId xmlns:a16="http://schemas.microsoft.com/office/drawing/2014/main" val="340476159"/>
                    </a:ext>
                  </a:extLst>
                </a:gridCol>
                <a:gridCol w="4295800">
                  <a:extLst>
                    <a:ext uri="{9D8B030D-6E8A-4147-A177-3AD203B41FA5}">
                      <a16:colId xmlns:a16="http://schemas.microsoft.com/office/drawing/2014/main" val="3680644169"/>
                    </a:ext>
                  </a:extLst>
                </a:gridCol>
              </a:tblGrid>
              <a:tr h="342912">
                <a:tc gridSpan="3">
                  <a:txBody>
                    <a:bodyPr/>
                    <a:lstStyle/>
                    <a:p>
                      <a:pPr algn="ctr"/>
                      <a:r>
                        <a:rPr lang="de-DE" sz="2000" b="1" kern="150" dirty="0">
                          <a:solidFill>
                            <a:schemeClr val="tx1"/>
                          </a:solidFill>
                          <a:effectLst/>
                          <a:latin typeface="HTWBerlin Office"/>
                          <a:ea typeface="HTWBerlin Office"/>
                          <a:cs typeface="HTWBerlin Office"/>
                        </a:rPr>
                        <a:t>50 Lobbyismus für fossile Rohstoffe</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790653">
                <a:tc>
                  <a:txBody>
                    <a:bodyPr/>
                    <a:lstStyle/>
                    <a:p>
                      <a:pPr marL="0" algn="l" defTabSz="914400" rtl="0" eaLnBrk="1" latinLnBrk="0" hangingPunct="1"/>
                      <a:r>
                        <a:rPr lang="de-DE" sz="2000" b="1" kern="150" dirty="0">
                          <a:effectLst/>
                          <a:latin typeface="HTWBerlin Office"/>
                          <a:ea typeface="HTWBerlin Office"/>
                          <a:cs typeface="HTWBerlin Office"/>
                        </a:rPr>
                        <a:t>Beschreibung</a:t>
                      </a:r>
                    </a:p>
                    <a:p>
                      <a:pPr marL="0" algn="l" defTabSz="914400" rtl="0" eaLnBrk="1" latinLnBrk="0" hangingPunct="1"/>
                      <a:endParaRPr lang="de-DE" sz="2000" b="1" kern="150" dirty="0">
                        <a:effectLst/>
                        <a:latin typeface="HTWBerlin Office"/>
                        <a:ea typeface="HTWBerlin Office"/>
                        <a:cs typeface="HTWBerlin Office"/>
                      </a:endParaRPr>
                    </a:p>
                    <a:p>
                      <a:pPr marL="342900" indent="-342900" algn="l" defTabSz="914400" rtl="0" eaLnBrk="1" latinLnBrk="0" hangingPunct="1">
                        <a:buFont typeface="+mj-lt"/>
                        <a:buAutoNum type="arabicPeriod"/>
                      </a:pPr>
                      <a:r>
                        <a:rPr lang="de-DE" sz="2000" b="0" kern="150" dirty="0">
                          <a:solidFill>
                            <a:schemeClr val="tx1"/>
                          </a:solidFill>
                          <a:effectLst/>
                          <a:latin typeface="HTWBerlin Office"/>
                        </a:rPr>
                        <a:t>Staat Machtinstrument der herrschenden Klasse (Kapitalisten), (s. Hemmnis 26)</a:t>
                      </a:r>
                      <a:endParaRPr lang="de-DE" sz="2000" b="0" kern="150" dirty="0">
                        <a:solidFill>
                          <a:schemeClr val="tx1"/>
                        </a:solidFill>
                        <a:effectLst/>
                        <a:latin typeface="HTWBerlin Office"/>
                        <a:ea typeface="HTWBerlin Office"/>
                        <a:cs typeface="HTWBerlin Office"/>
                      </a:endParaRPr>
                    </a:p>
                    <a:p>
                      <a:pPr marL="342900" indent="-342900" algn="l" defTabSz="914400" rtl="0" eaLnBrk="1" latinLnBrk="0" hangingPunct="1">
                        <a:buFont typeface="+mj-lt"/>
                        <a:buAutoNum type="arabicPeriod"/>
                      </a:pPr>
                      <a:r>
                        <a:rPr lang="de-DE" sz="2000" b="0" kern="150" dirty="0">
                          <a:solidFill>
                            <a:schemeClr val="tx1"/>
                          </a:solidFill>
                          <a:effectLst/>
                          <a:latin typeface="HTWBerlin Office"/>
                          <a:ea typeface="HTWBerlin Office"/>
                          <a:cs typeface="HTWBerlin Office"/>
                        </a:rPr>
                        <a:t>Bsp.: Gasindustrie gab über 40 Mio. €/a für Lobbyismus aus [2, S.43]</a:t>
                      </a:r>
                    </a:p>
                    <a:p>
                      <a:pPr marL="342900" indent="-342900" algn="l" rtl="0" eaLnBrk="1" latinLnBrk="0" hangingPunct="1">
                        <a:buAutoNum type="arabicPeriod"/>
                      </a:pPr>
                      <a:r>
                        <a:rPr lang="de-DE" sz="2000" b="0" kern="150" dirty="0">
                          <a:solidFill>
                            <a:schemeClr val="tx1"/>
                          </a:solidFill>
                          <a:effectLst/>
                          <a:latin typeface="HTWBerlin Office"/>
                          <a:ea typeface="HTWBerlin Office"/>
                          <a:cs typeface="HTWBerlin Office"/>
                        </a:rPr>
                        <a:t>Sogar frühere Mitglieder von "B</a:t>
                      </a:r>
                      <a:r>
                        <a:rPr lang="de-DE" sz="2000" b="0" i="0" u="none" strike="noStrike" kern="150" noProof="0" dirty="0">
                          <a:solidFill>
                            <a:schemeClr val="tx1"/>
                          </a:solidFill>
                          <a:effectLst/>
                        </a:rPr>
                        <a:t>ündnis </a:t>
                      </a:r>
                      <a:r>
                        <a:rPr lang="de-DE" sz="2000" b="0" i="0" u="none" strike="noStrike" kern="150" noProof="0">
                          <a:solidFill>
                            <a:schemeClr val="tx1"/>
                          </a:solidFill>
                          <a:effectLst/>
                        </a:rPr>
                        <a:t>90/die Grünen"</a:t>
                      </a:r>
                      <a:r>
                        <a:rPr lang="de-DE" sz="2000" b="0" kern="150" dirty="0">
                          <a:solidFill>
                            <a:schemeClr val="tx1"/>
                          </a:solidFill>
                          <a:effectLst/>
                          <a:latin typeface="HTWBerlin Office"/>
                          <a:ea typeface="HTWBerlin Office"/>
                          <a:cs typeface="HTWBerlin Office"/>
                        </a:rPr>
                        <a:t> involviert, Bsp. Kerstin Andreae: Präsidentin des BDEW [2, S.39]</a:t>
                      </a:r>
                    </a:p>
                    <a:p>
                      <a:pPr marL="342900" indent="-342900" algn="l" defTabSz="914400" rtl="0" eaLnBrk="1" latinLnBrk="0" hangingPunct="1">
                        <a:buFont typeface="+mj-lt"/>
                        <a:buAutoNum type="arabicPeriod"/>
                      </a:pPr>
                      <a:r>
                        <a:rPr lang="de-DE" sz="2000" b="0" kern="150" dirty="0">
                          <a:solidFill>
                            <a:schemeClr val="tx1"/>
                          </a:solidFill>
                          <a:effectLst/>
                          <a:latin typeface="HTWBerlin Office"/>
                          <a:ea typeface="HTWBerlin Office"/>
                          <a:cs typeface="HTWBerlin Office"/>
                        </a:rPr>
                        <a:t>BDEW (</a:t>
                      </a:r>
                      <a:r>
                        <a:rPr lang="de-DE" sz="2000" b="0" kern="150" dirty="0">
                          <a:solidFill>
                            <a:schemeClr val="tx1"/>
                          </a:solidFill>
                          <a:effectLst/>
                          <a:latin typeface="HTWBerlin Office"/>
                        </a:rPr>
                        <a:t>Bundesverband der Energie- und Wasserwirtschaft):</a:t>
                      </a:r>
                    </a:p>
                    <a:p>
                      <a:pPr marL="285750" indent="-285750" algn="l" defTabSz="914400" rtl="0" eaLnBrk="1" latinLnBrk="0" hangingPunct="1">
                        <a:buFont typeface="Arial" panose="020B0604020202020204" pitchFamily="34" charset="0"/>
                        <a:buChar char="•"/>
                      </a:pPr>
                      <a:r>
                        <a:rPr lang="de-DE" sz="2000" b="0" kern="150" dirty="0">
                          <a:solidFill>
                            <a:schemeClr val="tx1"/>
                          </a:solidFill>
                          <a:effectLst/>
                          <a:latin typeface="HTWBerlin Office"/>
                          <a:ea typeface="HTWBerlin Office"/>
                          <a:cs typeface="HTWBerlin Office"/>
                        </a:rPr>
                        <a:t>7,2 </a:t>
                      </a:r>
                      <a:r>
                        <a:rPr lang="de-DE" sz="2000" b="0" kern="150" err="1">
                          <a:solidFill>
                            <a:schemeClr val="tx1"/>
                          </a:solidFill>
                          <a:effectLst/>
                          <a:latin typeface="HTWBerlin Office"/>
                          <a:ea typeface="HTWBerlin Office"/>
                          <a:cs typeface="HTWBerlin Office"/>
                        </a:rPr>
                        <a:t>Mio</a:t>
                      </a:r>
                      <a:r>
                        <a:rPr lang="de-DE" sz="2000" b="0" kern="150" dirty="0">
                          <a:solidFill>
                            <a:schemeClr val="tx1"/>
                          </a:solidFill>
                          <a:effectLst/>
                          <a:latin typeface="HTWBerlin Office"/>
                          <a:ea typeface="HTWBerlin Office"/>
                          <a:cs typeface="HTWBerlin Office"/>
                        </a:rPr>
                        <a:t> € Lobbyausgaben 2021</a:t>
                      </a:r>
                    </a:p>
                    <a:p>
                      <a:pPr marL="285750" indent="-285750" algn="l" defTabSz="914400" rtl="0" eaLnBrk="1" latinLnBrk="0" hangingPunct="1">
                        <a:buFont typeface="Arial" panose="020B0604020202020204" pitchFamily="34" charset="0"/>
                        <a:buChar char="•"/>
                      </a:pPr>
                      <a:r>
                        <a:rPr lang="de-DE" sz="2000" b="0" kern="150" dirty="0">
                          <a:solidFill>
                            <a:schemeClr val="tx1"/>
                          </a:solidFill>
                          <a:effectLst/>
                          <a:latin typeface="HTWBerlin Office"/>
                          <a:ea typeface="HTWBerlin Office"/>
                          <a:cs typeface="HTWBerlin Office"/>
                        </a:rPr>
                        <a:t>Mitglieder u.a. Eon, RWE, Wintershall DEA [2, S.39]</a:t>
                      </a:r>
                    </a:p>
                    <a:p>
                      <a:pPr marL="285750" indent="-285750" algn="l" defTabSz="914400" rtl="0" eaLnBrk="1" latinLnBrk="0" hangingPunct="1">
                        <a:buFont typeface="Arial" panose="020B0604020202020204" pitchFamily="34" charset="0"/>
                        <a:buChar char="•"/>
                      </a:pPr>
                      <a:r>
                        <a:rPr lang="de-DE" sz="2000" b="0" kern="150" dirty="0">
                          <a:solidFill>
                            <a:schemeClr val="tx1"/>
                          </a:solidFill>
                          <a:effectLst/>
                          <a:latin typeface="HTWBerlin Office"/>
                          <a:ea typeface="HTWBerlin Office"/>
                          <a:cs typeface="HTWBerlin Office"/>
                        </a:rPr>
                        <a:t>Wünsche der Gasindustrie vielfach in Gesetze übernommen (s. Hemmnisse 1, 2, 3)</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e-DE" sz="2000" b="1" kern="150" dirty="0">
                          <a:solidFill>
                            <a:schemeClr val="tx1"/>
                          </a:solidFill>
                          <a:effectLst/>
                          <a:latin typeface="HTWBerlin Office"/>
                        </a:rPr>
                        <a:t>gehemmte Technologie bzw. Maßnahme:</a:t>
                      </a:r>
                      <a:r>
                        <a:rPr lang="de-DE" sz="2000" b="1" dirty="0"/>
                        <a:t> </a:t>
                      </a:r>
                      <a:endParaRPr lang="de-DE" sz="2000" b="1" kern="150" dirty="0">
                        <a:solidFill>
                          <a:schemeClr val="tx1"/>
                        </a:solidFill>
                        <a:effectLst/>
                        <a:latin typeface="HTWBerlin Office"/>
                      </a:endParaRPr>
                    </a:p>
                    <a:p>
                      <a:pPr marL="0" algn="l" defTabSz="914400" rtl="0" eaLnBrk="1" latinLnBrk="0" hangingPunct="1"/>
                      <a:endParaRPr lang="de-DE" sz="2000" b="1" kern="150" dirty="0">
                        <a:effectLst/>
                        <a:latin typeface="HTWBerlin Office"/>
                        <a:ea typeface="HTWBerlin Office"/>
                        <a:cs typeface="HTWBerlin Office"/>
                      </a:endParaRPr>
                    </a:p>
                    <a:p>
                      <a:pPr marL="0" algn="l" defTabSz="914400" rtl="0" eaLnBrk="1" latinLnBrk="0" hangingPunct="1"/>
                      <a:r>
                        <a:rPr lang="de-DE" sz="2000" b="0" kern="150" dirty="0">
                          <a:effectLst/>
                          <a:latin typeface="HTWBerlin Office"/>
                          <a:ea typeface="HTWBerlin Office"/>
                          <a:cs typeface="HTWBerlin Office"/>
                        </a:rPr>
                        <a:t>Erneuerbare Energien, Effizienz, Suffizienz</a:t>
                      </a:r>
                    </a:p>
                    <a:p>
                      <a:pPr marL="0" algn="l" defTabSz="914400" rtl="0" eaLnBrk="1" latinLnBrk="0" hangingPunct="1"/>
                      <a:endParaRPr lang="de-DE" sz="2000" b="1" kern="150" dirty="0">
                        <a:effectLst/>
                        <a:latin typeface="HTWBerlin Office"/>
                        <a:ea typeface="HTWBerlin Office"/>
                        <a:cs typeface="HTWBerlin Office"/>
                      </a:endParaRPr>
                    </a:p>
                    <a:p>
                      <a:pPr marL="0" algn="l" defTabSz="914400" rtl="0" eaLnBrk="1" latinLnBrk="0" hangingPunct="1"/>
                      <a:r>
                        <a:rPr lang="de-DE" sz="2000" b="1" kern="150" dirty="0">
                          <a:effectLst/>
                          <a:latin typeface="HTWBerlin Office"/>
                          <a:ea typeface="HTWBerlin Office"/>
                          <a:cs typeface="HTWBerlin Office"/>
                        </a:rPr>
                        <a:t>Betroffene Bereiche: </a:t>
                      </a:r>
                      <a:r>
                        <a:rPr lang="de-DE" sz="2000" b="0" kern="150" dirty="0">
                          <a:effectLst/>
                          <a:latin typeface="HTWBerlin Office"/>
                          <a:ea typeface="HTWBerlin Office"/>
                          <a:cs typeface="HTWBerlin Office"/>
                        </a:rPr>
                        <a:t>alle</a:t>
                      </a:r>
                    </a:p>
                    <a:p>
                      <a:pPr marL="0" algn="l" defTabSz="914400" rtl="0" eaLnBrk="1" latinLnBrk="0" hangingPunct="1"/>
                      <a:endParaRPr lang="de-DE" sz="1600" kern="150" dirty="0">
                        <a:effectLst/>
                        <a:latin typeface="HTWBerlin Office"/>
                        <a:ea typeface="HTWBerlin Office"/>
                        <a:cs typeface="HTWBerlin Office"/>
                      </a:endParaRPr>
                    </a:p>
                    <a:p>
                      <a:pPr marL="0" algn="l" defTabSz="914400" rtl="0" eaLnBrk="1" fontAlgn="auto" latinLnBrk="0" hangingPunct="1"/>
                      <a:endParaRPr lang="de-DE" sz="1600" kern="150" dirty="0">
                        <a:effectLst/>
                        <a:latin typeface="HTWBerlin Office"/>
                        <a:ea typeface="HTWBerlin Office"/>
                        <a:cs typeface="HTWBerlin Office"/>
                      </a:endParaRPr>
                    </a:p>
                    <a:p>
                      <a:pPr marL="0" algn="l" defTabSz="914400" rtl="0" eaLnBrk="1" latinLnBrk="0" hangingPunct="1"/>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pPr marL="342900" indent="-342900">
                        <a:buFont typeface="+mj-lt"/>
                        <a:buAutoNum type="arabicPeriod"/>
                      </a:pPr>
                      <a:r>
                        <a:rPr lang="de-DE" sz="2000" b="0" kern="150" dirty="0">
                          <a:effectLst/>
                          <a:latin typeface="HTWBerlin Office"/>
                          <a:ea typeface="HTWBerlin Office"/>
                          <a:cs typeface="HTWBerlin Office"/>
                        </a:rPr>
                        <a:t>100-%-</a:t>
                      </a:r>
                      <a:r>
                        <a:rPr lang="de-DE" sz="2000" b="0" kern="150" dirty="0" err="1">
                          <a:effectLst/>
                          <a:latin typeface="HTWBerlin Office"/>
                          <a:ea typeface="HTWBerlin Office"/>
                          <a:cs typeface="HTWBerlin Office"/>
                        </a:rPr>
                        <a:t>ige</a:t>
                      </a:r>
                      <a:r>
                        <a:rPr lang="de-DE" sz="2000" b="0" kern="150" dirty="0">
                          <a:effectLst/>
                          <a:latin typeface="HTWBerlin Office"/>
                          <a:ea typeface="HTWBerlin Office"/>
                          <a:cs typeface="HTWBerlin Office"/>
                        </a:rPr>
                        <a:t> Transparenz bei Lobbyismus:</a:t>
                      </a:r>
                    </a:p>
                    <a:p>
                      <a:pPr marL="952485" lvl="1" indent="-342900">
                        <a:buFont typeface="+mj-lt"/>
                        <a:buAutoNum type="arabicPeriod"/>
                      </a:pPr>
                      <a:r>
                        <a:rPr lang="de-DE" sz="2000" b="0" kern="150" dirty="0">
                          <a:effectLst/>
                          <a:latin typeface="HTWBerlin Office"/>
                          <a:ea typeface="HTWBerlin Office"/>
                          <a:cs typeface="HTWBerlin Office"/>
                        </a:rPr>
                        <a:t>Wer lobbyiert wofür?</a:t>
                      </a:r>
                    </a:p>
                    <a:p>
                      <a:pPr marL="952485" lvl="1" indent="-342900">
                        <a:buFont typeface="+mj-lt"/>
                        <a:buAutoNum type="arabicPeriod"/>
                      </a:pPr>
                      <a:r>
                        <a:rPr lang="de-DE" sz="2000" b="0" kern="150" dirty="0">
                          <a:effectLst/>
                          <a:latin typeface="HTWBerlin Office"/>
                          <a:ea typeface="HTWBerlin Office"/>
                          <a:cs typeface="HTWBerlin Office"/>
                        </a:rPr>
                        <a:t>Wo und wann finden Treffen statt? Ton- und Bildaufnahmen aller Gespräche</a:t>
                      </a:r>
                    </a:p>
                    <a:p>
                      <a:pPr marL="952485" lvl="1" indent="-342900">
                        <a:buFont typeface="+mj-lt"/>
                        <a:buAutoNum type="arabicPeriod"/>
                      </a:pPr>
                      <a:r>
                        <a:rPr lang="de-DE" sz="2000" b="0" kern="150" dirty="0">
                          <a:effectLst/>
                          <a:latin typeface="HTWBerlin Office"/>
                          <a:ea typeface="HTWBerlin Office"/>
                          <a:cs typeface="HTWBerlin Office"/>
                        </a:rPr>
                        <a:t>Welche Vorschläge werden in Gesetze übernommen?</a:t>
                      </a:r>
                    </a:p>
                    <a:p>
                      <a:pPr marL="952485" lvl="1" indent="-342900">
                        <a:buFont typeface="+mj-lt"/>
                        <a:buAutoNum type="arabicPeriod"/>
                      </a:pPr>
                      <a:r>
                        <a:rPr lang="de-DE" sz="2000" b="0" kern="150" dirty="0">
                          <a:effectLst/>
                          <a:latin typeface="HTWBerlin Office"/>
                          <a:ea typeface="HTWBerlin Office"/>
                          <a:cs typeface="HTWBerlin Office"/>
                        </a:rPr>
                        <a:t>Veröffentlichung aller Geldströme</a:t>
                      </a:r>
                    </a:p>
                    <a:p>
                      <a:pPr marL="342900" lvl="0" indent="-342900">
                        <a:buFont typeface="+mj-lt"/>
                        <a:buAutoNum type="arabicPeriod"/>
                      </a:pPr>
                      <a:r>
                        <a:rPr lang="de-DE" sz="2000" b="0" kern="150" dirty="0">
                          <a:effectLst/>
                          <a:latin typeface="HTWBerlin Office"/>
                          <a:ea typeface="HTWBerlin Office"/>
                          <a:cs typeface="HTWBerlin Office"/>
                        </a:rPr>
                        <a:t>Keine Treffen mit Lobbys fossiler Industrien</a:t>
                      </a:r>
                    </a:p>
                    <a:p>
                      <a:pPr marL="342900" lvl="0" indent="-342900">
                        <a:buFont typeface="+mj-lt"/>
                        <a:buAutoNum type="arabicPeriod"/>
                      </a:pPr>
                      <a:r>
                        <a:rPr lang="de-DE" sz="2000" b="0" kern="150" dirty="0">
                          <a:effectLst/>
                          <a:latin typeface="HTWBerlin Office"/>
                          <a:ea typeface="HTWBerlin Office"/>
                          <a:cs typeface="HTWBerlin Office"/>
                        </a:rPr>
                        <a:t>Umsetzung aller Forderungen von </a:t>
                      </a:r>
                      <a:r>
                        <a:rPr lang="de-DE" sz="2000" b="0" kern="150" dirty="0" err="1">
                          <a:effectLst/>
                          <a:latin typeface="HTWBerlin Office"/>
                          <a:ea typeface="HTWBerlin Office"/>
                          <a:cs typeface="HTWBerlin Office"/>
                        </a:rPr>
                        <a:t>Lobbycontrol</a:t>
                      </a:r>
                      <a:r>
                        <a:rPr lang="de-DE" sz="2000" b="0" kern="150" dirty="0">
                          <a:effectLst/>
                          <a:latin typeface="HTWBerlin Office"/>
                          <a:ea typeface="HTWBerlin Office"/>
                          <a:cs typeface="HTWBerlin Office"/>
                        </a:rPr>
                        <a:t>, z.B. legislative Fußspur</a:t>
                      </a:r>
                    </a:p>
                    <a:p>
                      <a:pPr marL="342900" lvl="0" indent="-342900">
                        <a:buFont typeface="+mj-lt"/>
                        <a:buAutoNum type="arabicPeriod"/>
                      </a:pPr>
                      <a:r>
                        <a:rPr lang="de-DE" sz="2000" b="0" kern="150" dirty="0">
                          <a:effectLst/>
                          <a:latin typeface="HTWBerlin Office"/>
                          <a:ea typeface="HTWBerlin Office"/>
                          <a:cs typeface="HTWBerlin Office"/>
                        </a:rPr>
                        <a:t>Demokratische Entscheidungen</a:t>
                      </a:r>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r h="2875192">
                <a:tc>
                  <a:txBody>
                    <a:bodyPr/>
                    <a:lstStyle/>
                    <a:p>
                      <a:pPr marL="285750" indent="-285750">
                        <a:buFont typeface="Arial" panose="020B0604020202020204" pitchFamily="34" charset="0"/>
                        <a:buChar char="•"/>
                      </a:pPr>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6888733"/>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5075684" y="3833986"/>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6037064" y="3873624"/>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5159896" y="4869160"/>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29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1450266899"/>
              </p:ext>
            </p:extLst>
          </p:nvPr>
        </p:nvGraphicFramePr>
        <p:xfrm>
          <a:off x="0" y="1"/>
          <a:ext cx="12192000" cy="707888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394876">
                <a:tc gridSpan="3">
                  <a:txBody>
                    <a:bodyPr/>
                    <a:lstStyle/>
                    <a:p>
                      <a:pPr algn="ctr"/>
                      <a:r>
                        <a:rPr lang="de-DE" sz="2000" b="1" kern="150" dirty="0">
                          <a:solidFill>
                            <a:schemeClr val="tx1"/>
                          </a:solidFill>
                          <a:effectLst/>
                          <a:latin typeface="HTWBerlin Office"/>
                          <a:ea typeface="HTWBerlin Office"/>
                          <a:cs typeface="HTWBerlin Office"/>
                        </a:rPr>
                        <a:t>58 Förderung teurer, ineffizienter, klimaschädlicher Projekte</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6463123">
                <a:tc>
                  <a:txBody>
                    <a:bodyPr/>
                    <a:lstStyle/>
                    <a:p>
                      <a:r>
                        <a:rPr lang="de-DE" sz="20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r>
                        <a:rPr lang="de-DE" sz="1800" b="0" kern="150" dirty="0">
                          <a:effectLst/>
                          <a:latin typeface="HTWBerlin Office"/>
                          <a:ea typeface="HTWBerlin Office"/>
                          <a:cs typeface="HTWBerlin Office"/>
                        </a:rPr>
                        <a:t>Bsp.: „Klimaquartier“ Esslingen</a:t>
                      </a:r>
                    </a:p>
                    <a:p>
                      <a:endParaRPr lang="de-DE" sz="1800" b="0" kern="150" dirty="0">
                        <a:effectLst/>
                        <a:latin typeface="HTWBerlin Office"/>
                        <a:ea typeface="HTWBerlin Office"/>
                        <a:cs typeface="HTWBerlin Office"/>
                      </a:endParaRPr>
                    </a:p>
                    <a:p>
                      <a:pPr marL="342900" indent="-342900">
                        <a:buFont typeface="+mj-lt"/>
                        <a:buAutoNum type="arabicPeriod"/>
                      </a:pPr>
                      <a:r>
                        <a:rPr lang="de-DE" sz="1800" b="0" kern="150" dirty="0">
                          <a:effectLst/>
                          <a:latin typeface="HTWBerlin Office"/>
                          <a:ea typeface="HTWBerlin Office"/>
                          <a:cs typeface="HTWBerlin Office"/>
                        </a:rPr>
                        <a:t>Nutzung von klimaschädlichem Erdgas</a:t>
                      </a:r>
                    </a:p>
                    <a:p>
                      <a:pPr marL="342900" indent="-342900">
                        <a:buFont typeface="+mj-lt"/>
                        <a:buAutoNum type="arabicPeriod"/>
                      </a:pPr>
                      <a:endParaRPr lang="de-DE" sz="1800" b="0" kern="150" dirty="0">
                        <a:effectLst/>
                        <a:latin typeface="HTWBerlin Office"/>
                        <a:ea typeface="HTWBerlin Office"/>
                        <a:cs typeface="HTWBerlin Office"/>
                      </a:endParaRPr>
                    </a:p>
                    <a:p>
                      <a:pPr marL="342900" indent="-342900">
                        <a:buFont typeface="+mj-lt"/>
                        <a:buAutoNum type="arabicPeriod"/>
                      </a:pPr>
                      <a:r>
                        <a:rPr lang="de-DE" sz="1800" b="0" kern="150" dirty="0">
                          <a:effectLst/>
                          <a:latin typeface="HTWBerlin Office"/>
                          <a:ea typeface="HTWBerlin Office"/>
                          <a:cs typeface="HTWBerlin Office"/>
                        </a:rPr>
                        <a:t>Produktion von Wasserstoff</a:t>
                      </a:r>
                    </a:p>
                    <a:p>
                      <a:pPr marL="800100" lvl="1" indent="-342900">
                        <a:buFont typeface="+mj-lt"/>
                        <a:buAutoNum type="arabicPeriod"/>
                      </a:pPr>
                      <a:r>
                        <a:rPr lang="de-DE" sz="1800" b="0" kern="150" dirty="0">
                          <a:effectLst/>
                          <a:latin typeface="HTWBerlin Office"/>
                          <a:ea typeface="HTWBerlin Office"/>
                          <a:cs typeface="HTWBerlin Office"/>
                        </a:rPr>
                        <a:t>Geringe Substitutionseffizienz fossiler Rohstoffe</a:t>
                      </a:r>
                    </a:p>
                    <a:p>
                      <a:pPr marL="800100" lvl="1" indent="-342900">
                        <a:buFont typeface="+mj-lt"/>
                        <a:buAutoNum type="arabicPeriod"/>
                      </a:pPr>
                      <a:r>
                        <a:rPr lang="de-DE" sz="1800" b="0" kern="150" dirty="0">
                          <a:effectLst/>
                          <a:latin typeface="HTWBerlin Office"/>
                          <a:ea typeface="HTWBerlin Office"/>
                          <a:cs typeface="HTWBerlin Office"/>
                        </a:rPr>
                        <a:t>Hohe Verluste</a:t>
                      </a:r>
                    </a:p>
                    <a:p>
                      <a:pPr marL="800100" lvl="1" indent="-342900">
                        <a:buFont typeface="+mj-lt"/>
                        <a:buAutoNum type="arabicPeriod"/>
                      </a:pPr>
                      <a:r>
                        <a:rPr lang="de-DE" sz="1800" b="0" kern="150" dirty="0">
                          <a:effectLst/>
                          <a:latin typeface="HTWBerlin Office"/>
                          <a:ea typeface="HTWBerlin Office"/>
                          <a:cs typeface="HTWBerlin Office"/>
                        </a:rPr>
                        <a:t>Sehr teuer</a:t>
                      </a:r>
                    </a:p>
                    <a:p>
                      <a:pPr marL="800100" lvl="1" indent="-342900">
                        <a:buFont typeface="+mj-lt"/>
                        <a:buAutoNum type="arabicPeriod"/>
                      </a:pPr>
                      <a:r>
                        <a:rPr lang="de-DE" sz="1800" b="0" kern="150" dirty="0">
                          <a:effectLst/>
                          <a:latin typeface="HTWBerlin Office"/>
                          <a:ea typeface="HTWBerlin Office"/>
                          <a:cs typeface="HTWBerlin Office"/>
                          <a:hlinkClick r:id="rId3"/>
                        </a:rPr>
                        <a:t>Verursacht indirekt Treibhausgaseffekt bei Leckagen</a:t>
                      </a:r>
                      <a:endParaRPr lang="de-DE" sz="1800" b="0" kern="150" dirty="0">
                        <a:effectLst/>
                        <a:latin typeface="HTWBerlin Office"/>
                        <a:ea typeface="HTWBerlin Office"/>
                        <a:cs typeface="HTWBerlin Office"/>
                      </a:endParaRPr>
                    </a:p>
                    <a:p>
                      <a:pPr marL="800100" lvl="1" indent="-342900">
                        <a:buFont typeface="+mj-lt"/>
                        <a:buAutoNum type="arabicPeriod"/>
                      </a:pPr>
                      <a:r>
                        <a:rPr lang="de-DE" sz="1800" b="0" kern="150" dirty="0">
                          <a:effectLst/>
                          <a:latin typeface="HTWBerlin Office"/>
                          <a:ea typeface="HTWBerlin Office"/>
                          <a:cs typeface="HTWBerlin Office"/>
                        </a:rPr>
                        <a:t>Nutzung fossiler Rohstoffe zur Erzeugung wegen 4000 Volllaststunden pro Jahr</a:t>
                      </a:r>
                    </a:p>
                    <a:p>
                      <a:pPr marL="342900" lvl="0" indent="-342900">
                        <a:buFont typeface="+mj-lt"/>
                        <a:buAutoNum type="arabicPeriod"/>
                      </a:pPr>
                      <a:endParaRPr lang="de-DE" sz="1800" b="0" kern="150" dirty="0">
                        <a:effectLst/>
                        <a:latin typeface="HTWBerlin Office"/>
                        <a:ea typeface="HTWBerlin Office"/>
                        <a:cs typeface="HTWBerlin Office"/>
                      </a:endParaRPr>
                    </a:p>
                    <a:p>
                      <a:pPr marL="342900" lvl="0" indent="-342900">
                        <a:buFont typeface="+mj-lt"/>
                        <a:buAutoNum type="arabicPeriod"/>
                      </a:pPr>
                      <a:r>
                        <a:rPr lang="de-DE" sz="1800" b="0" kern="150" dirty="0">
                          <a:effectLst/>
                          <a:latin typeface="HTWBerlin Office"/>
                          <a:ea typeface="HTWBerlin Office"/>
                          <a:cs typeface="HTWBerlin Office"/>
                        </a:rPr>
                        <a:t>Klimaschädlicher Neubau (Flächenversiegelung, hoher Rohstoffverbrauch etc.)</a:t>
                      </a:r>
                    </a:p>
                    <a:p>
                      <a:pPr marL="342900" lvl="0" indent="-342900">
                        <a:buFont typeface="+mj-lt"/>
                        <a:buAutoNum type="arabicPeriod"/>
                      </a:pPr>
                      <a:endParaRPr lang="de-DE" sz="1800" b="0" kern="150" dirty="0">
                        <a:effectLst/>
                        <a:latin typeface="HTWBerlin Office"/>
                        <a:ea typeface="HTWBerlin Office"/>
                        <a:cs typeface="HTWBerlin Office"/>
                        <a:sym typeface="Wingdings" panose="05000000000000000000" pitchFamily="2" charset="2"/>
                      </a:endParaRPr>
                    </a:p>
                    <a:p>
                      <a:pPr marL="342900" lvl="0" indent="-342900">
                        <a:buFont typeface="+mj-lt"/>
                        <a:buAutoNum type="arabicPeriod"/>
                      </a:pPr>
                      <a:r>
                        <a:rPr lang="de-DE" sz="1800" b="0" kern="150" dirty="0">
                          <a:effectLst/>
                          <a:latin typeface="HTWBerlin Office"/>
                          <a:ea typeface="HTWBerlin Office"/>
                          <a:cs typeface="HTWBerlin Office"/>
                          <a:sym typeface="Wingdings" panose="05000000000000000000" pitchFamily="2" charset="2"/>
                        </a:rPr>
                        <a:t>Geld fehlt für klimaneutrale Projekte</a:t>
                      </a:r>
                      <a:endParaRPr lang="de-DE" sz="1800" b="0" kern="150" dirty="0">
                        <a:effectLst/>
                        <a:latin typeface="HTWBerlin Office"/>
                        <a:ea typeface="HTWBerlin Office"/>
                        <a:cs typeface="HTWBerlin Office"/>
                      </a:endParaRPr>
                    </a:p>
                    <a:p>
                      <a:pPr marL="0" lvl="0" indent="0">
                        <a:buFont typeface="Arial" panose="020B0604020202020204" pitchFamily="34" charset="0"/>
                        <a:buNone/>
                      </a:pPr>
                      <a:endParaRPr lang="de-DE" sz="1800" b="0" kern="150" dirty="0">
                        <a:effectLst/>
                        <a:latin typeface="HTWBerlin Office"/>
                        <a:ea typeface="HTWBerlin Office"/>
                        <a:cs typeface="HTWBerlin Office"/>
                        <a:sym typeface="Wingdings" panose="05000000000000000000" pitchFamily="2" charset="2"/>
                      </a:endParaRPr>
                    </a:p>
                    <a:p>
                      <a:pPr marL="0" lvl="0" indent="0">
                        <a:buFont typeface="Arial" panose="020B0604020202020204" pitchFamily="34" charset="0"/>
                        <a:buNone/>
                      </a:pPr>
                      <a:endParaRPr lang="de-DE" sz="1800" b="0" kern="150" dirty="0">
                        <a:effectLst/>
                        <a:latin typeface="HTWBerlin Office"/>
                        <a:ea typeface="HTWBerlin Office"/>
                        <a:cs typeface="HTWBerlin Office"/>
                        <a:sym typeface="Wingdings" panose="05000000000000000000" pitchFamily="2" charset="2"/>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1800" b="0" kern="150" dirty="0">
                          <a:effectLst/>
                          <a:latin typeface="HTWBerlin Office"/>
                          <a:ea typeface="HTWBerlin Office"/>
                          <a:cs typeface="HTWBerlin Office"/>
                          <a:sym typeface="Wingdings" panose="05000000000000000000" pitchFamily="2" charset="2"/>
                        </a:rPr>
                        <a:t>Klimaneutrale Projekte</a:t>
                      </a:r>
                      <a:endParaRPr lang="de-DE" sz="18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Geförderte </a:t>
                      </a:r>
                      <a:r>
                        <a:rPr lang="de-DE" sz="1800" kern="150" dirty="0">
                          <a:effectLst/>
                          <a:latin typeface="HTWBerlin Office"/>
                          <a:ea typeface="HTWBerlin Office"/>
                          <a:cs typeface="HTWBerlin Office"/>
                        </a:rPr>
                        <a:t>Projekte</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pPr marL="0" indent="0">
                        <a:buFont typeface="+mj-lt"/>
                        <a:buNone/>
                      </a:pPr>
                      <a:r>
                        <a:rPr lang="de-DE" sz="1800" b="0" kern="150" dirty="0">
                          <a:effectLst/>
                          <a:latin typeface="HTWBerlin Office"/>
                          <a:ea typeface="HTWBerlin Office"/>
                          <a:cs typeface="HTWBerlin Office"/>
                        </a:rPr>
                        <a:t>Förderbedingungen sollten bei Neubauten u.a. sein:</a:t>
                      </a:r>
                    </a:p>
                    <a:p>
                      <a:pPr marL="457200" indent="-457200">
                        <a:buFont typeface="+mj-lt"/>
                        <a:buAutoNum type="arabicPeriod"/>
                      </a:pPr>
                      <a:r>
                        <a:rPr lang="de-DE" sz="1800" b="0" kern="150" dirty="0">
                          <a:effectLst/>
                          <a:latin typeface="HTWBerlin Office"/>
                          <a:ea typeface="HTWBerlin Office"/>
                          <a:cs typeface="HTWBerlin Office"/>
                        </a:rPr>
                        <a:t>Klimaneutralität </a:t>
                      </a:r>
                    </a:p>
                    <a:p>
                      <a:pPr marL="457200" indent="-457200">
                        <a:buFont typeface="+mj-lt"/>
                        <a:buAutoNum type="arabicPeriod"/>
                      </a:pPr>
                      <a:r>
                        <a:rPr lang="de-DE" sz="1800" b="0" kern="150" dirty="0">
                          <a:effectLst/>
                          <a:latin typeface="HTWBerlin Office"/>
                          <a:ea typeface="HTWBerlin Office"/>
                          <a:cs typeface="HTWBerlin Office"/>
                        </a:rPr>
                        <a:t>Ökologische Kreislaufwirtschaft</a:t>
                      </a:r>
                    </a:p>
                    <a:p>
                      <a:pPr marL="457200" indent="-457200">
                        <a:buFont typeface="+mj-lt"/>
                        <a:buAutoNum type="arabicPeriod"/>
                      </a:pPr>
                      <a:r>
                        <a:rPr lang="de-DE" sz="1800" b="0" kern="150" dirty="0">
                          <a:effectLst/>
                          <a:latin typeface="HTWBerlin Office"/>
                          <a:ea typeface="HTWBerlin Office"/>
                          <a:cs typeface="HTWBerlin Office"/>
                        </a:rPr>
                        <a:t>Keine bessere Alternative umsetzbar</a:t>
                      </a:r>
                      <a:endParaRPr lang="de-DE" sz="18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4665957" y="4178604"/>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462972" y="5303308"/>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073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1069721821"/>
              </p:ext>
            </p:extLst>
          </p:nvPr>
        </p:nvGraphicFramePr>
        <p:xfrm>
          <a:off x="-18585" y="0"/>
          <a:ext cx="12204151" cy="6093296"/>
        </p:xfrm>
        <a:graphic>
          <a:graphicData uri="http://schemas.openxmlformats.org/drawingml/2006/table">
            <a:tbl>
              <a:tblPr/>
              <a:tblGrid>
                <a:gridCol w="3977268">
                  <a:extLst>
                    <a:ext uri="{9D8B030D-6E8A-4147-A177-3AD203B41FA5}">
                      <a16:colId xmlns:a16="http://schemas.microsoft.com/office/drawing/2014/main" val="3256862453"/>
                    </a:ext>
                  </a:extLst>
                </a:gridCol>
                <a:gridCol w="2543658">
                  <a:extLst>
                    <a:ext uri="{9D8B030D-6E8A-4147-A177-3AD203B41FA5}">
                      <a16:colId xmlns:a16="http://schemas.microsoft.com/office/drawing/2014/main" val="340476159"/>
                    </a:ext>
                  </a:extLst>
                </a:gridCol>
                <a:gridCol w="5683225">
                  <a:extLst>
                    <a:ext uri="{9D8B030D-6E8A-4147-A177-3AD203B41FA5}">
                      <a16:colId xmlns:a16="http://schemas.microsoft.com/office/drawing/2014/main" val="3680644169"/>
                    </a:ext>
                  </a:extLst>
                </a:gridCol>
              </a:tblGrid>
              <a:tr h="515231">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400" b="1" kern="1200" dirty="0">
                          <a:solidFill>
                            <a:schemeClr val="bg1"/>
                          </a:solidFill>
                          <a:latin typeface="+mn-lt"/>
                          <a:ea typeface="+mn-ea"/>
                          <a:cs typeface="+mn-cs"/>
                        </a:rPr>
                        <a:t>17 Ungleiche Gebäudeflächen- Eigentums- und Vermögensverteilung</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578065">
                <a:tc>
                  <a:txBody>
                    <a:bodyPr/>
                    <a:lstStyle/>
                    <a:p>
                      <a:r>
                        <a:rPr lang="de-DE" sz="1800" b="1" kern="150" dirty="0">
                          <a:effectLst/>
                          <a:latin typeface="HTWBerlin Office"/>
                          <a:ea typeface="HTWBerlin Office"/>
                          <a:cs typeface="HTWBerlin Office"/>
                        </a:rPr>
                        <a:t>Beschreibung</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pPr marL="342900" indent="-342900">
                        <a:buFont typeface="+mj-lt"/>
                        <a:buAutoNum type="arabicPeriod"/>
                      </a:pPr>
                      <a:r>
                        <a:rPr lang="de-DE" sz="1800" dirty="0"/>
                        <a:t>Vermögende großen </a:t>
                      </a:r>
                      <a:r>
                        <a:rPr lang="de-DE" sz="1800" dirty="0">
                          <a:hlinkClick r:id="rId3"/>
                        </a:rPr>
                        <a:t>ökologischen Fußabdruck</a:t>
                      </a:r>
                      <a:r>
                        <a:rPr lang="de-DE" sz="1800" dirty="0"/>
                        <a:t> durch große Immobilien</a:t>
                      </a:r>
                    </a:p>
                    <a:p>
                      <a:pPr marL="342900" indent="-342900">
                        <a:buFont typeface="+mj-lt"/>
                        <a:buAutoNum type="arabicPeriod"/>
                      </a:pPr>
                      <a:endParaRPr lang="de-DE" sz="1800" dirty="0"/>
                    </a:p>
                    <a:p>
                      <a:pPr marL="342900" indent="-342900">
                        <a:buFont typeface="+mj-lt"/>
                        <a:buAutoNum type="arabicPeriod"/>
                      </a:pPr>
                      <a:r>
                        <a:rPr lang="de-DE" sz="1800" dirty="0"/>
                        <a:t>Menschen mit niedrigen Einkommen und Vermögen kaum Mittel für  Sanierungen</a:t>
                      </a:r>
                    </a:p>
                    <a:p>
                      <a:pPr marL="342900" indent="-342900">
                        <a:buFont typeface="+mj-lt"/>
                        <a:buAutoNum type="arabicPeriod"/>
                      </a:pPr>
                      <a:endParaRPr lang="de-DE" sz="1800" dirty="0"/>
                    </a:p>
                    <a:p>
                      <a:pPr marL="342900" indent="-342900">
                        <a:buFont typeface="+mj-lt"/>
                        <a:buAutoNum type="arabicPeriod"/>
                      </a:pPr>
                      <a:r>
                        <a:rPr lang="de-DE" sz="1800" dirty="0"/>
                        <a:t>Mietende können nicht über Sanierungen entscheiden, weil Wohnungen nicht in ihrem Eigentum, müssen trotzdem Betriebskosten zahlen (Mieter-Vermieter-Dilemma)</a:t>
                      </a:r>
                    </a:p>
                    <a:p>
                      <a:pPr marL="342900" indent="-342900">
                        <a:buFont typeface="+mj-lt"/>
                        <a:buAutoNum type="arabicPeriod"/>
                      </a:pPr>
                      <a:endParaRPr lang="de-DE" sz="1800" dirty="0"/>
                    </a:p>
                    <a:p>
                      <a:pPr marL="342900" indent="-342900">
                        <a:buFont typeface="+mj-lt"/>
                        <a:buAutoNum type="arabicPeriod"/>
                      </a:pPr>
                      <a:r>
                        <a:rPr lang="de-DE" sz="1800" dirty="0"/>
                        <a:t>Vermögende lassen Gebäude oder Teile davon häufig </a:t>
                      </a:r>
                      <a:r>
                        <a:rPr lang="de-DE" sz="1800" dirty="0">
                          <a:hlinkClick r:id="rId4"/>
                        </a:rPr>
                        <a:t>leerstehen</a:t>
                      </a:r>
                      <a:r>
                        <a:rPr lang="de-DE" sz="1800" dirty="0"/>
                        <a:t>, teils aus spekulativen Gründen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Betroffene Bereiche:</a:t>
                      </a:r>
                      <a:br>
                        <a:rPr lang="de-DE" sz="1800" b="1" kern="150" dirty="0">
                          <a:effectLst/>
                          <a:latin typeface="HTWBerlin Office"/>
                          <a:ea typeface="HTWBerlin Office"/>
                          <a:cs typeface="HTWBerlin Office"/>
                        </a:rPr>
                      </a:br>
                      <a:endParaRPr lang="de-DE" sz="1800" kern="1200" dirty="0">
                        <a:solidFill>
                          <a:schemeClr val="tx1"/>
                        </a:solidFill>
                        <a:latin typeface="+mn-lt"/>
                        <a:ea typeface="+mn-ea"/>
                        <a:cs typeface="+mn-cs"/>
                      </a:endParaRPr>
                    </a:p>
                    <a:p>
                      <a:r>
                        <a:rPr lang="de-DE" sz="1800" kern="1200" dirty="0">
                          <a:solidFill>
                            <a:schemeClr val="tx1"/>
                          </a:solidFill>
                          <a:latin typeface="+mn-lt"/>
                          <a:ea typeface="+mn-ea"/>
                          <a:cs typeface="+mn-cs"/>
                        </a:rPr>
                        <a:t>Alle investiven Maßnahmen, v.a. Immobilien von Vermögenden</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pPr marL="342900" indent="-342900">
                        <a:buFont typeface="+mj-lt"/>
                        <a:buAutoNum type="arabicPeriod"/>
                      </a:pPr>
                      <a:r>
                        <a:rPr lang="de-DE" sz="1800" dirty="0"/>
                        <a:t>Obergrenze für Eigentum (insbesondere Grund, Boden und Wohnfläche) bzw. Vermögen oder </a:t>
                      </a:r>
                      <a:r>
                        <a:rPr lang="de-DE" sz="1800" dirty="0">
                          <a:hlinkClick r:id="rId5"/>
                        </a:rPr>
                        <a:t>Abschwächung der Eigentumsrechte</a:t>
                      </a:r>
                      <a:br>
                        <a:rPr lang="de-DE" sz="1800" dirty="0"/>
                      </a:br>
                      <a:endParaRPr lang="de-DE" sz="1800" dirty="0"/>
                    </a:p>
                    <a:p>
                      <a:pPr marL="342900" indent="-342900">
                        <a:buFont typeface="+mj-lt"/>
                        <a:buAutoNum type="arabicPeriod"/>
                      </a:pPr>
                      <a:r>
                        <a:rPr lang="de-DE" sz="1800" dirty="0">
                          <a:hlinkClick r:id="rId6"/>
                        </a:rPr>
                        <a:t>Umverteilung durch Erbschaftssteuer von 100 % </a:t>
                      </a:r>
                      <a:r>
                        <a:rPr lang="de-DE" sz="1800" dirty="0"/>
                        <a:t>oder Vermögenssteuer</a:t>
                      </a:r>
                    </a:p>
                    <a:p>
                      <a:pPr marL="342900" indent="-342900">
                        <a:buFont typeface="+mj-lt"/>
                        <a:buAutoNum type="arabicPeriod"/>
                      </a:pPr>
                      <a:endParaRPr lang="de-DE" sz="1800" dirty="0"/>
                    </a:p>
                    <a:p>
                      <a:pPr marL="342900" indent="-342900">
                        <a:buFont typeface="+mj-lt"/>
                        <a:buAutoNum type="arabicPeriod"/>
                      </a:pPr>
                      <a:r>
                        <a:rPr lang="de-DE" sz="1800" dirty="0">
                          <a:hlinkClick r:id="rId7"/>
                        </a:rPr>
                        <a:t>Verplichtung von Immobilieneigentümern</a:t>
                      </a:r>
                      <a:r>
                        <a:rPr lang="de-DE" sz="1800" dirty="0"/>
                        <a:t>, Gebäude klimaneutral zu machen (bereits geplant von EU-Parlament)</a:t>
                      </a:r>
                    </a:p>
                    <a:p>
                      <a:pPr marL="342900" indent="-342900">
                        <a:buFont typeface="+mj-lt"/>
                        <a:buAutoNum type="arabicPeriod"/>
                      </a:pPr>
                      <a:endParaRPr lang="de-DE" sz="1800" dirty="0"/>
                    </a:p>
                    <a:p>
                      <a:pPr marL="342900" indent="-342900">
                        <a:buFont typeface="+mj-lt"/>
                        <a:buAutoNum type="arabicPeriod"/>
                      </a:pPr>
                      <a:r>
                        <a:rPr lang="de-DE" sz="1800" dirty="0"/>
                        <a:t>Legalisierung von Besetzungen leerstehender Gebäude</a:t>
                      </a:r>
                    </a:p>
                    <a:p>
                      <a:pPr marL="342900" indent="-342900">
                        <a:buFont typeface="+mj-lt"/>
                        <a:buAutoNum type="arabicPeriod"/>
                      </a:pPr>
                      <a:endParaRPr lang="de-DE" sz="1800" dirty="0"/>
                    </a:p>
                    <a:p>
                      <a:pPr marL="342900" marR="0" lvl="0" indent="-342900" algn="l" defTabSz="1219170" rtl="0" eaLnBrk="1" fontAlgn="auto" latinLnBrk="0" hangingPunct="1">
                        <a:lnSpc>
                          <a:spcPct val="100000"/>
                        </a:lnSpc>
                        <a:spcBef>
                          <a:spcPts val="0"/>
                        </a:spcBef>
                        <a:spcAft>
                          <a:spcPts val="0"/>
                        </a:spcAft>
                        <a:buClrTx/>
                        <a:buSzTx/>
                        <a:buFont typeface="+mj-lt"/>
                        <a:buAutoNum type="arabicPeriod"/>
                        <a:tabLst/>
                        <a:defRPr/>
                      </a:pPr>
                      <a:endParaRPr lang="de-DE" sz="1800" dirty="0"/>
                    </a:p>
                    <a:p>
                      <a:endParaRPr lang="de-DE" sz="1800"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Grundlage: </a:t>
                      </a:r>
                    </a:p>
                    <a:p>
                      <a:pPr marL="0" indent="0">
                        <a:buFontTx/>
                        <a:buNone/>
                      </a:pPr>
                      <a:r>
                        <a:rPr lang="de-DE" sz="1800" dirty="0"/>
                        <a:t>§14 Grundgesetz</a:t>
                      </a:r>
                    </a:p>
                    <a:p>
                      <a:pPr marL="0" indent="0">
                        <a:buFontTx/>
                        <a:buNone/>
                      </a:pP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8" cstate="print">
            <a:lum bright="50000"/>
            <a:extLst>
              <a:ext uri="{28A0092B-C50C-407E-A947-70E740481C1C}">
                <a14:useLocalDpi xmlns:a14="http://schemas.microsoft.com/office/drawing/2010/main"/>
              </a:ext>
            </a:extLst>
          </a:blip>
          <a:srcRect/>
          <a:stretch>
            <a:fillRect/>
          </a:stretch>
        </p:blipFill>
        <p:spPr bwMode="auto">
          <a:xfrm>
            <a:off x="4223792" y="3355571"/>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9" cstate="print">
            <a:lum bright="50000"/>
            <a:extLst>
              <a:ext uri="{28A0092B-C50C-407E-A947-70E740481C1C}">
                <a14:useLocalDpi xmlns:a14="http://schemas.microsoft.com/office/drawing/2010/main"/>
              </a:ext>
            </a:extLst>
          </a:blip>
          <a:srcRect/>
          <a:stretch>
            <a:fillRect/>
          </a:stretch>
        </p:blipFill>
        <p:spPr bwMode="auto">
          <a:xfrm>
            <a:off x="5461000" y="3386457"/>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10" cstate="print">
            <a:extLst>
              <a:ext uri="{28A0092B-C50C-407E-A947-70E740481C1C}">
                <a14:useLocalDpi xmlns:a14="http://schemas.microsoft.com/office/drawing/2010/main"/>
              </a:ext>
            </a:extLst>
          </a:blip>
          <a:srcRect/>
          <a:stretch>
            <a:fillRect/>
          </a:stretch>
        </p:blipFill>
        <p:spPr bwMode="auto">
          <a:xfrm>
            <a:off x="4511824" y="4797152"/>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639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020437715"/>
              </p:ext>
            </p:extLst>
          </p:nvPr>
        </p:nvGraphicFramePr>
        <p:xfrm>
          <a:off x="0" y="0"/>
          <a:ext cx="12192000" cy="6144575"/>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chemeClr val="tx1"/>
                          </a:solidFill>
                          <a:effectLst/>
                          <a:latin typeface="HTWBerlin Office"/>
                          <a:ea typeface="HTWBerlin Office"/>
                          <a:cs typeface="HTWBerlin Office"/>
                        </a:rPr>
                        <a:t>57 </a:t>
                      </a:r>
                      <a:r>
                        <a:rPr lang="de-DE" sz="2000" b="1" kern="150" dirty="0" err="1">
                          <a:solidFill>
                            <a:schemeClr val="tx1"/>
                          </a:solidFill>
                          <a:effectLst/>
                          <a:latin typeface="HTWBerlin Office"/>
                          <a:ea typeface="HTWBerlin Office"/>
                          <a:cs typeface="HTWBerlin Office"/>
                        </a:rPr>
                        <a:t>Mangelde</a:t>
                      </a:r>
                      <a:r>
                        <a:rPr lang="de-DE" sz="2000" b="1" kern="150" dirty="0">
                          <a:solidFill>
                            <a:schemeClr val="tx1"/>
                          </a:solidFill>
                          <a:effectLst/>
                          <a:latin typeface="HTWBerlin Office"/>
                          <a:ea typeface="HTWBerlin Office"/>
                          <a:cs typeface="HTWBerlin Office"/>
                        </a:rPr>
                        <a:t> Zeit für Beschäftigung mit Klima</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pPr marL="342900" indent="-342900" algn="l" defTabSz="1219170" rtl="0" eaLnBrk="1" latinLnBrk="0" hangingPunct="1">
                        <a:buFont typeface="+mj-lt"/>
                        <a:buAutoNum type="arabicPeriod"/>
                      </a:pPr>
                      <a:r>
                        <a:rPr lang="de-DE" sz="1800" kern="1200" dirty="0">
                          <a:solidFill>
                            <a:schemeClr val="tx1"/>
                          </a:solidFill>
                          <a:latin typeface="+mn-lt"/>
                          <a:ea typeface="+mn-ea"/>
                          <a:cs typeface="+mn-cs"/>
                        </a:rPr>
                        <a:t>Wenig Zeit sich mit Klima zu beschäftigen neben bspw. Job, Kindern etc.</a:t>
                      </a:r>
                    </a:p>
                    <a:p>
                      <a:pPr marL="0" indent="0" algn="l" defTabSz="1219170" rtl="0" eaLnBrk="1" latinLnBrk="0" hangingPunct="1">
                        <a:buFont typeface="+mj-lt"/>
                        <a:buNone/>
                      </a:pPr>
                      <a:r>
                        <a:rPr lang="de-DE" sz="1800" kern="1200" dirty="0">
                          <a:solidFill>
                            <a:schemeClr val="tx1"/>
                          </a:solidFill>
                          <a:latin typeface="+mn-lt"/>
                          <a:ea typeface="+mn-ea"/>
                          <a:cs typeface="+mn-cs"/>
                          <a:sym typeface="Wingdings" panose="05000000000000000000" pitchFamily="2" charset="2"/>
                        </a:rPr>
                        <a:t> Selbst ökonomisch sinnvolle Maßnahmen nicht umgesetzt</a:t>
                      </a:r>
                      <a:endParaRPr lang="de-DE" sz="1800" kern="1200" dirty="0">
                        <a:solidFill>
                          <a:schemeClr val="tx1"/>
                        </a:solidFill>
                        <a:latin typeface="+mn-lt"/>
                        <a:ea typeface="+mn-ea"/>
                        <a:cs typeface="+mn-cs"/>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Alle aufwändigen Maßnahmen</a:t>
                      </a: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p>
                    <a:p>
                      <a:r>
                        <a:rPr lang="de-DE" sz="1800" b="0" kern="150" dirty="0">
                          <a:effectLst/>
                          <a:latin typeface="HTWBerlin Office"/>
                          <a:ea typeface="HTWBerlin Office"/>
                          <a:cs typeface="HTWBerlin Office"/>
                        </a:rPr>
                        <a:t>alle</a:t>
                      </a: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pPr marL="457200" indent="-457200">
                        <a:buFont typeface="+mj-lt"/>
                        <a:buAutoNum type="arabicPeriod"/>
                      </a:pPr>
                      <a:r>
                        <a:rPr lang="de-DE" sz="2000" b="0" kern="150" dirty="0">
                          <a:effectLst/>
                          <a:latin typeface="HTWBerlin Office"/>
                          <a:ea typeface="HTWBerlin Office"/>
                          <a:cs typeface="HTWBerlin Office"/>
                        </a:rPr>
                        <a:t>Arbeitszeit gleichmäßiger auf Menschen aufteilen</a:t>
                      </a: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428109" y="3774779"/>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461000" y="3806911"/>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2" name="Grafik 1" descr="Ein Bild, das Text, Tisch, Arbeitstisch enthält.&#10;&#10;Automatisch generierte Beschreibung">
            <a:extLst>
              <a:ext uri="{FF2B5EF4-FFF2-40B4-BE49-F238E27FC236}">
                <a16:creationId xmlns:a16="http://schemas.microsoft.com/office/drawing/2014/main" id="{E1E85AEB-A303-29E0-DEA4-86666913D8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3928" y="4819828"/>
            <a:ext cx="1730687" cy="1122412"/>
          </a:xfrm>
          <a:prstGeom prst="rect">
            <a:avLst/>
          </a:prstGeom>
        </p:spPr>
      </p:pic>
    </p:spTree>
    <p:extLst>
      <p:ext uri="{BB962C8B-B14F-4D97-AF65-F5344CB8AC3E}">
        <p14:creationId xmlns:p14="http://schemas.microsoft.com/office/powerpoint/2010/main" val="3869685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65400010"/>
              </p:ext>
            </p:extLst>
          </p:nvPr>
        </p:nvGraphicFramePr>
        <p:xfrm>
          <a:off x="0" y="0"/>
          <a:ext cx="12192000" cy="6869668"/>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462850">
                <a:tc gridSpan="3">
                  <a:txBody>
                    <a:bodyPr/>
                    <a:lstStyle/>
                    <a:p>
                      <a:pPr algn="ctr"/>
                      <a:r>
                        <a:rPr lang="de-DE" sz="2000" b="1" kern="150" dirty="0">
                          <a:solidFill>
                            <a:schemeClr val="tx1"/>
                          </a:solidFill>
                          <a:effectLst/>
                          <a:latin typeface="HTWBerlin Office"/>
                          <a:ea typeface="+mn-ea"/>
                          <a:cs typeface="+mn-cs"/>
                        </a:rPr>
                        <a:t>62 Fehlende S</a:t>
                      </a:r>
                      <a:r>
                        <a:rPr lang="de-DE" sz="2000" b="1" kern="150" noProof="0" dirty="0">
                          <a:solidFill>
                            <a:schemeClr val="tx1"/>
                          </a:solidFill>
                          <a:effectLst/>
                          <a:latin typeface="HTWBerlin Office"/>
                          <a:ea typeface="+mn-ea"/>
                          <a:cs typeface="+mn-cs"/>
                        </a:rPr>
                        <a:t>ystemo</a:t>
                      </a:r>
                      <a:r>
                        <a:rPr lang="de-DE" sz="2000" b="1" kern="150" dirty="0">
                          <a:solidFill>
                            <a:schemeClr val="tx1"/>
                          </a:solidFill>
                          <a:effectLst/>
                          <a:latin typeface="HTWBerlin Office"/>
                          <a:ea typeface="+mn-ea"/>
                          <a:cs typeface="+mn-cs"/>
                        </a:rPr>
                        <a:t>ptimierung</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6406818">
                <a:tc>
                  <a:txBody>
                    <a:bodyPr/>
                    <a:lstStyle/>
                    <a:p>
                      <a:r>
                        <a:rPr lang="de-DE" sz="2000" b="1" kern="150" dirty="0">
                          <a:effectLst/>
                          <a:latin typeface="HTWBerlin Office"/>
                          <a:ea typeface="HTWBerlin Office"/>
                          <a:cs typeface="HTWBerlin Office"/>
                        </a:rPr>
                        <a:t>Beschreibung</a:t>
                      </a:r>
                    </a:p>
                    <a:p>
                      <a:endParaRPr lang="de-DE" sz="2000" b="1" kern="150" dirty="0">
                        <a:effectLst/>
                        <a:latin typeface="HTWBerlin Office"/>
                        <a:ea typeface="HTWBerlin Office"/>
                        <a:cs typeface="HTWBerlin Office"/>
                      </a:endParaRPr>
                    </a:p>
                    <a:p>
                      <a:pPr marL="342900" indent="-342900">
                        <a:buAutoNum type="arabicPeriod"/>
                      </a:pPr>
                      <a:r>
                        <a:rPr lang="de-DE" sz="2000" b="0" kern="150" dirty="0">
                          <a:effectLst/>
                          <a:latin typeface="HTWBerlin Office"/>
                          <a:ea typeface="HTWBerlin Office"/>
                          <a:cs typeface="HTWBerlin Office"/>
                        </a:rPr>
                        <a:t>Meistens keine oder nur teilweise Optimierung</a:t>
                      </a:r>
                      <a:br>
                        <a:rPr lang="de-DE" sz="2000" b="0" kern="150" dirty="0">
                          <a:effectLst/>
                          <a:latin typeface="HTWBerlin Office"/>
                          <a:ea typeface="HTWBerlin Office"/>
                          <a:cs typeface="HTWBerlin Office"/>
                        </a:rPr>
                      </a:br>
                      <a:endParaRPr lang="de-DE" sz="2000" b="0" kern="150" dirty="0">
                        <a:effectLst/>
                        <a:latin typeface="HTWBerlin Office"/>
                        <a:ea typeface="HTWBerlin Office"/>
                        <a:cs typeface="HTWBerlin Office"/>
                      </a:endParaRPr>
                    </a:p>
                    <a:p>
                      <a:pPr marL="342900" lvl="0" indent="-342900">
                        <a:buAutoNum type="arabicPeriod"/>
                      </a:pPr>
                      <a:r>
                        <a:rPr lang="de-DE" sz="2000" b="0" kern="150" dirty="0">
                          <a:effectLst/>
                          <a:latin typeface="HTWBerlin Office"/>
                          <a:ea typeface="HTWBerlin Office"/>
                          <a:cs typeface="HTWBerlin Office"/>
                        </a:rPr>
                        <a:t>Bsp.: PV-Anlage ertragsoptimiert, nicht aber gesamtes Gebäude mit PV, Wärmepumpe, Speichern</a:t>
                      </a:r>
                    </a:p>
                    <a:p>
                      <a:pPr marL="342900" lvl="0" indent="-342900">
                        <a:buAutoNum type="arabicPeriod"/>
                      </a:pPr>
                      <a:endParaRPr lang="de-DE" sz="2000" b="0" kern="150" dirty="0">
                        <a:effectLst/>
                        <a:latin typeface="HTWBerlin Office"/>
                        <a:ea typeface="HTWBerlin Office"/>
                        <a:cs typeface="HTWBerlin Office"/>
                      </a:endParaRPr>
                    </a:p>
                    <a:p>
                      <a:pPr marL="342900" lvl="0" indent="-342900">
                        <a:buAutoNum type="arabicPeriod"/>
                      </a:pPr>
                      <a:r>
                        <a:rPr lang="de-DE" sz="2000" b="0" kern="150" dirty="0">
                          <a:effectLst/>
                          <a:latin typeface="HTWBerlin Office"/>
                          <a:ea typeface="HTWBerlin Office"/>
                          <a:cs typeface="HTWBerlin Office"/>
                        </a:rPr>
                        <a:t>Standardzeitraum für Wirtschaftlichkeitsberechnung 20 a obwohl Lebensdauer vieler Anlagen länger</a:t>
                      </a:r>
                      <a:br>
                        <a:rPr lang="de-DE" sz="2000" b="0" kern="150" dirty="0">
                          <a:effectLst/>
                          <a:latin typeface="HTWBerlin Office"/>
                          <a:ea typeface="HTWBerlin Office"/>
                          <a:cs typeface="HTWBerlin Office"/>
                        </a:rPr>
                      </a:br>
                      <a:endParaRPr lang="de-DE" sz="2000" b="0" kern="150" dirty="0">
                        <a:effectLst/>
                        <a:latin typeface="HTWBerlin Office"/>
                        <a:ea typeface="HTWBerlin Office"/>
                        <a:cs typeface="HTWBerlin Office"/>
                      </a:endParaRPr>
                    </a:p>
                    <a:p>
                      <a:pPr marL="0" lvl="0" indent="0">
                        <a:buNone/>
                      </a:pPr>
                      <a:r>
                        <a:rPr lang="de-DE" sz="2000" b="0" kern="150" dirty="0">
                          <a:effectLst/>
                          <a:latin typeface="HTWBerlin Office"/>
                          <a:ea typeface="HTWBerlin Office"/>
                          <a:cs typeface="HTWBerlin Office"/>
                        </a:rPr>
                        <a:t>--&gt; Potenziale zur Substitution fossiler Rohstoffe bleiben ungenutzt</a:t>
                      </a:r>
                    </a:p>
                    <a:p>
                      <a:pPr marL="0" lvl="0" indent="0">
                        <a:buNone/>
                      </a:pPr>
                      <a:r>
                        <a:rPr lang="de-DE" sz="2000" b="0" kern="150" dirty="0">
                          <a:effectLst/>
                          <a:latin typeface="HTWBerlin Office"/>
                          <a:ea typeface="HTWBerlin Office"/>
                          <a:cs typeface="HTWBerlin Office"/>
                        </a:rPr>
                        <a:t>--&gt; Fehlentscheidungen bei Investitionen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Alle</a:t>
                      </a: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endParaRPr lang="de-DE" sz="1600" kern="150" dirty="0">
                        <a:effectLst/>
                        <a:latin typeface="HTWBerlin Office"/>
                        <a:ea typeface="HTWBerlin Office"/>
                        <a:cs typeface="HTWBerlin Office"/>
                      </a:endParaRPr>
                    </a:p>
                    <a:p>
                      <a:pPr fontAlgn="auto"/>
                      <a:r>
                        <a:rPr lang="de-DE" sz="2000" kern="150" dirty="0">
                          <a:effectLst/>
                          <a:latin typeface="HTWBerlin Office"/>
                          <a:ea typeface="HTWBerlin Office"/>
                          <a:cs typeface="HTWBerlin Office"/>
                        </a:rPr>
                        <a:t>Alle</a:t>
                      </a:r>
                    </a:p>
                    <a:p>
                      <a:pPr lvl="0">
                        <a:buNone/>
                      </a:pPr>
                      <a:endParaRPr lang="de-DE" sz="1600" kern="150" dirty="0">
                        <a:effectLst/>
                        <a:latin typeface="HTWBerlin Office"/>
                        <a:ea typeface="HTWBerlin Office"/>
                        <a:cs typeface="HTWBerlin Office"/>
                      </a:endParaRPr>
                    </a:p>
                    <a:p>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pPr marL="457200" indent="-457200">
                        <a:buAutoNum type="arabicPeriod"/>
                      </a:pPr>
                      <a:r>
                        <a:rPr lang="de-DE" sz="2000" b="0" kern="150" dirty="0">
                          <a:effectLst/>
                          <a:latin typeface="HTWBerlin Office"/>
                          <a:ea typeface="HTWBerlin Office"/>
                          <a:cs typeface="HTWBerlin Office"/>
                        </a:rPr>
                        <a:t>Optimierung des Gesamtsystems </a:t>
                      </a:r>
                    </a:p>
                    <a:p>
                      <a:pPr marL="457200" lvl="0" indent="-457200">
                        <a:buAutoNum type="arabicPeriod"/>
                      </a:pPr>
                      <a:endParaRPr lang="de-DE" sz="2000" b="0" kern="150" dirty="0">
                        <a:effectLst/>
                        <a:latin typeface="HTWBerlin Office"/>
                        <a:ea typeface="HTWBerlin Office"/>
                        <a:cs typeface="HTWBerlin Office"/>
                      </a:endParaRPr>
                    </a:p>
                    <a:p>
                      <a:pPr marL="457200" lvl="0" indent="-457200">
                        <a:buAutoNum type="arabicPeriod"/>
                      </a:pPr>
                      <a:r>
                        <a:rPr lang="de-DE" sz="2000" b="0" kern="150" dirty="0">
                          <a:effectLst/>
                          <a:latin typeface="HTWBerlin Office"/>
                          <a:ea typeface="HTWBerlin Office"/>
                          <a:cs typeface="HTWBerlin Office"/>
                        </a:rPr>
                        <a:t>Anreize zur Systemoptimierung, z.B. variable Netzentgelte</a:t>
                      </a:r>
                    </a:p>
                    <a:p>
                      <a:pPr marL="457200" lvl="0" indent="-457200">
                        <a:buAutoNum type="arabicPeriod"/>
                      </a:pPr>
                      <a:endParaRPr lang="de-DE" sz="2000" b="0" kern="150" dirty="0">
                        <a:effectLst/>
                        <a:latin typeface="HTWBerlin Office"/>
                        <a:ea typeface="HTWBerlin Office"/>
                        <a:cs typeface="HTWBerlin Office"/>
                      </a:endParaRPr>
                    </a:p>
                    <a:p>
                      <a:pPr marL="457200" lvl="0" indent="-457200">
                        <a:buAutoNum type="arabicPeriod"/>
                      </a:pPr>
                      <a:r>
                        <a:rPr lang="de-DE" sz="2000" b="0" kern="150" dirty="0">
                          <a:effectLst/>
                          <a:latin typeface="HTWBerlin Office"/>
                          <a:ea typeface="HTWBerlin Office"/>
                          <a:cs typeface="HTWBerlin Office"/>
                        </a:rPr>
                        <a:t>Beseitigung anderer Hemmnisse um Optimierung zu erleichtern, z.B. Abschaffung von fossilen Subventionen und bürokratischer Hürden für PV</a:t>
                      </a: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501850" y="4445179"/>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583202" y="4445179"/>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461172" y="5533751"/>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378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304699864"/>
              </p:ext>
            </p:extLst>
          </p:nvPr>
        </p:nvGraphicFramePr>
        <p:xfrm>
          <a:off x="0" y="-131379"/>
          <a:ext cx="12192000" cy="693682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433551">
                <a:tc gridSpan="3">
                  <a:txBody>
                    <a:bodyPr/>
                    <a:lstStyle/>
                    <a:p>
                      <a:pPr algn="ctr"/>
                      <a:r>
                        <a:rPr lang="de-DE" sz="2000" b="1" kern="150" dirty="0">
                          <a:solidFill>
                            <a:schemeClr val="tx1"/>
                          </a:solidFill>
                          <a:effectLst/>
                          <a:latin typeface="HTWBerlin Office"/>
                          <a:ea typeface="HTWBerlin Office"/>
                          <a:cs typeface="HTWBerlin Office"/>
                        </a:rPr>
                        <a:t>64 Kompliziertes, teures, unsoziales, ineffizientes, unökologisches Förderregime</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6503275">
                <a:tc>
                  <a:txBody>
                    <a:bodyPr/>
                    <a:lstStyle/>
                    <a:p>
                      <a:r>
                        <a:rPr lang="de-DE" sz="2000" b="1" kern="150" dirty="0">
                          <a:effectLst/>
                          <a:latin typeface="HTWBerlin Office"/>
                          <a:ea typeface="HTWBerlin Office"/>
                          <a:cs typeface="HTWBerlin Office"/>
                        </a:rPr>
                        <a:t>Beschreibung</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Förderregime für Sanierungen:</a:t>
                      </a:r>
                    </a:p>
                    <a:p>
                      <a:pPr marL="457200" lvl="0" indent="-457200">
                        <a:buAutoNum type="arabicPeriod"/>
                      </a:pPr>
                      <a:r>
                        <a:rPr lang="de-DE" sz="2000" b="0" kern="150" dirty="0">
                          <a:effectLst/>
                          <a:latin typeface="HTWBerlin Office"/>
                          <a:ea typeface="HTWBerlin Office"/>
                          <a:cs typeface="HTWBerlin Office"/>
                        </a:rPr>
                        <a:t>Kompliziert</a:t>
                      </a:r>
                    </a:p>
                    <a:p>
                      <a:pPr marL="914400" lvl="1" indent="-457200">
                        <a:buAutoNum type="arabicPeriod"/>
                      </a:pPr>
                      <a:r>
                        <a:rPr lang="de-DE" sz="2000" b="0" kern="150" dirty="0">
                          <a:effectLst/>
                          <a:latin typeface="HTWBerlin Office"/>
                          <a:ea typeface="HTWBerlin Office"/>
                          <a:cs typeface="HTWBerlin Office"/>
                        </a:rPr>
                        <a:t>Mehrere Ansprechpartner BAFA und KfW</a:t>
                      </a:r>
                    </a:p>
                    <a:p>
                      <a:pPr marL="914400" lvl="1" indent="-457200">
                        <a:buAutoNum type="arabicPeriod"/>
                      </a:pPr>
                      <a:r>
                        <a:rPr lang="de-DE" sz="2000" b="0" kern="150" dirty="0">
                          <a:effectLst/>
                          <a:latin typeface="HTWBerlin Office"/>
                          <a:ea typeface="HTWBerlin Office"/>
                          <a:cs typeface="HTWBerlin Office"/>
                        </a:rPr>
                        <a:t>Zahlreiche verschiedene Fördersätze für verschiedene Maßnahmen</a:t>
                      </a:r>
                    </a:p>
                    <a:p>
                      <a:pPr marL="914400" lvl="1" indent="-457200">
                        <a:buAutoNum type="arabicPeriod"/>
                      </a:pPr>
                      <a:r>
                        <a:rPr lang="de-DE" sz="2000" b="0" kern="150" dirty="0">
                          <a:effectLst/>
                          <a:latin typeface="HTWBerlin Office"/>
                          <a:ea typeface="HTWBerlin Office"/>
                          <a:cs typeface="HTWBerlin Office"/>
                        </a:rPr>
                        <a:t>--&gt; hoher bürokratischer Aufwand</a:t>
                      </a:r>
                    </a:p>
                    <a:p>
                      <a:pPr marL="457200" lvl="0" indent="-457200">
                        <a:buAutoNum type="arabicPeriod"/>
                      </a:pPr>
                      <a:r>
                        <a:rPr lang="de-DE" sz="2000" b="0" kern="150" dirty="0">
                          <a:effectLst/>
                          <a:latin typeface="HTWBerlin Office"/>
                          <a:ea typeface="HTWBerlin Office"/>
                          <a:cs typeface="HTWBerlin Office"/>
                        </a:rPr>
                        <a:t>Teuer, viel Steuergeld nötig</a:t>
                      </a:r>
                    </a:p>
                    <a:p>
                      <a:pPr marL="457200" lvl="0" indent="-457200">
                        <a:buAutoNum type="arabicPeriod"/>
                      </a:pPr>
                      <a:r>
                        <a:rPr lang="de-DE" sz="2000" b="0" kern="150" dirty="0">
                          <a:effectLst/>
                          <a:latin typeface="HTWBerlin Office"/>
                          <a:ea typeface="HTWBerlin Office"/>
                          <a:cs typeface="HTWBerlin Office"/>
                        </a:rPr>
                        <a:t>Unsozial: Nur Immobilieneigentümer profitieren</a:t>
                      </a:r>
                    </a:p>
                    <a:p>
                      <a:pPr marL="457200" lvl="0" indent="-457200">
                        <a:buAutoNum type="arabicPeriod"/>
                      </a:pPr>
                      <a:r>
                        <a:rPr lang="de-DE" sz="2000" b="0" kern="150" dirty="0">
                          <a:effectLst/>
                          <a:latin typeface="HTWBerlin Office"/>
                          <a:ea typeface="HTWBerlin Office"/>
                          <a:cs typeface="HTWBerlin Office"/>
                        </a:rPr>
                        <a:t>Fehlanreize: z.B. Förderung Biomasse</a:t>
                      </a:r>
                    </a:p>
                    <a:p>
                      <a:pPr marL="457200" lvl="0" indent="-457200">
                        <a:buAutoNum type="arabicPeriod"/>
                      </a:pPr>
                      <a:r>
                        <a:rPr lang="de-DE" sz="2000" b="0" kern="150" dirty="0">
                          <a:effectLst/>
                          <a:latin typeface="HTWBerlin Office"/>
                          <a:ea typeface="HTWBerlin Office"/>
                          <a:cs typeface="HTWBerlin Office"/>
                        </a:rPr>
                        <a:t>Förderung erst lange Zeit nach Bezahlung der Maßnahme ausgezahlt</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462972" y="3162220"/>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544324" y="3162220"/>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463116" y="5400595"/>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082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B7218-BBA0-BE2E-BA84-43DE89CC62C2}"/>
            </a:ext>
          </a:extLst>
        </p:cNvPr>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D0653A60-CB29-C731-3519-F30865AA2912}"/>
              </a:ext>
            </a:extLst>
          </p:cNvPr>
          <p:cNvGraphicFramePr>
            <a:graphicFrameLocks noGrp="1"/>
          </p:cNvGraphicFramePr>
          <p:nvPr>
            <p:extLst>
              <p:ext uri="{D42A27DB-BD31-4B8C-83A1-F6EECF244321}">
                <p14:modId xmlns:p14="http://schemas.microsoft.com/office/powerpoint/2010/main" val="33916132"/>
              </p:ext>
            </p:extLst>
          </p:nvPr>
        </p:nvGraphicFramePr>
        <p:xfrm>
          <a:off x="0" y="0"/>
          <a:ext cx="12192000" cy="609329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rgbClr val="FFFFFF"/>
                          </a:solidFill>
                          <a:effectLst/>
                          <a:latin typeface="HTWBerlin Office"/>
                          <a:ea typeface="HTWBerlin Office"/>
                          <a:cs typeface="HTWBerlin Office"/>
                        </a:rPr>
                        <a:t>65 Intransparenz bei Behörden und </a:t>
                      </a:r>
                      <a:r>
                        <a:rPr lang="de-DE" sz="2000" b="1" kern="150" dirty="0" err="1">
                          <a:solidFill>
                            <a:srgbClr val="FFFFFF"/>
                          </a:solidFill>
                          <a:effectLst/>
                          <a:latin typeface="HTWBerlin Office"/>
                          <a:ea typeface="HTWBerlin Office"/>
                          <a:cs typeface="HTWBerlin Office"/>
                        </a:rPr>
                        <a:t>PtJ</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pPr marL="457200" lvl="0" indent="-457200">
                        <a:buClr>
                          <a:srgbClr val="000000"/>
                        </a:buClr>
                        <a:buAutoNum type="arabicPeriod"/>
                      </a:pPr>
                      <a:r>
                        <a:rPr lang="de-DE" sz="2000" b="0" i="0" u="none" strike="noStrike" kern="150" noProof="0" dirty="0">
                          <a:solidFill>
                            <a:srgbClr val="000000"/>
                          </a:solidFill>
                          <a:effectLst/>
                          <a:latin typeface="Arial"/>
                        </a:rPr>
                        <a:t>Intransparente Entscheidungen über Förderungen</a:t>
                      </a:r>
                      <a:br>
                        <a:rPr lang="de-DE" sz="2000" b="0" i="0" u="none" strike="noStrike" kern="150" noProof="0" dirty="0">
                          <a:solidFill>
                            <a:srgbClr val="000000"/>
                          </a:solidFill>
                          <a:effectLst/>
                          <a:latin typeface="Arial"/>
                        </a:rPr>
                      </a:br>
                      <a:br>
                        <a:rPr lang="de-DE" sz="2000" b="0" i="0" u="none" strike="noStrike" kern="150" noProof="0" dirty="0">
                          <a:solidFill>
                            <a:srgbClr val="000000"/>
                          </a:solidFill>
                          <a:effectLst/>
                          <a:latin typeface="Arial"/>
                        </a:rPr>
                      </a:br>
                      <a:r>
                        <a:rPr lang="de-DE" sz="2000" b="0" i="0" u="none" strike="noStrike" kern="150" noProof="0" dirty="0">
                          <a:solidFill>
                            <a:srgbClr val="000000"/>
                          </a:solidFill>
                          <a:effectLst/>
                          <a:latin typeface="Arial"/>
                        </a:rPr>
                        <a:t>Bsp.: unklar, wie Förderung unökologischer Projekte auf Basis von Erdgas zustande kam</a:t>
                      </a:r>
                      <a:endParaRPr lang="en-US" sz="2000" b="0" i="0" u="none" strike="noStrike" kern="150" noProof="0" dirty="0">
                        <a:solidFill>
                          <a:srgbClr val="808080"/>
                        </a:solidFill>
                        <a:effectLst/>
                        <a:latin typeface="Arial"/>
                      </a:endParaRPr>
                    </a:p>
                    <a:p>
                      <a:pPr marL="457200" lvl="0" indent="-457200">
                        <a:buClr>
                          <a:srgbClr val="000000"/>
                        </a:buClr>
                        <a:buAutoNum type="arabicPeriod"/>
                      </a:pPr>
                      <a:endParaRPr lang="de-DE" sz="2000" b="0" i="0" u="none" strike="noStrike" kern="150" noProof="0" dirty="0">
                        <a:solidFill>
                          <a:srgbClr val="000000"/>
                        </a:solidFill>
                        <a:effectLst/>
                        <a:latin typeface="Arial"/>
                      </a:endParaRPr>
                    </a:p>
                    <a:p>
                      <a:pPr marL="457200" lvl="0" indent="-457200">
                        <a:buClr>
                          <a:srgbClr val="000000"/>
                        </a:buClr>
                        <a:buAutoNum type="arabicPeriod"/>
                      </a:pPr>
                      <a:r>
                        <a:rPr lang="de-DE" sz="2000" b="0" i="0" u="none" strike="noStrike" kern="150" noProof="0" dirty="0">
                          <a:solidFill>
                            <a:srgbClr val="000000"/>
                          </a:solidFill>
                          <a:effectLst/>
                          <a:latin typeface="Arial"/>
                        </a:rPr>
                        <a:t>Intransparenz, wie Gesetze zustande kommen</a:t>
                      </a:r>
                      <a:br>
                        <a:rPr lang="de-DE" sz="2000" b="0" i="0" u="none" strike="noStrike" kern="150" noProof="0" dirty="0">
                          <a:solidFill>
                            <a:srgbClr val="000000"/>
                          </a:solidFill>
                          <a:effectLst/>
                          <a:latin typeface="Arial"/>
                        </a:rPr>
                      </a:br>
                      <a:br>
                        <a:rPr lang="de-DE" sz="2000" b="0" i="0" u="none" strike="noStrike" kern="150" noProof="0" dirty="0">
                          <a:solidFill>
                            <a:srgbClr val="000000"/>
                          </a:solidFill>
                          <a:effectLst/>
                          <a:latin typeface="Arial"/>
                        </a:rPr>
                      </a:br>
                      <a:r>
                        <a:rPr lang="de-DE" sz="2000" b="0" i="0" u="none" strike="noStrike" kern="150" noProof="0">
                          <a:solidFill>
                            <a:srgbClr val="000000"/>
                          </a:solidFill>
                          <a:effectLst/>
                          <a:latin typeface="Arial"/>
                        </a:rPr>
                        <a:t>Bsp.: GEG</a:t>
                      </a:r>
                      <a:endParaRPr lang="de-DE" sz="2000" b="0" i="0" u="none" strike="noStrike" kern="150" noProof="0" dirty="0">
                        <a:solidFill>
                          <a:srgbClr val="000000"/>
                        </a:solidFill>
                        <a:effectLst/>
                        <a:latin typeface="Arial"/>
                      </a:endParaRPr>
                    </a:p>
                    <a:p>
                      <a:pPr marL="457200" lvl="0" indent="-457200">
                        <a:buClr>
                          <a:srgbClr val="000000"/>
                        </a:buClr>
                        <a:buAutoNum type="arabicPeriod"/>
                      </a:pPr>
                      <a:endParaRPr lang="de-DE" sz="2000" b="0" i="0" u="none" strike="noStrike" kern="150" noProof="0" dirty="0">
                        <a:solidFill>
                          <a:srgbClr val="000000"/>
                        </a:solidFill>
                        <a:effectLst/>
                        <a:latin typeface="Arial"/>
                      </a:endParaRPr>
                    </a:p>
                    <a:p>
                      <a:pPr lvl="0">
                        <a:buNone/>
                      </a:pPr>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A10208E9-8CCB-375F-4DFC-2D86D14A453B}"/>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462972" y="3162220"/>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8A1BEF6A-02B3-AF34-B396-6A96CACF93B9}"/>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544324" y="3162220"/>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2" name="Grafik 1" descr="Ein Bild, das Text, Tisch, Arbeitstisch enthält.&#10;&#10;Automatisch generierte Beschreibung">
            <a:extLst>
              <a:ext uri="{FF2B5EF4-FFF2-40B4-BE49-F238E27FC236}">
                <a16:creationId xmlns:a16="http://schemas.microsoft.com/office/drawing/2014/main" id="{482149C0-BC7C-9E91-5150-8731B0CE44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4349" y="4682502"/>
            <a:ext cx="1730687" cy="1122412"/>
          </a:xfrm>
          <a:prstGeom prst="rect">
            <a:avLst/>
          </a:prstGeom>
        </p:spPr>
      </p:pic>
    </p:spTree>
    <p:extLst>
      <p:ext uri="{BB962C8B-B14F-4D97-AF65-F5344CB8AC3E}">
        <p14:creationId xmlns:p14="http://schemas.microsoft.com/office/powerpoint/2010/main" val="369003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B7218-BBA0-BE2E-BA84-43DE89CC62C2}"/>
            </a:ext>
          </a:extLst>
        </p:cNvPr>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D0653A60-CB29-C731-3519-F30865AA2912}"/>
              </a:ext>
            </a:extLst>
          </p:cNvPr>
          <p:cNvGraphicFramePr>
            <a:graphicFrameLocks noGrp="1"/>
          </p:cNvGraphicFramePr>
          <p:nvPr>
            <p:extLst>
              <p:ext uri="{D42A27DB-BD31-4B8C-83A1-F6EECF244321}">
                <p14:modId xmlns:p14="http://schemas.microsoft.com/office/powerpoint/2010/main" val="1109276337"/>
              </p:ext>
            </p:extLst>
          </p:nvPr>
        </p:nvGraphicFramePr>
        <p:xfrm>
          <a:off x="0" y="0"/>
          <a:ext cx="12192000" cy="609329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chemeClr val="tx1"/>
                          </a:solidFill>
                          <a:effectLst/>
                          <a:latin typeface="HTWBerlin Office"/>
                          <a:ea typeface="HTWBerlin Office"/>
                          <a:cs typeface="HTWBerlin Office"/>
                        </a:rPr>
                        <a:t>66 Mangelndes oder veraltetes Wissen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A10208E9-8CCB-375F-4DFC-2D86D14A453B}"/>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462972" y="3162220"/>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8A1BEF6A-02B3-AF34-B396-6A96CACF93B9}"/>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544324" y="3162220"/>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CA1967D1-F984-3961-C96A-3B41FC8FBC61}"/>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6272866" y="3162220"/>
            <a:ext cx="1123950" cy="1060450"/>
          </a:xfrm>
          <a:prstGeom prst="rect">
            <a:avLst/>
          </a:prstGeom>
          <a:noFill/>
          <a:extLst>
            <a:ext uri="{909E8E84-426E-40DD-AFC4-6F175D3DCCD1}">
              <a14:hiddenFill xmlns:a14="http://schemas.microsoft.com/office/drawing/2010/main">
                <a:solidFill>
                  <a:srgbClr val="FFFFFF"/>
                </a:solidFill>
              </a14:hiddenFill>
            </a:ext>
          </a:extLst>
        </p:spPr>
      </p:pic>
      <p:pic>
        <p:nvPicPr>
          <p:cNvPr id="2" name="Grafik 1" descr="Ein Bild, das Text, Tisch, Arbeitstisch enthält.&#10;&#10;Automatisch generierte Beschreibung">
            <a:extLst>
              <a:ext uri="{FF2B5EF4-FFF2-40B4-BE49-F238E27FC236}">
                <a16:creationId xmlns:a16="http://schemas.microsoft.com/office/drawing/2014/main" id="{482149C0-BC7C-9E91-5150-8731B0CE44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79324" y="4482477"/>
            <a:ext cx="1730687" cy="1122412"/>
          </a:xfrm>
          <a:prstGeom prst="rect">
            <a:avLst/>
          </a:prstGeom>
        </p:spPr>
      </p:pic>
      <p:pic>
        <p:nvPicPr>
          <p:cNvPr id="3" name="Grafik 2">
            <a:extLst>
              <a:ext uri="{FF2B5EF4-FFF2-40B4-BE49-F238E27FC236}">
                <a16:creationId xmlns:a16="http://schemas.microsoft.com/office/drawing/2014/main" id="{D14E715E-7FC4-A05B-2EFD-6E3612D45E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02780" y="4941168"/>
            <a:ext cx="1409897" cy="438211"/>
          </a:xfrm>
          <a:prstGeom prst="rect">
            <a:avLst/>
          </a:prstGeom>
        </p:spPr>
      </p:pic>
    </p:spTree>
    <p:extLst>
      <p:ext uri="{BB962C8B-B14F-4D97-AF65-F5344CB8AC3E}">
        <p14:creationId xmlns:p14="http://schemas.microsoft.com/office/powerpoint/2010/main" val="4102081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B7218-BBA0-BE2E-BA84-43DE89CC62C2}"/>
            </a:ext>
          </a:extLst>
        </p:cNvPr>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D0653A60-CB29-C731-3519-F30865AA2912}"/>
              </a:ext>
            </a:extLst>
          </p:cNvPr>
          <p:cNvGraphicFramePr>
            <a:graphicFrameLocks noGrp="1"/>
          </p:cNvGraphicFramePr>
          <p:nvPr>
            <p:extLst>
              <p:ext uri="{D42A27DB-BD31-4B8C-83A1-F6EECF244321}">
                <p14:modId xmlns:p14="http://schemas.microsoft.com/office/powerpoint/2010/main" val="3299166676"/>
              </p:ext>
            </p:extLst>
          </p:nvPr>
        </p:nvGraphicFramePr>
        <p:xfrm>
          <a:off x="0" y="0"/>
          <a:ext cx="12192000" cy="609329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chemeClr val="tx1"/>
                          </a:solidFill>
                          <a:effectLst/>
                          <a:latin typeface="HTWBerlin Office"/>
                          <a:ea typeface="HTWBerlin Office"/>
                          <a:cs typeface="HTWBerlin Office"/>
                        </a:rPr>
                        <a:t>67 E</a:t>
                      </a:r>
                      <a:r>
                        <a:rPr lang="de-DE" sz="2000" b="1" kern="150" noProof="0" dirty="0">
                          <a:solidFill>
                            <a:schemeClr val="tx1"/>
                          </a:solidFill>
                          <a:effectLst/>
                          <a:latin typeface="HTWBerlin Office"/>
                        </a:rPr>
                        <a:t>rhaltungsverordnung</a:t>
                      </a:r>
                      <a:endParaRPr lang="de-DE" sz="2000" b="1" kern="150" dirty="0">
                        <a:solidFill>
                          <a:schemeClr val="tx1"/>
                        </a:solidFill>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pPr marL="342900" lvl="0" indent="-342900">
                        <a:buAutoNum type="arabicPeriod"/>
                      </a:pPr>
                      <a:r>
                        <a:rPr lang="de-DE" sz="1800" b="0" i="0" u="none" strike="noStrike" kern="150" noProof="0" dirty="0">
                          <a:effectLst/>
                        </a:rPr>
                        <a:t>Erhaltungsverordnung schreibt Genehmigung für bauliche Anlagen vor</a:t>
                      </a:r>
                      <a:br>
                        <a:rPr lang="de-DE" sz="1800" b="0" i="0" u="none" strike="noStrike" kern="150" noProof="0" dirty="0">
                          <a:effectLst/>
                        </a:rPr>
                      </a:br>
                      <a:endParaRPr lang="de-DE" sz="1800" b="0" i="0" u="none" strike="noStrike" kern="150" noProof="0" dirty="0">
                        <a:effectLst/>
                      </a:endParaRPr>
                    </a:p>
                    <a:p>
                      <a:pPr marL="342900" lvl="0" indent="-342900">
                        <a:buAutoNum type="arabicPeriod"/>
                      </a:pPr>
                      <a:r>
                        <a:rPr lang="de-DE" sz="1800" b="0" i="0" u="none" strike="noStrike" kern="150" noProof="0" dirty="0">
                          <a:effectLst/>
                        </a:rPr>
                        <a:t>Stadtplanungsamt verbietet in Berlin-Mitte Balkonsolaranlagen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PV </a:t>
                      </a:r>
                    </a:p>
                    <a:p>
                      <a:pPr lvl="0">
                        <a:buNone/>
                      </a:pPr>
                      <a:endParaRPr lang="de-DE" sz="2000" b="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endParaRPr lang="de-DE" sz="1600" kern="150" dirty="0">
                        <a:effectLst/>
                        <a:latin typeface="HTWBerlin Office"/>
                        <a:ea typeface="HTWBerlin Office"/>
                        <a:cs typeface="HTWBerlin Office"/>
                      </a:endParaRPr>
                    </a:p>
                    <a:p>
                      <a:pPr lvl="0" algn="l">
                        <a:lnSpc>
                          <a:spcPct val="100000"/>
                        </a:lnSpc>
                        <a:spcBef>
                          <a:spcPts val="0"/>
                        </a:spcBef>
                        <a:spcAft>
                          <a:spcPts val="0"/>
                        </a:spcAft>
                        <a:buNone/>
                      </a:pPr>
                      <a:r>
                        <a:rPr lang="de-DE" sz="2000" b="0" i="0" u="none" strike="noStrike" kern="150" noProof="0" dirty="0">
                          <a:solidFill>
                            <a:srgbClr val="000000"/>
                          </a:solidFill>
                          <a:effectLst/>
                        </a:rPr>
                        <a:t>Erhaltungsgebiete</a:t>
                      </a:r>
                    </a:p>
                    <a:p>
                      <a:pPr lvl="0">
                        <a:buNone/>
                      </a:pPr>
                      <a:endParaRPr lang="de-DE" sz="1600" kern="150" dirty="0">
                        <a:effectLst/>
                        <a:latin typeface="HTWBerlin Office"/>
                        <a:ea typeface="HTWBerlin Office"/>
                        <a:cs typeface="HTWBerlin Office"/>
                      </a:endParaRPr>
                    </a:p>
                    <a:p>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pPr marL="342900" indent="-342900">
                        <a:buFont typeface="Calibri"/>
                        <a:buChar char="-"/>
                      </a:pPr>
                      <a:r>
                        <a:rPr lang="de-DE" sz="2000" b="0" kern="150" dirty="0">
                          <a:effectLst/>
                          <a:latin typeface="HTWBerlin Office"/>
                          <a:ea typeface="HTWBerlin Office"/>
                          <a:cs typeface="HTWBerlin Office"/>
                        </a:rPr>
                        <a:t>PV erlauben</a:t>
                      </a: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2000" b="1" i="0" u="none" strike="noStrike" kern="150" noProof="0" dirty="0">
                        <a:solidFill>
                          <a:schemeClr val="tx1"/>
                        </a:solidFill>
                        <a:effectLst/>
                      </a:endParaRPr>
                    </a:p>
                    <a:p>
                      <a:pPr marL="342900" lvl="0" indent="-342900">
                        <a:buFont typeface="Calibri"/>
                        <a:buChar char="-"/>
                      </a:pPr>
                      <a:r>
                        <a:rPr lang="de-DE" sz="2000" b="0" i="0" u="none" strike="noStrike" kern="150" noProof="0" dirty="0">
                          <a:solidFill>
                            <a:srgbClr val="000000"/>
                          </a:solidFill>
                          <a:effectLst/>
                          <a:latin typeface="+mn-lt"/>
                          <a:ea typeface="+mn-ea"/>
                          <a:cs typeface="+mn-cs"/>
                        </a:rPr>
                        <a:t>Erhaltungsverordnung</a:t>
                      </a:r>
                    </a:p>
                    <a:p>
                      <a:pPr lvl="0">
                        <a:buNone/>
                      </a:pPr>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8" name="Form3">
            <a:extLst>
              <a:ext uri="{FF2B5EF4-FFF2-40B4-BE49-F238E27FC236}">
                <a16:creationId xmlns:a16="http://schemas.microsoft.com/office/drawing/2014/main" id="{8A1BEF6A-02B3-AF34-B396-6A96CACF93B9}"/>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831485" y="3637446"/>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CA1967D1-F984-3961-C96A-3B41FC8FBC61}"/>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4494866" y="4751768"/>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531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602474564"/>
              </p:ext>
            </p:extLst>
          </p:nvPr>
        </p:nvGraphicFramePr>
        <p:xfrm>
          <a:off x="0" y="0"/>
          <a:ext cx="12192000" cy="6846093"/>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488156">
                <a:tc gridSpan="3">
                  <a:txBody>
                    <a:bodyPr/>
                    <a:lstStyle/>
                    <a:p>
                      <a:pPr algn="ctr"/>
                      <a:r>
                        <a:rPr lang="de-DE" sz="2000" b="1" kern="150" dirty="0">
                          <a:solidFill>
                            <a:schemeClr val="tx1"/>
                          </a:solidFill>
                          <a:effectLst/>
                          <a:latin typeface="HTWBerlin Office"/>
                          <a:ea typeface="HTWBerlin Office"/>
                          <a:cs typeface="HTWBerlin Office"/>
                        </a:rPr>
                        <a:t>60 Desinformation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6357937">
                <a:tc>
                  <a:txBody>
                    <a:bodyPr/>
                    <a:lstStyle/>
                    <a:p>
                      <a:r>
                        <a:rPr lang="de-DE" sz="20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pPr marL="342900" indent="-342900">
                        <a:buAutoNum type="arabicPeriod"/>
                      </a:pPr>
                      <a:r>
                        <a:rPr lang="de-DE" sz="1800" b="0" kern="150" dirty="0" err="1">
                          <a:effectLst/>
                          <a:latin typeface="HTWBerlin Office"/>
                          <a:ea typeface="HTWBerlin Office"/>
                          <a:cs typeface="HTWBerlin Office"/>
                        </a:rPr>
                        <a:t>Desinformationskampagnien</a:t>
                      </a:r>
                      <a:r>
                        <a:rPr lang="de-DE" sz="1800" b="0" kern="150" dirty="0">
                          <a:effectLst/>
                          <a:latin typeface="HTWBerlin Office"/>
                          <a:ea typeface="HTWBerlin Office"/>
                          <a:cs typeface="HTWBerlin Office"/>
                        </a:rPr>
                        <a:t> gegen alles, was für Klimaneutralität nötig ist, von einflussreichen Organisationen und Personen</a:t>
                      </a:r>
                    </a:p>
                    <a:p>
                      <a:pPr marL="342900" lvl="0" indent="-342900">
                        <a:buAutoNum type="arabicPeriod"/>
                      </a:pPr>
                      <a:endParaRPr lang="de-DE" sz="1800" b="0" kern="150" dirty="0">
                        <a:effectLst/>
                        <a:latin typeface="HTWBerlin Office"/>
                      </a:endParaRPr>
                    </a:p>
                    <a:p>
                      <a:pPr marL="342900" lvl="0" indent="-342900">
                        <a:buAutoNum type="arabicPeriod"/>
                      </a:pPr>
                      <a:r>
                        <a:rPr lang="de-DE" sz="1800" b="0" kern="150" dirty="0">
                          <a:effectLst/>
                          <a:latin typeface="HTWBerlin Office"/>
                        </a:rPr>
                        <a:t>Beispiele: </a:t>
                      </a:r>
                    </a:p>
                    <a:p>
                      <a:pPr marL="800100" lvl="1" indent="-342900">
                        <a:buAutoNum type="arabicPeriod"/>
                      </a:pPr>
                      <a:r>
                        <a:rPr lang="de-DE" sz="1800" b="0" kern="150" dirty="0">
                          <a:effectLst/>
                          <a:latin typeface="HTWBerlin Office"/>
                        </a:rPr>
                        <a:t>Kampagne gegen Wärmepumpen während GEG-Gesetzgebungsprozess</a:t>
                      </a:r>
                      <a:endParaRPr lang="de-DE"/>
                    </a:p>
                    <a:p>
                      <a:pPr marL="800100" lvl="1" indent="-342900">
                        <a:buAutoNum type="arabicPeriod"/>
                      </a:pPr>
                      <a:endParaRPr lang="de-DE" sz="1800" b="0" kern="150" dirty="0">
                        <a:effectLst/>
                        <a:latin typeface="HTWBerlin Office"/>
                      </a:endParaRPr>
                    </a:p>
                    <a:p>
                      <a:pPr marL="342900" lvl="0" indent="-342900">
                        <a:buAutoNum type="arabicPeriod"/>
                      </a:pPr>
                      <a:endParaRPr lang="de-DE" sz="1800" b="0" kern="150" dirty="0">
                        <a:effectLst/>
                        <a:latin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alle</a:t>
                      </a: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endParaRPr lang="de-DE" sz="1600" kern="150" dirty="0">
                        <a:effectLst/>
                        <a:latin typeface="HTWBerlin Office"/>
                        <a:ea typeface="HTWBerlin Office"/>
                        <a:cs typeface="HTWBerlin Office"/>
                      </a:endParaRPr>
                    </a:p>
                    <a:p>
                      <a:pPr fontAlgn="auto"/>
                      <a:r>
                        <a:rPr lang="de-DE" sz="1800" kern="150" dirty="0">
                          <a:effectLst/>
                          <a:latin typeface="HTWBerlin Office"/>
                          <a:ea typeface="HTWBerlin Office"/>
                          <a:cs typeface="HTWBerlin Office"/>
                        </a:rPr>
                        <a:t>alle</a:t>
                      </a:r>
                    </a:p>
                    <a:p>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Kein Geld für Institutionen, die für solche Kampagnen verantwortlich sind</a:t>
                      </a:r>
                    </a:p>
                    <a:p>
                      <a:pPr lvl="0">
                        <a:buNone/>
                      </a:pPr>
                      <a:endParaRPr lang="de-DE" sz="2000" b="0" kern="150" dirty="0">
                        <a:effectLst/>
                        <a:latin typeface="HTWBerlin Office"/>
                        <a:ea typeface="HTWBerlin Office"/>
                        <a:cs typeface="HTWBerlin Office"/>
                      </a:endParaRPr>
                    </a:p>
                    <a:p>
                      <a:r>
                        <a:rPr lang="de-DE" sz="2000" b="0" kern="150" dirty="0">
                          <a:effectLst/>
                          <a:latin typeface="HTWBerlin Office"/>
                          <a:ea typeface="HTWBerlin Office"/>
                          <a:cs typeface="HTWBerlin Office"/>
                        </a:rPr>
                        <a:t>Werbeverbot für Produkte und Dienstleistungen, die nicht klimaneutral sind</a:t>
                      </a: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468508" y="5484163"/>
            <a:ext cx="1123950" cy="1060450"/>
          </a:xfrm>
          <a:prstGeom prst="rect">
            <a:avLst/>
          </a:prstGeom>
          <a:noFill/>
          <a:extLst>
            <a:ext uri="{909E8E84-426E-40DD-AFC4-6F175D3DCCD1}">
              <a14:hiddenFill xmlns:a14="http://schemas.microsoft.com/office/drawing/2010/main">
                <a:solidFill>
                  <a:srgbClr val="FFFFFF"/>
                </a:solidFill>
              </a14:hiddenFill>
            </a:ext>
          </a:extLst>
        </p:spPr>
      </p:pic>
      <p:pic>
        <p:nvPicPr>
          <p:cNvPr id="5" name="Grafik 4" descr="Ein Bild, das Text, Clipart enthält.&#10;&#10;Automatisch generierte Beschreibung">
            <a:extLst>
              <a:ext uri="{FF2B5EF4-FFF2-40B4-BE49-F238E27FC236}">
                <a16:creationId xmlns:a16="http://schemas.microsoft.com/office/drawing/2014/main" id="{890D8BD4-E21F-19B9-F4FB-BDC9B1D420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0918" y="3889488"/>
            <a:ext cx="1136158" cy="1291632"/>
          </a:xfrm>
          <a:prstGeom prst="rect">
            <a:avLst/>
          </a:prstGeom>
        </p:spPr>
      </p:pic>
    </p:spTree>
    <p:extLst>
      <p:ext uri="{BB962C8B-B14F-4D97-AF65-F5344CB8AC3E}">
        <p14:creationId xmlns:p14="http://schemas.microsoft.com/office/powerpoint/2010/main" val="200274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B7218-BBA0-BE2E-BA84-43DE89CC62C2}"/>
            </a:ext>
          </a:extLst>
        </p:cNvPr>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D0653A60-CB29-C731-3519-F30865AA2912}"/>
              </a:ext>
            </a:extLst>
          </p:cNvPr>
          <p:cNvGraphicFramePr>
            <a:graphicFrameLocks noGrp="1"/>
          </p:cNvGraphicFramePr>
          <p:nvPr>
            <p:extLst>
              <p:ext uri="{D42A27DB-BD31-4B8C-83A1-F6EECF244321}">
                <p14:modId xmlns:p14="http://schemas.microsoft.com/office/powerpoint/2010/main" val="1846031710"/>
              </p:ext>
            </p:extLst>
          </p:nvPr>
        </p:nvGraphicFramePr>
        <p:xfrm>
          <a:off x="0" y="0"/>
          <a:ext cx="12192000" cy="6819152"/>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000" b="1" kern="150" dirty="0">
                          <a:solidFill>
                            <a:schemeClr val="tx1"/>
                          </a:solidFill>
                          <a:effectLst/>
                          <a:latin typeface="HTWBerlin Office"/>
                          <a:ea typeface="HTWBerlin Office"/>
                          <a:cs typeface="HTWBerlin Office"/>
                        </a:rPr>
                        <a:t>68 Solarunternehmen erstellen Angebote für unterdimensionierte PV-Anlagen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6169867">
                <a:tc>
                  <a:txBody>
                    <a:bodyPr/>
                    <a:lstStyle/>
                    <a:p>
                      <a:r>
                        <a:rPr lang="de-DE" sz="20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pPr marL="0" lvl="0" indent="0" algn="l">
                        <a:lnSpc>
                          <a:spcPct val="100000"/>
                        </a:lnSpc>
                        <a:spcBef>
                          <a:spcPts val="0"/>
                        </a:spcBef>
                        <a:spcAft>
                          <a:spcPts val="0"/>
                        </a:spcAft>
                        <a:buFont typeface="Arial"/>
                        <a:buChar char="•"/>
                      </a:pPr>
                      <a:r>
                        <a:rPr lang="de-DE" sz="1800" b="0" i="0" u="none" strike="noStrike" kern="150" noProof="0">
                          <a:effectLst/>
                        </a:rPr>
                        <a:t> viele Firmen </a:t>
                      </a:r>
                      <a:r>
                        <a:rPr lang="de-DE" sz="1800" b="0" i="0" u="none" strike="noStrike" kern="150" noProof="0">
                          <a:solidFill>
                            <a:srgbClr val="000000"/>
                          </a:solidFill>
                          <a:effectLst/>
                          <a:latin typeface="Calibri"/>
                        </a:rPr>
                        <a:t>erstellen</a:t>
                      </a:r>
                      <a:r>
                        <a:rPr lang="de-DE" sz="1800" b="0" i="0" u="none" strike="noStrike" kern="150" noProof="0">
                          <a:effectLst/>
                        </a:rPr>
                        <a:t> Angebote:</a:t>
                      </a:r>
                      <a:endParaRPr lang="de-DE" sz="1800" b="0" kern="150">
                        <a:effectLst/>
                        <a:latin typeface="HTWBerlin Office"/>
                      </a:endParaRPr>
                    </a:p>
                    <a:p>
                      <a:pPr marL="342900" lvl="0" indent="-342900" algn="l">
                        <a:lnSpc>
                          <a:spcPct val="100000"/>
                        </a:lnSpc>
                        <a:spcBef>
                          <a:spcPts val="0"/>
                        </a:spcBef>
                        <a:spcAft>
                          <a:spcPts val="0"/>
                        </a:spcAft>
                        <a:buAutoNum type="arabicPeriod"/>
                      </a:pPr>
                      <a:r>
                        <a:rPr lang="de-DE" sz="1800" b="0" i="0" u="none" strike="noStrike" kern="150" noProof="0" dirty="0">
                          <a:effectLst/>
                        </a:rPr>
                        <a:t>für sehr kleine Anlagen, die die zur Verfügung stehende Dachfläche bei </a:t>
                      </a:r>
                      <a:r>
                        <a:rPr lang="de-DE" sz="1800" b="0" i="0" u="none" strike="noStrike" kern="150" noProof="0">
                          <a:effectLst/>
                        </a:rPr>
                        <a:t>weitem nicht ausnutzen</a:t>
                      </a:r>
                      <a:endParaRPr lang="de-DE"/>
                    </a:p>
                    <a:p>
                      <a:pPr marL="342900" lvl="0" indent="-342900" algn="l">
                        <a:lnSpc>
                          <a:spcPct val="100000"/>
                        </a:lnSpc>
                        <a:spcBef>
                          <a:spcPts val="0"/>
                        </a:spcBef>
                        <a:spcAft>
                          <a:spcPts val="0"/>
                        </a:spcAft>
                        <a:buAutoNum type="arabicPeriod"/>
                      </a:pPr>
                      <a:r>
                        <a:rPr lang="de-DE" sz="1800" b="0" i="0" u="none" strike="noStrike" kern="150" noProof="0" dirty="0">
                          <a:effectLst/>
                        </a:rPr>
                        <a:t>die stark überteuert sind, was sich u.a. daran zeigt, dass sie im Falle einer Absage den Preis locker um 10.000 € </a:t>
                      </a:r>
                      <a:r>
                        <a:rPr lang="de-DE" sz="1800" b="0" i="0" u="none" strike="noStrike" kern="150" noProof="0">
                          <a:effectLst/>
                        </a:rPr>
                        <a:t>senken</a:t>
                      </a:r>
                      <a:endParaRPr lang="de-DE" dirty="0"/>
                    </a:p>
                    <a:p>
                      <a:pPr marL="342900" lvl="0" indent="-342900" algn="l">
                        <a:lnSpc>
                          <a:spcPct val="100000"/>
                        </a:lnSpc>
                        <a:spcBef>
                          <a:spcPts val="0"/>
                        </a:spcBef>
                        <a:spcAft>
                          <a:spcPts val="0"/>
                        </a:spcAft>
                        <a:buAutoNum type="arabicPeriod"/>
                      </a:pPr>
                      <a:r>
                        <a:rPr lang="de-DE" sz="1800" b="0" i="0" u="none" strike="noStrike" kern="150" noProof="0">
                          <a:effectLst/>
                        </a:rPr>
                        <a:t>die weder ökonomisch noch </a:t>
                      </a:r>
                      <a:r>
                        <a:rPr lang="de-DE" sz="1800" b="0" i="0" u="none" strike="noStrike" kern="150" noProof="0" dirty="0">
                          <a:effectLst/>
                        </a:rPr>
                        <a:t>ökologisch optimiert sind, z.B. Angebote für eine Eigenverbrauchsanlage in Fällen, in denen eine </a:t>
                      </a:r>
                      <a:r>
                        <a:rPr lang="de-DE" sz="1800" b="0" i="0" u="none" strike="noStrike" kern="150" noProof="0" dirty="0" err="1">
                          <a:effectLst/>
                        </a:rPr>
                        <a:t>Volleinspeiseanlage</a:t>
                      </a:r>
                      <a:r>
                        <a:rPr lang="de-DE" sz="1800" b="0" i="0" u="none" strike="noStrike" kern="150" noProof="0" dirty="0">
                          <a:effectLst/>
                        </a:rPr>
                        <a:t> deutlich profitabler ist.</a:t>
                      </a:r>
                      <a:endParaRPr lang="de-DE" dirty="0"/>
                    </a:p>
                    <a:p>
                      <a:pPr marL="342900" lvl="0" indent="-342900">
                        <a:buAutoNum type="arabicPeriod"/>
                      </a:pPr>
                      <a:endParaRPr lang="de-DE" sz="1800" b="0" kern="150" dirty="0">
                        <a:effectLst/>
                        <a:latin typeface="HTWBerlin Office"/>
                        <a:ea typeface="HTWBerlin Office"/>
                        <a:cs typeface="HTWBerlin Office"/>
                      </a:endParaRPr>
                    </a:p>
                    <a:p>
                      <a:pPr marL="0" lvl="0" indent="0">
                        <a:buNone/>
                      </a:pPr>
                      <a:r>
                        <a:rPr lang="de-DE" sz="1800" b="0" kern="150" dirty="0">
                          <a:effectLst/>
                          <a:latin typeface="HTWBerlin Office"/>
                          <a:ea typeface="HTWBerlin Office"/>
                          <a:cs typeface="HTWBerlin Office"/>
                        </a:rPr>
                        <a:t>--&gt; große Dachflächen bleiben ungenutzt</a:t>
                      </a:r>
                    </a:p>
                    <a:p>
                      <a:pPr marL="0" lvl="0" indent="0">
                        <a:buNone/>
                      </a:pPr>
                      <a:r>
                        <a:rPr lang="de-DE" sz="1800" b="0" kern="150" dirty="0">
                          <a:effectLst/>
                          <a:latin typeface="HTWBerlin Office"/>
                          <a:ea typeface="HTWBerlin Office"/>
                          <a:cs typeface="HTWBerlin Office"/>
                        </a:rPr>
                        <a:t>--&gt; Ausbau erneuerbarer Energien langsamer als er sein könnte</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 </a:t>
                      </a:r>
                    </a:p>
                    <a:p>
                      <a:endParaRPr lang="de-DE" sz="2000" b="1" kern="150" dirty="0">
                        <a:effectLst/>
                        <a:latin typeface="HTWBerlin Office"/>
                        <a:ea typeface="HTWBerlin Office"/>
                        <a:cs typeface="HTWBerlin Office"/>
                      </a:endParaRP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Gesetzliche Grundlage</a:t>
                      </a:r>
                    </a:p>
                    <a:p>
                      <a:endParaRPr lang="de-DE" sz="1800" b="1" kern="150" dirty="0">
                        <a:effectLst/>
                        <a:latin typeface="HTWBerlin Office"/>
                        <a:ea typeface="HTWBerlin Office"/>
                        <a:cs typeface="HTWBerlin Office"/>
                      </a:endParaRPr>
                    </a:p>
                    <a:p>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A10208E9-8CCB-375F-4DFC-2D86D14A453B}"/>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462972" y="3162220"/>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8A1BEF6A-02B3-AF34-B396-6A96CACF93B9}"/>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544324" y="3162220"/>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2" name="Grafik 1" descr="Ein Bild, das Text, Tisch, Arbeitstisch enthält.&#10;&#10;Automatisch generierte Beschreibung">
            <a:extLst>
              <a:ext uri="{FF2B5EF4-FFF2-40B4-BE49-F238E27FC236}">
                <a16:creationId xmlns:a16="http://schemas.microsoft.com/office/drawing/2014/main" id="{482149C0-BC7C-9E91-5150-8731B0CE44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4349" y="4777752"/>
            <a:ext cx="1730687" cy="1122412"/>
          </a:xfrm>
          <a:prstGeom prst="rect">
            <a:avLst/>
          </a:prstGeom>
        </p:spPr>
      </p:pic>
    </p:spTree>
    <p:extLst>
      <p:ext uri="{BB962C8B-B14F-4D97-AF65-F5344CB8AC3E}">
        <p14:creationId xmlns:p14="http://schemas.microsoft.com/office/powerpoint/2010/main" val="1036761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438808777"/>
              </p:ext>
            </p:extLst>
          </p:nvPr>
        </p:nvGraphicFramePr>
        <p:xfrm>
          <a:off x="0" y="0"/>
          <a:ext cx="12192000" cy="6858000"/>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730770">
                <a:tc gridSpan="3">
                  <a:txBody>
                    <a:bodyPr/>
                    <a:lstStyle/>
                    <a:p>
                      <a:pPr algn="ctr"/>
                      <a:r>
                        <a:rPr lang="de-DE" sz="2400" b="1" kern="1200" dirty="0">
                          <a:solidFill>
                            <a:schemeClr val="tx1"/>
                          </a:solidFill>
                          <a:latin typeface="+mn-lt"/>
                          <a:ea typeface="+mn-ea"/>
                          <a:cs typeface="+mn-cs"/>
                        </a:rPr>
                        <a:t>72 Kein Leitfaden für kalte Nahwärmenetze</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6127230">
                <a:tc>
                  <a:txBody>
                    <a:bodyPr/>
                    <a:lstStyle/>
                    <a:p>
                      <a:r>
                        <a:rPr lang="de-DE" sz="18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pPr marL="342900" indent="-342900">
                        <a:buFont typeface="+mj-lt"/>
                        <a:buAutoNum type="arabicPeriod"/>
                      </a:pPr>
                      <a:r>
                        <a:rPr lang="de-DE" sz="1800" b="0" kern="150" dirty="0">
                          <a:effectLst/>
                          <a:latin typeface="HTWBerlin Office"/>
                          <a:ea typeface="HTWBerlin Office"/>
                          <a:cs typeface="HTWBerlin Office"/>
                        </a:rPr>
                        <a:t>Potenzial von kalten Nahwärmenetzen (KNWN) wird nicht genutzt, weil:</a:t>
                      </a:r>
                    </a:p>
                    <a:p>
                      <a:pPr marL="800100" lvl="1" indent="-342900">
                        <a:buFont typeface="+mj-lt"/>
                        <a:buAutoNum type="arabicPeriod"/>
                      </a:pPr>
                      <a:r>
                        <a:rPr lang="de-DE" sz="1800" b="0" kern="150" dirty="0">
                          <a:effectLst/>
                          <a:latin typeface="HTWBerlin Office"/>
                          <a:ea typeface="HTWBerlin Office"/>
                          <a:cs typeface="HTWBerlin Office"/>
                        </a:rPr>
                        <a:t>…die Technologie kaum bekannt ist</a:t>
                      </a:r>
                    </a:p>
                    <a:p>
                      <a:pPr marL="800100" lvl="1" indent="-342900">
                        <a:buFont typeface="+mj-lt"/>
                        <a:buAutoNum type="arabicPeriod"/>
                      </a:pPr>
                      <a:r>
                        <a:rPr lang="de-DE" sz="1800" b="0" kern="150" dirty="0">
                          <a:effectLst/>
                          <a:latin typeface="HTWBerlin Office"/>
                          <a:ea typeface="HTWBerlin Office"/>
                          <a:cs typeface="HTWBerlin Office"/>
                        </a:rPr>
                        <a:t>…wenige Erfahrungen mit KNWN gibt</a:t>
                      </a:r>
                    </a:p>
                    <a:p>
                      <a:pPr marL="800100" lvl="1" indent="-342900">
                        <a:buFont typeface="+mj-lt"/>
                        <a:buAutoNum type="arabicPeriod"/>
                      </a:pPr>
                      <a:r>
                        <a:rPr lang="de-DE" sz="1800" b="0" kern="150" dirty="0">
                          <a:effectLst/>
                          <a:latin typeface="HTWBerlin Office"/>
                          <a:ea typeface="HTWBerlin Office"/>
                          <a:cs typeface="HTWBerlin Office"/>
                        </a:rPr>
                        <a:t>…kein Planungsleitfaden für KNWN existiert</a:t>
                      </a:r>
                    </a:p>
                    <a:p>
                      <a:pPr marL="342900" indent="-342900">
                        <a:buFont typeface="+mj-lt"/>
                        <a:buAutoNum type="arabicPeriod"/>
                      </a:pPr>
                      <a:endParaRPr lang="de-DE" sz="1800" b="0" kern="150" dirty="0">
                        <a:effectLst/>
                        <a:latin typeface="HTWBerlin Office"/>
                        <a:ea typeface="HTWBerlin Office"/>
                        <a:cs typeface="HTWBerlin Office"/>
                      </a:endParaRPr>
                    </a:p>
                    <a:p>
                      <a:pPr marL="342900" indent="-342900">
                        <a:buFont typeface="+mj-lt"/>
                        <a:buAutoNum type="arabicPeriod"/>
                      </a:pPr>
                      <a:endParaRPr lang="de-DE" sz="1800" b="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1" dirty="0"/>
                        <a:t>gehemmte Technologie bzw. Maßnahme: </a:t>
                      </a:r>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pPr marL="0" indent="0" algn="l" defTabSz="914400" rtl="0" eaLnBrk="1" latinLnBrk="0" hangingPunct="1">
                        <a:buFont typeface="+mj-lt"/>
                        <a:buNone/>
                      </a:pPr>
                      <a:r>
                        <a:rPr lang="de-DE" sz="1800" b="0" kern="150" dirty="0">
                          <a:solidFill>
                            <a:schemeClr val="tx1"/>
                          </a:solidFill>
                          <a:effectLst/>
                          <a:latin typeface="HTWBerlin Office"/>
                          <a:ea typeface="HTWBerlin Office"/>
                          <a:cs typeface="HTWBerlin Office"/>
                        </a:rPr>
                        <a:t>Kalte Nahwärmenetze</a:t>
                      </a:r>
                    </a:p>
                    <a:p>
                      <a:endParaRPr lang="de-DE" sz="1800" b="1"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Betroffene Bereiche:</a:t>
                      </a:r>
                      <a:endParaRPr lang="de-DE" sz="18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800" b="0" kern="150" dirty="0">
                          <a:solidFill>
                            <a:schemeClr val="tx1"/>
                          </a:solidFill>
                          <a:effectLst/>
                          <a:latin typeface="HTWBerlin Office"/>
                          <a:ea typeface="HTWBerlin Office"/>
                          <a:cs typeface="HTWBerlin Office"/>
                        </a:rPr>
                        <a:t>gesamter Gebäudebereich, für den KNWN geeignet ist</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p>
                    <a:p>
                      <a:endParaRPr lang="de-DE" sz="1800" b="1" kern="150" dirty="0">
                        <a:effectLst/>
                        <a:latin typeface="HTWBerlin Office"/>
                        <a:ea typeface="HTWBerlin Office"/>
                        <a:cs typeface="HTWBerlin Office"/>
                      </a:endParaRPr>
                    </a:p>
                    <a:p>
                      <a:r>
                        <a:rPr lang="de-DE" sz="1800" b="0" kern="150" dirty="0">
                          <a:effectLst/>
                          <a:latin typeface="HTWBerlin Office"/>
                          <a:ea typeface="HTWBerlin Office"/>
                          <a:cs typeface="HTWBerlin Office"/>
                        </a:rPr>
                        <a:t>Projekt zur Erstellung eines Leitfadens für KNWN</a:t>
                      </a: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Grundlage</a:t>
                      </a:r>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2" name="Grafik 1" descr="Ein Bild, das Text, Tisch, Arbeitstisch enthält.&#10;&#10;Automatisch generierte Beschreibung">
            <a:extLst>
              <a:ext uri="{FF2B5EF4-FFF2-40B4-BE49-F238E27FC236}">
                <a16:creationId xmlns:a16="http://schemas.microsoft.com/office/drawing/2014/main" id="{4259BF3C-F916-6B9B-318A-CF797870A8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4349" y="4777752"/>
            <a:ext cx="1730687" cy="1122412"/>
          </a:xfrm>
          <a:prstGeom prst="rect">
            <a:avLst/>
          </a:prstGeom>
        </p:spPr>
      </p:pic>
    </p:spTree>
    <p:extLst>
      <p:ext uri="{BB962C8B-B14F-4D97-AF65-F5344CB8AC3E}">
        <p14:creationId xmlns:p14="http://schemas.microsoft.com/office/powerpoint/2010/main" val="169270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nvGraphicFramePr>
        <p:xfrm>
          <a:off x="0" y="0"/>
          <a:ext cx="12192000" cy="609329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400" b="1" kern="150" dirty="0">
                          <a:solidFill>
                            <a:srgbClr val="FFFFFF"/>
                          </a:solidFill>
                          <a:effectLst/>
                          <a:latin typeface="HTWBerlin Office"/>
                          <a:ea typeface="HTWBerlin Office"/>
                          <a:cs typeface="HTWBerlin Office"/>
                        </a:rPr>
                        <a:t>3</a:t>
                      </a:r>
                      <a:endParaRPr lang="de-DE" sz="2400" b="1" kern="1200" dirty="0">
                        <a:solidFill>
                          <a:schemeClr val="bg1"/>
                        </a:solidFill>
                        <a:latin typeface="+mn-lt"/>
                        <a:ea typeface="+mn-ea"/>
                        <a:cs typeface="+mn-cs"/>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1800" b="1" kern="150" dirty="0">
                          <a:effectLst/>
                          <a:latin typeface="HTWBerlin Office"/>
                          <a:ea typeface="HTWBerlin Office"/>
                          <a:cs typeface="HTWBerlin Office"/>
                        </a:rPr>
                        <a:t>Beschreibung</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1" dirty="0"/>
                        <a:t>gehemmte Technologie bzw. Maßnahme: </a:t>
                      </a:r>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Betroffene Bereiche:</a:t>
                      </a:r>
                      <a:endParaRPr lang="de-DE" sz="1800" kern="150" dirty="0">
                        <a:effectLst/>
                        <a:latin typeface="HTWBerlin Office"/>
                        <a:ea typeface="HTWBerlin Office"/>
                        <a:cs typeface="HTWBerlin Office"/>
                      </a:endParaRP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Grundlage</a:t>
                      </a:r>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462972" y="3162220"/>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544324" y="3162220"/>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6272866" y="3162220"/>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44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204954647"/>
              </p:ext>
            </p:extLst>
          </p:nvPr>
        </p:nvGraphicFramePr>
        <p:xfrm>
          <a:off x="1" y="0"/>
          <a:ext cx="12191998" cy="6093296"/>
        </p:xfrm>
        <a:graphic>
          <a:graphicData uri="http://schemas.openxmlformats.org/drawingml/2006/table">
            <a:tbl>
              <a:tblPr/>
              <a:tblGrid>
                <a:gridCol w="4279864">
                  <a:extLst>
                    <a:ext uri="{9D8B030D-6E8A-4147-A177-3AD203B41FA5}">
                      <a16:colId xmlns:a16="http://schemas.microsoft.com/office/drawing/2014/main" val="3256862453"/>
                    </a:ext>
                  </a:extLst>
                </a:gridCol>
                <a:gridCol w="3387219">
                  <a:extLst>
                    <a:ext uri="{9D8B030D-6E8A-4147-A177-3AD203B41FA5}">
                      <a16:colId xmlns:a16="http://schemas.microsoft.com/office/drawing/2014/main" val="340476159"/>
                    </a:ext>
                  </a:extLst>
                </a:gridCol>
                <a:gridCol w="4524915">
                  <a:extLst>
                    <a:ext uri="{9D8B030D-6E8A-4147-A177-3AD203B41FA5}">
                      <a16:colId xmlns:a16="http://schemas.microsoft.com/office/drawing/2014/main" val="3680644169"/>
                    </a:ext>
                  </a:extLst>
                </a:gridCol>
              </a:tblGrid>
              <a:tr h="460865">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400" b="1" kern="1200" dirty="0">
                          <a:solidFill>
                            <a:schemeClr val="bg1"/>
                          </a:solidFill>
                          <a:latin typeface="+mn-lt"/>
                          <a:ea typeface="+mn-ea"/>
                          <a:cs typeface="+mn-cs"/>
                        </a:rPr>
                        <a:t>19 Mangelnde Bereitschaft sich mit Klima zu beschäftigen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632431">
                <a:tc>
                  <a:txBody>
                    <a:bodyPr/>
                    <a:lstStyle/>
                    <a:p>
                      <a:r>
                        <a:rPr lang="de-DE" sz="2000" b="1" kern="150" dirty="0">
                          <a:effectLst/>
                          <a:latin typeface="HTWBerlin Office"/>
                          <a:ea typeface="HTWBerlin Office"/>
                          <a:cs typeface="HTWBerlin Office"/>
                        </a:rPr>
                        <a:t>Beschreibung</a:t>
                      </a:r>
                      <a:br>
                        <a:rPr lang="de-DE" sz="2000" b="1" kern="150" dirty="0">
                          <a:effectLst/>
                          <a:latin typeface="HTWBerlin Office"/>
                          <a:ea typeface="HTWBerlin Office"/>
                          <a:cs typeface="HTWBerlin Office"/>
                        </a:rPr>
                      </a:br>
                      <a:endParaRPr lang="de-DE" sz="2000" b="1" kern="150" dirty="0">
                        <a:effectLst/>
                        <a:latin typeface="HTWBerlin Office"/>
                        <a:ea typeface="HTWBerlin Office"/>
                        <a:cs typeface="HTWBerlin Office"/>
                      </a:endParaRPr>
                    </a:p>
                    <a:p>
                      <a:pPr marL="342900" indent="-342900" algn="l" defTabSz="1219170" rtl="0" eaLnBrk="1" latinLnBrk="0" hangingPunct="1">
                        <a:buFont typeface="+mj-lt"/>
                        <a:buAutoNum type="arabicPeriod"/>
                      </a:pPr>
                      <a:r>
                        <a:rPr lang="de-DE" sz="2000" kern="1200" dirty="0">
                          <a:solidFill>
                            <a:schemeClr val="tx1"/>
                          </a:solidFill>
                          <a:latin typeface="+mn-lt"/>
                          <a:ea typeface="+mn-ea"/>
                          <a:cs typeface="+mn-cs"/>
                        </a:rPr>
                        <a:t>Mangelnde Bereitschaft sich Thema klimatische Auswirkungen zu beschäftigen</a:t>
                      </a:r>
                    </a:p>
                    <a:p>
                      <a:pPr marL="342900" indent="-342900" algn="l" defTabSz="1219170" rtl="0" eaLnBrk="1" latinLnBrk="0" hangingPunct="1">
                        <a:buFont typeface="+mj-lt"/>
                        <a:buAutoNum type="arabicPeriod"/>
                      </a:pPr>
                      <a:endParaRPr lang="de-DE" sz="2000" kern="1200" dirty="0">
                        <a:solidFill>
                          <a:schemeClr val="tx1"/>
                        </a:solidFill>
                        <a:latin typeface="+mn-lt"/>
                        <a:ea typeface="+mn-ea"/>
                        <a:cs typeface="+mn-cs"/>
                      </a:endParaRPr>
                    </a:p>
                    <a:p>
                      <a:pPr marL="342900" indent="-342900" algn="l" defTabSz="1219170" rtl="0" eaLnBrk="1" latinLnBrk="0" hangingPunct="1">
                        <a:buFont typeface="+mj-lt"/>
                        <a:buAutoNum type="arabicPeriod"/>
                      </a:pPr>
                      <a:r>
                        <a:rPr lang="de-DE" sz="2000" kern="1200" dirty="0">
                          <a:solidFill>
                            <a:schemeClr val="tx1"/>
                          </a:solidFill>
                          <a:latin typeface="+mn-lt"/>
                          <a:ea typeface="+mn-ea"/>
                          <a:cs typeface="+mn-cs"/>
                        </a:rPr>
                        <a:t>Selbst Potenzial von einfachen Maßnahmen nicht genutzt, bspw. energiesparendes Lüften, Heizung in ungenutzten Räumen drosseln etc.</a:t>
                      </a:r>
                    </a:p>
                    <a:p>
                      <a:pPr marL="342900" lvl="0" indent="-342900" algn="l" defTabSz="1219170">
                        <a:buAutoNum type="arabicPeriod"/>
                      </a:pPr>
                      <a:endParaRPr lang="de-DE" sz="2000" kern="1200" dirty="0">
                        <a:solidFill>
                          <a:schemeClr val="tx1"/>
                        </a:solidFill>
                        <a:latin typeface="+mn-lt"/>
                        <a:ea typeface="+mn-ea"/>
                        <a:cs typeface="+mn-cs"/>
                      </a:endParaRPr>
                    </a:p>
                    <a:p>
                      <a:pPr marL="342900" lvl="0" indent="-342900" algn="l">
                        <a:buAutoNum type="arabicPeriod"/>
                      </a:pPr>
                      <a:r>
                        <a:rPr lang="de-DE" sz="2000" kern="1200" dirty="0">
                          <a:solidFill>
                            <a:schemeClr val="tx1"/>
                          </a:solidFill>
                          <a:latin typeface="+mn-lt"/>
                          <a:ea typeface="+mn-ea"/>
                          <a:cs typeface="+mn-cs"/>
                        </a:rPr>
                        <a:t>Resultat: Unwissenheit bzgl. Wirtschaftlichkeit und ökologischen </a:t>
                      </a:r>
                      <a:r>
                        <a:rPr lang="de-DE" sz="2000" kern="1200">
                          <a:solidFill>
                            <a:schemeClr val="tx1"/>
                          </a:solidFill>
                          <a:latin typeface="+mn-lt"/>
                          <a:ea typeface="+mn-ea"/>
                          <a:cs typeface="+mn-cs"/>
                        </a:rPr>
                        <a:t>Auswirkungen von energetischen Maßnahmen</a:t>
                      </a:r>
                      <a:endParaRPr lang="de-DE" sz="2000" kern="1200" dirty="0">
                        <a:solidFill>
                          <a:schemeClr val="tx1"/>
                        </a:solidFill>
                        <a:latin typeface="+mn-lt"/>
                        <a:ea typeface="+mn-ea"/>
                        <a:cs typeface="+mn-cs"/>
                      </a:endParaRPr>
                    </a:p>
                    <a:p>
                      <a:pPr marL="342900" indent="-342900" algn="l" rtl="0" eaLnBrk="1" latinLnBrk="0" hangingPunct="1">
                        <a:buFont typeface="+mj-lt"/>
                        <a:buAutoNum type="arabicPeriod"/>
                      </a:pPr>
                      <a:endParaRPr lang="de-DE" sz="2000" kern="1200" dirty="0">
                        <a:solidFill>
                          <a:schemeClr val="tx1"/>
                        </a:solidFill>
                        <a:latin typeface="+mn-lt"/>
                        <a:ea typeface="+mn-ea"/>
                        <a:cs typeface="+mn-cs"/>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kern="150" dirty="0">
                          <a:effectLst/>
                          <a:latin typeface="HTWBerlin Office"/>
                          <a:ea typeface="HTWBerlin Office"/>
                          <a:cs typeface="HTWBerlin Office"/>
                        </a:rPr>
                        <a:t>Betroffene Bereiche:</a:t>
                      </a:r>
                      <a:br>
                        <a:rPr lang="de-DE" sz="2000" b="1" kern="150" dirty="0">
                          <a:effectLst/>
                          <a:latin typeface="HTWBerlin Office"/>
                          <a:ea typeface="HTWBerlin Office"/>
                          <a:cs typeface="HTWBerlin Office"/>
                        </a:rPr>
                      </a:br>
                      <a:endParaRPr lang="de-DE" sz="2000" kern="150" dirty="0">
                        <a:effectLst/>
                        <a:latin typeface="HTWBerlin Office"/>
                        <a:ea typeface="HTWBerlin Office"/>
                        <a:cs typeface="HTWBerlin Office"/>
                      </a:endParaRPr>
                    </a:p>
                    <a:p>
                      <a:r>
                        <a:rPr lang="de-DE" sz="2000" kern="1200" dirty="0">
                          <a:solidFill>
                            <a:schemeClr val="tx1"/>
                          </a:solidFill>
                          <a:latin typeface="+mn-lt"/>
                          <a:ea typeface="+mn-ea"/>
                          <a:cs typeface="+mn-cs"/>
                        </a:rPr>
                        <a:t>Gebäude, die von solchen Menschen kontrolliert werden</a:t>
                      </a:r>
                    </a:p>
                    <a:p>
                      <a:r>
                        <a:rPr lang="de-DE" sz="1800" b="1" kern="150" dirty="0">
                          <a:effectLst/>
                          <a:latin typeface="HTWBerlin Office"/>
                          <a:ea typeface="HTWBerlin Office"/>
                          <a:cs typeface="HTWBerlin Office"/>
                        </a:rPr>
                        <a:t> </a:t>
                      </a:r>
                      <a:endParaRPr lang="de-DE" sz="1800" kern="150" dirty="0">
                        <a:effectLst/>
                        <a:latin typeface="HTWBerlin Office"/>
                        <a:ea typeface="HTWBerlin Office"/>
                        <a:cs typeface="HTWBerlin Office"/>
                      </a:endParaRPr>
                    </a:p>
                    <a:p>
                      <a:pPr fontAlgn="auto"/>
                      <a:r>
                        <a:rPr lang="de-DE" sz="18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solidFill>
                            <a:schemeClr val="tx1"/>
                          </a:solidFill>
                          <a:effectLst/>
                          <a:latin typeface="HTWBerlin Office"/>
                          <a:ea typeface="+mn-ea"/>
                          <a:cs typeface="+mn-cs"/>
                        </a:rPr>
                        <a:t>Änderungsvorschläge</a:t>
                      </a:r>
                      <a:br>
                        <a:rPr lang="de-DE" sz="2000" b="1" kern="150" dirty="0">
                          <a:solidFill>
                            <a:schemeClr val="tx1"/>
                          </a:solidFill>
                          <a:effectLst/>
                          <a:latin typeface="HTWBerlin Office"/>
                          <a:ea typeface="+mn-ea"/>
                          <a:cs typeface="+mn-cs"/>
                        </a:rPr>
                      </a:br>
                      <a:endParaRPr lang="de-DE" sz="2000" b="1" kern="150" dirty="0">
                        <a:solidFill>
                          <a:schemeClr val="tx1"/>
                        </a:solidFill>
                        <a:effectLst/>
                        <a:latin typeface="HTWBerlin Office"/>
                        <a:ea typeface="+mn-ea"/>
                        <a:cs typeface="+mn-cs"/>
                      </a:endParaRPr>
                    </a:p>
                    <a:p>
                      <a:r>
                        <a:rPr lang="de-DE" sz="2000" b="0" kern="150" dirty="0">
                          <a:solidFill>
                            <a:schemeClr val="tx1"/>
                          </a:solidFill>
                          <a:effectLst/>
                          <a:latin typeface="HTWBerlin Office"/>
                          <a:ea typeface="+mn-ea"/>
                          <a:cs typeface="+mn-cs"/>
                        </a:rPr>
                        <a:t>Vorschlag Professor Schellnhuber: Jeder Mensch CO</a:t>
                      </a:r>
                      <a:r>
                        <a:rPr lang="de-DE" sz="2000" b="0" kern="150" baseline="-25000" dirty="0">
                          <a:solidFill>
                            <a:schemeClr val="tx1"/>
                          </a:solidFill>
                          <a:effectLst/>
                          <a:latin typeface="HTWBerlin Office"/>
                          <a:ea typeface="+mn-ea"/>
                          <a:cs typeface="+mn-cs"/>
                        </a:rPr>
                        <a:t>2</a:t>
                      </a:r>
                      <a:r>
                        <a:rPr lang="de-DE" sz="2000" b="0" kern="150" dirty="0">
                          <a:solidFill>
                            <a:schemeClr val="tx1"/>
                          </a:solidFill>
                          <a:effectLst/>
                          <a:latin typeface="HTWBerlin Office"/>
                          <a:ea typeface="+mn-ea"/>
                          <a:cs typeface="+mn-cs"/>
                        </a:rPr>
                        <a:t>-Budget von 3 t/a</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6395644" y="3717032"/>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10" descr="Ein Bild, das Text, Ziegelstein, Baumaterial, orange enthält.&#10;&#10;Automatisch generierte Beschreibung">
            <a:extLst>
              <a:ext uri="{FF2B5EF4-FFF2-40B4-BE49-F238E27FC236}">
                <a16:creationId xmlns:a16="http://schemas.microsoft.com/office/drawing/2014/main" id="{D6047CB9-91DE-431D-23D5-F12218BD39C9}"/>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168008" y="4725144"/>
            <a:ext cx="11239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24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2757508914"/>
              </p:ext>
            </p:extLst>
          </p:nvPr>
        </p:nvGraphicFramePr>
        <p:xfrm>
          <a:off x="1" y="0"/>
          <a:ext cx="12192000" cy="6093296"/>
        </p:xfrm>
        <a:graphic>
          <a:graphicData uri="http://schemas.openxmlformats.org/drawingml/2006/table">
            <a:tbl>
              <a:tblPr/>
              <a:tblGrid>
                <a:gridCol w="4279864">
                  <a:extLst>
                    <a:ext uri="{9D8B030D-6E8A-4147-A177-3AD203B41FA5}">
                      <a16:colId xmlns:a16="http://schemas.microsoft.com/office/drawing/2014/main" val="3256862453"/>
                    </a:ext>
                  </a:extLst>
                </a:gridCol>
                <a:gridCol w="3830611">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20159">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400" b="1" kern="1200" dirty="0">
                          <a:solidFill>
                            <a:schemeClr val="tx1"/>
                          </a:solidFill>
                          <a:latin typeface="+mn-lt"/>
                          <a:ea typeface="+mn-ea"/>
                          <a:cs typeface="+mn-cs"/>
                        </a:rPr>
                        <a:t>20 Bevorzugung von Neubau gegenüber Sanierung</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73137">
                <a:tc>
                  <a:txBody>
                    <a:bodyPr/>
                    <a:lstStyle/>
                    <a:p>
                      <a:r>
                        <a:rPr lang="de-DE" sz="1800" b="1" kern="150" dirty="0">
                          <a:effectLst/>
                          <a:latin typeface="HTWBerlin Office"/>
                          <a:ea typeface="HTWBerlin Office"/>
                          <a:cs typeface="HTWBerlin Office"/>
                        </a:rPr>
                        <a:t>Beschreibung</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pPr marL="342900" indent="-342900">
                        <a:buFont typeface="+mj-lt"/>
                        <a:buAutoNum type="arabicPeriod"/>
                      </a:pPr>
                      <a:r>
                        <a:rPr lang="de-DE" sz="1800" dirty="0"/>
                        <a:t>Neubau statt Modernisierung/Umnutzung des Bestands - aus Kostengründen? </a:t>
                      </a:r>
                    </a:p>
                    <a:p>
                      <a:pPr marL="342900" indent="-342900">
                        <a:buFont typeface="+mj-lt"/>
                        <a:buAutoNum type="arabicPeriod"/>
                      </a:pPr>
                      <a:endParaRPr lang="de-DE" sz="1800" dirty="0"/>
                    </a:p>
                    <a:p>
                      <a:pPr marL="342900" indent="-342900">
                        <a:buFont typeface="+mj-lt"/>
                        <a:buAutoNum type="arabicPeriod"/>
                      </a:pPr>
                      <a:r>
                        <a:rPr lang="de-DE" sz="1800" dirty="0"/>
                        <a:t>Verschwendung und unnötige Flächenversiegelung. </a:t>
                      </a:r>
                    </a:p>
                    <a:p>
                      <a:pPr marL="342900" indent="-342900">
                        <a:buFont typeface="+mj-lt"/>
                        <a:buAutoNum type="arabicPeriod"/>
                      </a:pPr>
                      <a:endParaRPr lang="de-DE" sz="1800" dirty="0"/>
                    </a:p>
                    <a:p>
                      <a:pPr marL="342900" indent="-342900">
                        <a:buFont typeface="+mj-lt"/>
                        <a:buAutoNum type="arabicPeriod"/>
                      </a:pPr>
                      <a:r>
                        <a:rPr lang="de-DE" sz="1800" dirty="0"/>
                        <a:t>Gebäude-Leerstand und -Verfall reduziert Attraktivität von Lebensräumen </a:t>
                      </a:r>
                      <a:endParaRPr lang="de-DE" sz="18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Betroffene Bereiche:</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pPr marL="342900" indent="-342900">
                        <a:buFont typeface="+mj-lt"/>
                        <a:buAutoNum type="arabicPeriod"/>
                      </a:pPr>
                      <a:r>
                        <a:rPr lang="de-DE" sz="1800" dirty="0"/>
                        <a:t>Gebäudebestand</a:t>
                      </a:r>
                    </a:p>
                    <a:p>
                      <a:pPr marL="342900" indent="-342900">
                        <a:buFont typeface="+mj-lt"/>
                        <a:buAutoNum type="arabicPeriod"/>
                      </a:pPr>
                      <a:r>
                        <a:rPr lang="de-DE" sz="1800" dirty="0"/>
                        <a:t>MFH </a:t>
                      </a:r>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1" dirty="0"/>
                        <a:t>gehemmte Technologie bzw. Maßnahme</a:t>
                      </a:r>
                      <a:endParaRPr lang="de-DE" sz="1800" kern="150" dirty="0">
                        <a:effectLst/>
                        <a:latin typeface="HTWBerlin Office"/>
                        <a:ea typeface="HTWBerlin Office"/>
                        <a:cs typeface="HTWBerlin Office"/>
                      </a:endParaRPr>
                    </a:p>
                    <a:p>
                      <a:pPr marL="342900" indent="-342900">
                        <a:buFont typeface="+mj-lt"/>
                        <a:buAutoNum type="arabicPeriod"/>
                      </a:pPr>
                      <a:r>
                        <a:rPr lang="de-DE" sz="1800" dirty="0"/>
                        <a:t>Gebäudehülle</a:t>
                      </a:r>
                    </a:p>
                    <a:p>
                      <a:pPr marL="342900" indent="-342900">
                        <a:buFont typeface="+mj-lt"/>
                        <a:buAutoNum type="arabicPeriod"/>
                      </a:pPr>
                      <a:r>
                        <a:rPr lang="de-DE" sz="1800" dirty="0"/>
                        <a:t>Beschränkung der Bautätigkeit auf notwendige Gebäude</a:t>
                      </a:r>
                    </a:p>
                    <a:p>
                      <a:pPr marL="342900" indent="-342900">
                        <a:buFont typeface="+mj-lt"/>
                        <a:buAutoNum type="arabicPeriod"/>
                      </a:pPr>
                      <a:r>
                        <a:rPr lang="de-DE" sz="1800" dirty="0"/>
                        <a:t>Gebäude erhalten statt Abriss und Neubau, Nutzung grauer Energie</a:t>
                      </a:r>
                    </a:p>
                    <a:p>
                      <a:pPr marL="342900" indent="-342900">
                        <a:buFont typeface="+mj-lt"/>
                        <a:buAutoNum type="arabicPeriod"/>
                      </a:pPr>
                      <a:r>
                        <a:rPr lang="de-DE" sz="1800" dirty="0"/>
                        <a:t>Gebäude umnutzen statt Abriss und Neubau</a:t>
                      </a:r>
                    </a:p>
                    <a:p>
                      <a:pPr marL="342900" indent="-342900">
                        <a:buFont typeface="+mj-lt"/>
                        <a:buAutoNum type="arabicPeriod"/>
                      </a:pPr>
                      <a:r>
                        <a:rPr lang="de-DE" sz="1800" dirty="0"/>
                        <a:t>Verhinderung von Abfällen</a:t>
                      </a:r>
                      <a:endParaRPr lang="de-DE" sz="1800" b="1" kern="150" dirty="0">
                        <a:effectLst/>
                        <a:latin typeface="HTWBerlin Office"/>
                        <a:ea typeface="HTWBerlin Office"/>
                        <a:cs typeface="HTWBerlin Office"/>
                      </a:endParaRPr>
                    </a:p>
                    <a:p>
                      <a:endParaRPr lang="de-DE" sz="1600" b="1" kern="150" dirty="0">
                        <a:effectLst/>
                        <a:latin typeface="HTWBerlin Office"/>
                        <a:ea typeface="HTWBerlin Office"/>
                        <a:cs typeface="HTWBerlin Office"/>
                      </a:endParaRPr>
                    </a:p>
                    <a:p>
                      <a:endParaRPr lang="de-DE" sz="1600" b="1" kern="150" dirty="0">
                        <a:effectLst/>
                        <a:latin typeface="HTWBerlin Office"/>
                        <a:ea typeface="HTWBerlin Office"/>
                        <a:cs typeface="HTWBerlin Office"/>
                      </a:endParaRPr>
                    </a:p>
                    <a:p>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r>
                        <a:rPr lang="de-DE" sz="1800" dirty="0"/>
                        <a:t>Neubau begrenzen</a:t>
                      </a:r>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r>
                        <a:rPr lang="de-DE" sz="1800" b="0" kern="150" dirty="0">
                          <a:effectLst/>
                          <a:latin typeface="HTWBerlin Office"/>
                          <a:ea typeface="HTWBerlin Office"/>
                          <a:cs typeface="HTWBerlin Office"/>
                        </a:rPr>
                        <a:t>Abriss nur wenn nicht sanierbar und nutzbar, genehmigungspflichtig</a:t>
                      </a: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Grundlage</a:t>
                      </a:r>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362581" y="5157192"/>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376169" y="5157192"/>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3" name="Grafik 2" descr="Ein Bild, das Text, Tisch, Arbeitstisch enthält.&#10;&#10;Automatisch generierte Beschreibung">
            <a:extLst>
              <a:ext uri="{FF2B5EF4-FFF2-40B4-BE49-F238E27FC236}">
                <a16:creationId xmlns:a16="http://schemas.microsoft.com/office/drawing/2014/main" id="{9FE0A775-45FD-82A8-E2D3-E4FB2CE8623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29350" y="4801344"/>
            <a:ext cx="1800200" cy="1167494"/>
          </a:xfrm>
          <a:prstGeom prst="rect">
            <a:avLst/>
          </a:prstGeom>
        </p:spPr>
      </p:pic>
    </p:spTree>
    <p:extLst>
      <p:ext uri="{BB962C8B-B14F-4D97-AF65-F5344CB8AC3E}">
        <p14:creationId xmlns:p14="http://schemas.microsoft.com/office/powerpoint/2010/main" val="159245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2263939408"/>
              </p:ext>
            </p:extLst>
          </p:nvPr>
        </p:nvGraphicFramePr>
        <p:xfrm>
          <a:off x="0" y="0"/>
          <a:ext cx="12192000" cy="7668575"/>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400" b="1" kern="1200" dirty="0">
                          <a:solidFill>
                            <a:schemeClr val="tx1"/>
                          </a:solidFill>
                          <a:latin typeface="+mn-lt"/>
                          <a:ea typeface="+mn-ea"/>
                          <a:cs typeface="+mn-cs"/>
                        </a:rPr>
                        <a:t>23 Konkurrenz und mangelnde Kooperation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2000" b="1" kern="150" dirty="0">
                          <a:effectLst/>
                          <a:latin typeface="HTWBerlin Office"/>
                          <a:ea typeface="HTWBerlin Office"/>
                          <a:cs typeface="HTWBerlin Office"/>
                        </a:rPr>
                        <a:t>Beschreibung</a:t>
                      </a:r>
                    </a:p>
                    <a:p>
                      <a:pPr marL="342900" indent="-342900">
                        <a:buFont typeface="+mj-lt"/>
                        <a:buAutoNum type="arabicPeriod"/>
                      </a:pPr>
                      <a:r>
                        <a:rPr lang="de-DE" sz="2000" kern="1200" dirty="0">
                          <a:solidFill>
                            <a:schemeClr val="tx1"/>
                          </a:solidFill>
                          <a:latin typeface="+mn-lt"/>
                          <a:ea typeface="+mn-ea"/>
                          <a:cs typeface="+mn-cs"/>
                        </a:rPr>
                        <a:t>Fehlende Bereitschaft relevanter kommunaler Akteur*innen zu mehr  Zusammenarbeit aufgrund der Konkurrenz untereinander</a:t>
                      </a:r>
                    </a:p>
                    <a:p>
                      <a:pPr marL="342900" indent="-342900">
                        <a:buFont typeface="+mj-lt"/>
                        <a:buAutoNum type="arabicPeriod"/>
                      </a:pPr>
                      <a:endParaRPr lang="de-DE" sz="2000" kern="1200" dirty="0">
                        <a:solidFill>
                          <a:schemeClr val="tx1"/>
                        </a:solidFill>
                        <a:latin typeface="+mn-lt"/>
                        <a:ea typeface="+mn-ea"/>
                        <a:cs typeface="+mn-cs"/>
                      </a:endParaRPr>
                    </a:p>
                    <a:p>
                      <a:pPr marL="342900" indent="-342900">
                        <a:buFont typeface="+mj-lt"/>
                        <a:buAutoNum type="arabicPeriod"/>
                      </a:pPr>
                      <a:r>
                        <a:rPr lang="de-DE" sz="2000" kern="1200" dirty="0">
                          <a:solidFill>
                            <a:schemeClr val="tx1"/>
                          </a:solidFill>
                          <a:latin typeface="+mn-lt"/>
                          <a:ea typeface="+mn-ea"/>
                          <a:cs typeface="+mn-cs"/>
                        </a:rPr>
                        <a:t>Forschungsprojekte und diverse Projektträger konkurrieren statt miteinander zu kooperieren, z.B. </a:t>
                      </a:r>
                      <a:r>
                        <a:rPr lang="de-DE" sz="2000" kern="1200" dirty="0" err="1">
                          <a:solidFill>
                            <a:schemeClr val="tx1"/>
                          </a:solidFill>
                          <a:latin typeface="+mn-lt"/>
                          <a:ea typeface="+mn-ea"/>
                          <a:cs typeface="+mn-cs"/>
                        </a:rPr>
                        <a:t>PtJ</a:t>
                      </a:r>
                      <a:r>
                        <a:rPr lang="de-DE" sz="2000" kern="1200" dirty="0">
                          <a:solidFill>
                            <a:schemeClr val="tx1"/>
                          </a:solidFill>
                          <a:latin typeface="+mn-lt"/>
                          <a:ea typeface="+mn-ea"/>
                          <a:cs typeface="+mn-cs"/>
                        </a:rPr>
                        <a:t> und Dena</a:t>
                      </a:r>
                    </a:p>
                    <a:p>
                      <a:endParaRPr lang="de-DE" sz="2000" b="0" i="0" u="none" strike="noStrike" kern="1200" dirty="0">
                        <a:solidFill>
                          <a:schemeClr val="tx1"/>
                        </a:solidFill>
                        <a:effectLst/>
                        <a:latin typeface="Calibri" panose="020F0502020204030204" pitchFamily="34" charset="0"/>
                        <a:ea typeface="+mn-ea"/>
                        <a:cs typeface="+mn-cs"/>
                      </a:endParaRPr>
                    </a:p>
                    <a:p>
                      <a:pPr marL="285750" indent="-285750">
                        <a:buFont typeface="Wingdings" panose="05000000000000000000" pitchFamily="2" charset="2"/>
                        <a:buChar char="à"/>
                      </a:pPr>
                      <a:r>
                        <a:rPr lang="de-DE" sz="2000" b="0" i="0" u="none" strike="noStrike" kern="1200" dirty="0">
                          <a:solidFill>
                            <a:schemeClr val="tx1"/>
                          </a:solidFill>
                          <a:effectLst/>
                          <a:latin typeface="Calibri" panose="020F0502020204030204" pitchFamily="34" charset="0"/>
                          <a:ea typeface="+mn-ea"/>
                          <a:cs typeface="+mn-cs"/>
                          <a:sym typeface="Wingdings" panose="05000000000000000000" pitchFamily="2" charset="2"/>
                        </a:rPr>
                        <a:t>Mangelnde Kooperation, weil </a:t>
                      </a:r>
                      <a:br>
                        <a:rPr lang="de-DE" sz="2000" b="0" i="0" u="none" strike="noStrike" kern="1200" dirty="0">
                          <a:solidFill>
                            <a:schemeClr val="tx1"/>
                          </a:solidFill>
                          <a:effectLst/>
                          <a:latin typeface="Calibri" panose="020F0502020204030204" pitchFamily="34" charset="0"/>
                          <a:ea typeface="+mn-ea"/>
                          <a:cs typeface="+mn-cs"/>
                          <a:sym typeface="Wingdings" panose="05000000000000000000" pitchFamily="2" charset="2"/>
                        </a:rPr>
                      </a:br>
                      <a:endParaRPr lang="de-DE" sz="2000" b="0" i="0" u="none" strike="noStrike" kern="1200" dirty="0">
                        <a:solidFill>
                          <a:schemeClr val="tx1"/>
                        </a:solidFill>
                        <a:effectLst/>
                        <a:latin typeface="Calibri" panose="020F0502020204030204" pitchFamily="34" charset="0"/>
                        <a:ea typeface="+mn-ea"/>
                        <a:cs typeface="+mn-cs"/>
                        <a:sym typeface="Wingdings" panose="05000000000000000000" pitchFamily="2" charset="2"/>
                      </a:endParaRPr>
                    </a:p>
                    <a:p>
                      <a:pPr marL="342900" indent="-342900">
                        <a:buAutoNum type="arabicPeriod"/>
                      </a:pPr>
                      <a:r>
                        <a:rPr lang="de-DE" sz="2000" b="0" i="0" u="none" strike="noStrike" kern="1200" dirty="0">
                          <a:solidFill>
                            <a:schemeClr val="tx1"/>
                          </a:solidFill>
                          <a:effectLst/>
                          <a:latin typeface="+mn-lt"/>
                          <a:ea typeface="+mn-ea"/>
                          <a:cs typeface="+mn-cs"/>
                          <a:sym typeface="Wingdings" panose="05000000000000000000" pitchFamily="2" charset="2"/>
                        </a:rPr>
                        <a:t>jeder</a:t>
                      </a:r>
                      <a:r>
                        <a:rPr lang="de-DE" sz="2000" b="0" i="0" u="none" strike="noStrike" kern="1200" dirty="0">
                          <a:solidFill>
                            <a:schemeClr val="tx1"/>
                          </a:solidFill>
                          <a:effectLst/>
                          <a:latin typeface="+mn-lt"/>
                          <a:ea typeface="+mn-ea"/>
                          <a:cs typeface="+mn-cs"/>
                        </a:rPr>
                        <a:t> </a:t>
                      </a:r>
                      <a:r>
                        <a:rPr lang="de-DE" sz="2000" b="0" i="0" u="none" strike="noStrike" kern="1200" noProof="0" dirty="0">
                          <a:solidFill>
                            <a:schemeClr val="tx1"/>
                          </a:solidFill>
                          <a:effectLst/>
                          <a:latin typeface="+mn-lt"/>
                        </a:rPr>
                        <a:t>will</a:t>
                      </a:r>
                      <a:r>
                        <a:rPr lang="de-DE" sz="2000" b="0" i="0" u="none" strike="noStrike" kern="1200" dirty="0">
                          <a:solidFill>
                            <a:schemeClr val="tx1"/>
                          </a:solidFill>
                          <a:effectLst/>
                          <a:latin typeface="+mn-lt"/>
                          <a:ea typeface="+mn-ea"/>
                          <a:cs typeface="+mn-cs"/>
                        </a:rPr>
                        <a:t> </a:t>
                      </a:r>
                      <a:r>
                        <a:rPr lang="de-DE" sz="2000" b="0" i="0" u="none" strike="noStrike" kern="1200" dirty="0">
                          <a:solidFill>
                            <a:schemeClr val="tx1"/>
                          </a:solidFill>
                          <a:effectLst/>
                          <a:latin typeface="+mn-lt"/>
                          <a:ea typeface="+mn-ea"/>
                          <a:cs typeface="+mn-cs"/>
                          <a:sym typeface="Wingdings" panose="05000000000000000000" pitchFamily="2" charset="2"/>
                        </a:rPr>
                        <a:t>Erfolg für sich alleine verbuchen (Anzahl Veröffentlichungen)</a:t>
                      </a:r>
                      <a:br>
                        <a:rPr lang="de-DE" sz="2000" b="0" i="0" u="none" strike="noStrike" kern="1200" dirty="0">
                          <a:solidFill>
                            <a:srgbClr val="000000"/>
                          </a:solidFill>
                          <a:effectLst/>
                          <a:latin typeface="+mn-lt"/>
                          <a:ea typeface="+mn-ea"/>
                          <a:cs typeface="+mn-cs"/>
                          <a:sym typeface="Wingdings" panose="05000000000000000000" pitchFamily="2" charset="2"/>
                        </a:rPr>
                      </a:br>
                      <a:endParaRPr lang="de-DE" sz="2000" b="0" i="0" u="none" strike="noStrike" kern="1200" dirty="0">
                        <a:solidFill>
                          <a:srgbClr val="000000"/>
                        </a:solidFill>
                        <a:effectLst/>
                        <a:latin typeface="+mn-lt"/>
                        <a:ea typeface="+mn-ea"/>
                        <a:cs typeface="+mn-cs"/>
                        <a:sym typeface="Wingdings" panose="05000000000000000000" pitchFamily="2" charset="2"/>
                      </a:endParaRPr>
                    </a:p>
                    <a:p>
                      <a:pPr marL="342900" indent="-342900">
                        <a:buFont typeface="+mj-lt"/>
                        <a:buAutoNum type="arabicPeriod"/>
                      </a:pPr>
                      <a:r>
                        <a:rPr lang="de-DE" sz="2000" b="0" i="0" u="none" strike="noStrike" kern="1200" dirty="0">
                          <a:solidFill>
                            <a:schemeClr val="tx1"/>
                          </a:solidFill>
                          <a:effectLst/>
                          <a:latin typeface="Calibri" panose="020F0502020204030204" pitchFamily="34" charset="0"/>
                          <a:ea typeface="+mn-ea"/>
                          <a:cs typeface="+mn-cs"/>
                          <a:sym typeface="Wingdings" panose="05000000000000000000" pitchFamily="2" charset="2"/>
                        </a:rPr>
                        <a:t>Konkurrenz um knappe Forschungsgelder (jeder möchte Ausschreibungen gewinnen)</a:t>
                      </a:r>
                      <a:endParaRPr lang="de-DE" sz="2000" b="0" i="0" u="none" strike="noStrike" kern="1200" dirty="0">
                        <a:solidFill>
                          <a:schemeClr val="tx1"/>
                        </a:solidFill>
                        <a:effectLst/>
                        <a:latin typeface="Calibri" panose="020F0502020204030204" pitchFamily="34" charset="0"/>
                        <a:ea typeface="+mn-ea"/>
                        <a:cs typeface="+mn-cs"/>
                      </a:endParaRPr>
                    </a:p>
                    <a:p>
                      <a:pPr marL="342900" indent="-342900">
                        <a:buFont typeface="+mj-lt"/>
                        <a:buAutoNum type="arabicPeriod"/>
                      </a:pPr>
                      <a:endParaRPr lang="de-DE" sz="2000" kern="1200" dirty="0">
                        <a:solidFill>
                          <a:schemeClr val="tx1"/>
                        </a:solidFill>
                        <a:latin typeface="+mn-lt"/>
                        <a:ea typeface="+mn-ea"/>
                        <a:cs typeface="+mn-cs"/>
                      </a:endParaRPr>
                    </a:p>
                    <a:p>
                      <a:pPr marL="342900" indent="-342900">
                        <a:buFont typeface="+mj-lt"/>
                        <a:buAutoNum type="arabicPeriod"/>
                      </a:pPr>
                      <a:endParaRPr lang="de-DE" sz="1800" kern="1200" dirty="0">
                        <a:solidFill>
                          <a:schemeClr val="tx1"/>
                        </a:solidFill>
                        <a:latin typeface="+mn-lt"/>
                        <a:ea typeface="+mn-ea"/>
                        <a:cs typeface="+mn-cs"/>
                      </a:endParaRPr>
                    </a:p>
                    <a:p>
                      <a:pPr marL="342900" indent="-342900">
                        <a:buFont typeface="+mj-lt"/>
                        <a:buAutoNum type="arabicPeriod"/>
                      </a:pPr>
                      <a:endParaRPr lang="de-DE" sz="1800" kern="1200" dirty="0">
                        <a:solidFill>
                          <a:schemeClr val="tx1"/>
                        </a:solidFill>
                        <a:latin typeface="+mn-lt"/>
                        <a:ea typeface="+mn-ea"/>
                        <a:cs typeface="+mn-cs"/>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dirty="0"/>
                        <a:t>gehemmte Technologie bzw. Maßnahme</a:t>
                      </a:r>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2000" kern="150" dirty="0">
                          <a:solidFill>
                            <a:schemeClr val="tx1"/>
                          </a:solidFill>
                          <a:effectLst/>
                          <a:latin typeface="HTWBerlin Office"/>
                          <a:ea typeface="HTWBerlin Office"/>
                          <a:cs typeface="HTWBerlin Office"/>
                        </a:rPr>
                        <a:t>Innovationen</a:t>
                      </a:r>
                    </a:p>
                    <a:p>
                      <a:endParaRPr lang="de-DE" sz="2000" b="0"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 </a:t>
                      </a:r>
                      <a:endParaRPr lang="de-DE" sz="2000" kern="150" dirty="0">
                        <a:effectLst/>
                        <a:latin typeface="HTWBerlin Office"/>
                        <a:ea typeface="HTWBerlin Office"/>
                        <a:cs typeface="HTWBerlin Offic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2000" kern="150" dirty="0">
                          <a:solidFill>
                            <a:schemeClr val="tx1"/>
                          </a:solidFill>
                          <a:effectLst/>
                          <a:latin typeface="HTWBerlin Office"/>
                          <a:ea typeface="HTWBerlin Office"/>
                          <a:cs typeface="HTWBerlin Office"/>
                        </a:rPr>
                        <a:t>Forschung</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p>
                    <a:p>
                      <a:endParaRPr lang="de-DE" sz="2000" b="1" kern="150" dirty="0">
                        <a:effectLst/>
                        <a:latin typeface="HTWBerlin Office"/>
                        <a:ea typeface="HTWBerlin Office"/>
                        <a:cs typeface="HTWBerlin Office"/>
                      </a:endParaRPr>
                    </a:p>
                    <a:p>
                      <a:r>
                        <a:rPr lang="de-DE" sz="2000" kern="1200" dirty="0">
                          <a:solidFill>
                            <a:schemeClr val="tx1"/>
                          </a:solidFill>
                          <a:latin typeface="+mn-lt"/>
                          <a:ea typeface="+mn-ea"/>
                          <a:cs typeface="+mn-cs"/>
                        </a:rPr>
                        <a:t>Mehr Kooperation</a:t>
                      </a:r>
                    </a:p>
                    <a:p>
                      <a:endParaRPr lang="de-DE" sz="2000" b="1" kern="150" dirty="0">
                        <a:effectLst/>
                        <a:latin typeface="HTWBerlin Office"/>
                        <a:ea typeface="HTWBerlin Office"/>
                        <a:cs typeface="HTWBerlin Office"/>
                      </a:endParaRPr>
                    </a:p>
                    <a:p>
                      <a:pPr marL="342900" indent="-342900" algn="l" defTabSz="1219170" rtl="0" eaLnBrk="1" fontAlgn="auto" latinLnBrk="0" hangingPunct="1">
                        <a:buFont typeface="+mj-lt"/>
                        <a:buAutoNum type="arabicPeriod"/>
                      </a:pPr>
                      <a:r>
                        <a:rPr lang="de-DE" sz="2000" kern="150" dirty="0">
                          <a:solidFill>
                            <a:schemeClr val="tx1"/>
                          </a:solidFill>
                          <a:effectLst/>
                          <a:latin typeface="HTWBerlin Office"/>
                          <a:ea typeface="HTWBerlin Office"/>
                          <a:cs typeface="HTWBerlin Office"/>
                        </a:rPr>
                        <a:t>Langfristige, auskömmliche Finanzierung </a:t>
                      </a:r>
                      <a:br>
                        <a:rPr lang="de-DE" sz="2000" kern="150" dirty="0">
                          <a:solidFill>
                            <a:schemeClr val="tx1"/>
                          </a:solidFill>
                          <a:effectLst/>
                          <a:latin typeface="HTWBerlin Office"/>
                          <a:ea typeface="HTWBerlin Office"/>
                          <a:cs typeface="HTWBerlin Office"/>
                        </a:rPr>
                      </a:br>
                      <a:endParaRPr lang="de-DE" sz="2000" kern="150" dirty="0">
                        <a:solidFill>
                          <a:schemeClr val="tx1"/>
                        </a:solidFill>
                        <a:effectLst/>
                        <a:latin typeface="HTWBerlin Office"/>
                        <a:ea typeface="HTWBerlin Office"/>
                        <a:cs typeface="HTWBerlin Office"/>
                      </a:endParaRPr>
                    </a:p>
                    <a:p>
                      <a:pPr marL="342900" indent="-342900" algn="l" defTabSz="1219170" rtl="0" eaLnBrk="1" fontAlgn="auto" latinLnBrk="0" hangingPunct="1">
                        <a:buFont typeface="+mj-lt"/>
                        <a:buAutoNum type="arabicPeriod"/>
                      </a:pPr>
                      <a:r>
                        <a:rPr lang="de-DE" sz="2000" kern="150" dirty="0">
                          <a:solidFill>
                            <a:schemeClr val="tx1"/>
                          </a:solidFill>
                          <a:effectLst/>
                          <a:latin typeface="HTWBerlin Office"/>
                          <a:ea typeface="HTWBerlin Office"/>
                          <a:cs typeface="HTWBerlin Office"/>
                        </a:rPr>
                        <a:t>Aktive Kooperation mit anderen</a:t>
                      </a:r>
                      <a:br>
                        <a:rPr lang="de-DE" sz="2000" kern="150" dirty="0">
                          <a:solidFill>
                            <a:schemeClr val="tx1"/>
                          </a:solidFill>
                          <a:effectLst/>
                          <a:latin typeface="HTWBerlin Office"/>
                          <a:ea typeface="HTWBerlin Office"/>
                          <a:cs typeface="HTWBerlin Office"/>
                        </a:rPr>
                      </a:br>
                      <a:endParaRPr lang="de-DE" sz="2000" kern="150" dirty="0">
                        <a:solidFill>
                          <a:schemeClr val="tx1"/>
                        </a:solidFill>
                        <a:effectLst/>
                        <a:latin typeface="HTWBerlin Office"/>
                        <a:ea typeface="HTWBerlin Office"/>
                        <a:cs typeface="HTWBerlin Office"/>
                      </a:endParaRPr>
                    </a:p>
                    <a:p>
                      <a:pPr marL="342900" indent="-342900" algn="l" defTabSz="1219170" rtl="0" eaLnBrk="1" fontAlgn="auto" latinLnBrk="0" hangingPunct="1">
                        <a:buFont typeface="+mj-lt"/>
                        <a:buAutoNum type="arabicPeriod"/>
                      </a:pPr>
                      <a:r>
                        <a:rPr lang="de-DE" sz="2000" kern="150" dirty="0">
                          <a:solidFill>
                            <a:schemeClr val="tx1"/>
                          </a:solidFill>
                          <a:effectLst/>
                          <a:latin typeface="HTWBerlin Office"/>
                          <a:ea typeface="HTWBerlin Office"/>
                          <a:cs typeface="HTWBerlin Office"/>
                        </a:rPr>
                        <a:t>Erfolg mehr an Qualität der Ergebnisse messen und weniger in Quantität</a:t>
                      </a: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Grundlage</a:t>
                      </a:r>
                      <a:endParaRPr lang="de-DE" sz="20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2" name="Grafik 1" descr="Ein Bild, das Text, Clipart enthält.&#10;&#10;Automatisch generierte Beschreibung">
            <a:extLst>
              <a:ext uri="{FF2B5EF4-FFF2-40B4-BE49-F238E27FC236}">
                <a16:creationId xmlns:a16="http://schemas.microsoft.com/office/drawing/2014/main" id="{416FCFEC-A7E1-A9EA-213F-72FF21471C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1016" y="4552517"/>
            <a:ext cx="1136158" cy="1291632"/>
          </a:xfrm>
          <a:prstGeom prst="rect">
            <a:avLst/>
          </a:prstGeom>
        </p:spPr>
      </p:pic>
      <p:pic>
        <p:nvPicPr>
          <p:cNvPr id="4" name="Grafik 3">
            <a:extLst>
              <a:ext uri="{FF2B5EF4-FFF2-40B4-BE49-F238E27FC236}">
                <a16:creationId xmlns:a16="http://schemas.microsoft.com/office/drawing/2014/main" id="{208CEB6A-D7F4-B787-D069-DBD8D2C096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7277" y="6157842"/>
            <a:ext cx="1409897" cy="438211"/>
          </a:xfrm>
          <a:prstGeom prst="rect">
            <a:avLst/>
          </a:prstGeom>
        </p:spPr>
      </p:pic>
    </p:spTree>
    <p:extLst>
      <p:ext uri="{BB962C8B-B14F-4D97-AF65-F5344CB8AC3E}">
        <p14:creationId xmlns:p14="http://schemas.microsoft.com/office/powerpoint/2010/main" val="100442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3424242884"/>
              </p:ext>
            </p:extLst>
          </p:nvPr>
        </p:nvGraphicFramePr>
        <p:xfrm>
          <a:off x="0" y="0"/>
          <a:ext cx="12192000" cy="6906575"/>
        </p:xfrm>
        <a:graphic>
          <a:graphicData uri="http://schemas.openxmlformats.org/drawingml/2006/table">
            <a:tbl>
              <a:tblPr/>
              <a:tblGrid>
                <a:gridCol w="4279865">
                  <a:extLst>
                    <a:ext uri="{9D8B030D-6E8A-4147-A177-3AD203B41FA5}">
                      <a16:colId xmlns:a16="http://schemas.microsoft.com/office/drawing/2014/main" val="3256862453"/>
                    </a:ext>
                  </a:extLst>
                </a:gridCol>
                <a:gridCol w="2896255">
                  <a:extLst>
                    <a:ext uri="{9D8B030D-6E8A-4147-A177-3AD203B41FA5}">
                      <a16:colId xmlns:a16="http://schemas.microsoft.com/office/drawing/2014/main" val="340476159"/>
                    </a:ext>
                  </a:extLst>
                </a:gridCol>
                <a:gridCol w="5015880">
                  <a:extLst>
                    <a:ext uri="{9D8B030D-6E8A-4147-A177-3AD203B41FA5}">
                      <a16:colId xmlns:a16="http://schemas.microsoft.com/office/drawing/2014/main" val="3680644169"/>
                    </a:ext>
                  </a:extLst>
                </a:gridCol>
              </a:tblGrid>
              <a:tr h="649285">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400" b="1" kern="1200" dirty="0">
                          <a:solidFill>
                            <a:schemeClr val="tx1"/>
                          </a:solidFill>
                          <a:latin typeface="+mn-lt"/>
                          <a:ea typeface="+mn-ea"/>
                          <a:cs typeface="+mn-cs"/>
                        </a:rPr>
                        <a:t>18 Altersstruktur von </a:t>
                      </a:r>
                      <a:r>
                        <a:rPr lang="de-DE" sz="2400" b="1" kern="1200" dirty="0" err="1">
                          <a:solidFill>
                            <a:schemeClr val="tx1"/>
                          </a:solidFill>
                          <a:latin typeface="+mn-lt"/>
                          <a:ea typeface="+mn-ea"/>
                          <a:cs typeface="+mn-cs"/>
                        </a:rPr>
                        <a:t>Eigentümer:innen</a:t>
                      </a:r>
                      <a:endParaRPr lang="de-DE" sz="2400" b="1" kern="1200" dirty="0">
                        <a:solidFill>
                          <a:schemeClr val="tx1"/>
                        </a:solidFill>
                        <a:latin typeface="+mn-lt"/>
                        <a:ea typeface="+mn-ea"/>
                        <a:cs typeface="+mn-cs"/>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1800" b="1" kern="150" dirty="0">
                          <a:effectLst/>
                          <a:latin typeface="HTWBerlin Office"/>
                          <a:ea typeface="HTWBerlin Office"/>
                          <a:cs typeface="HTWBerlin Office"/>
                        </a:rPr>
                        <a:t>Beschreibung</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pPr marL="342900" indent="-342900">
                        <a:buFont typeface="+mj-lt"/>
                        <a:buAutoNum type="arabicPeriod"/>
                      </a:pPr>
                      <a:r>
                        <a:rPr lang="de-DE" sz="1800" dirty="0"/>
                        <a:t>Alter kann Hürde sein</a:t>
                      </a:r>
                    </a:p>
                    <a:p>
                      <a:pPr marL="342900" indent="-342900">
                        <a:buFont typeface="+mj-lt"/>
                        <a:buAutoNum type="arabicPeriod"/>
                      </a:pPr>
                      <a:endParaRPr lang="de-DE" sz="1800" dirty="0"/>
                    </a:p>
                    <a:p>
                      <a:pPr marL="342900" indent="-342900">
                        <a:buFont typeface="+mj-lt"/>
                        <a:buAutoNum type="arabicPeriod"/>
                      </a:pPr>
                      <a:r>
                        <a:rPr lang="de-DE" sz="1800" dirty="0"/>
                        <a:t>Jüngere </a:t>
                      </a:r>
                      <a:r>
                        <a:rPr lang="de-DE" sz="1800" dirty="0" err="1"/>
                        <a:t>Hausbesitzer:innen</a:t>
                      </a:r>
                      <a:r>
                        <a:rPr lang="de-DE" sz="1800" dirty="0"/>
                        <a:t> sanieren eher als ältere</a:t>
                      </a:r>
                    </a:p>
                    <a:p>
                      <a:pPr marL="342900" indent="-342900">
                        <a:buFont typeface="+mj-lt"/>
                        <a:buAutoNum type="arabicPeriod"/>
                      </a:pPr>
                      <a:endParaRPr lang="de-DE" sz="1800" dirty="0"/>
                    </a:p>
                    <a:p>
                      <a:pPr marL="342900" indent="-342900">
                        <a:buFont typeface="+mj-lt"/>
                        <a:buAutoNum type="arabicPeriod"/>
                      </a:pPr>
                      <a:r>
                        <a:rPr lang="de-DE" sz="1800" dirty="0"/>
                        <a:t>Sanierung hängt von finanziellen Möglichkeiten ab bzw. vom Willen der Banken, hierfür Kredite zu vergeben.</a:t>
                      </a:r>
                    </a:p>
                    <a:p>
                      <a:pPr marL="342900" indent="-342900">
                        <a:buFont typeface="+mj-lt"/>
                        <a:buAutoNum type="arabicPeriod"/>
                      </a:pPr>
                      <a:endParaRPr lang="de-DE" sz="1800" dirty="0"/>
                    </a:p>
                    <a:p>
                      <a:pPr marL="342900" indent="-342900">
                        <a:buFont typeface="+mj-lt"/>
                        <a:buAutoNum type="arabicPeriod"/>
                      </a:pPr>
                      <a:r>
                        <a:rPr lang="de-DE" sz="1800" dirty="0"/>
                        <a:t>Eigentümer finanzieren Maßnahmen am Gebäude gern aus Erspartem in für sie überschaubarem Zeitraum. </a:t>
                      </a:r>
                      <a:endParaRPr lang="de-DE" sz="18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1" kern="150" dirty="0">
                          <a:effectLst/>
                          <a:latin typeface="HTWBerlin Office"/>
                          <a:ea typeface="HTWBerlin Office"/>
                          <a:cs typeface="HTWBerlin Office"/>
                        </a:rPr>
                        <a:t>Betroffene Bereiche:</a:t>
                      </a:r>
                      <a:br>
                        <a:rPr lang="de-DE" sz="1800" b="1" kern="150" dirty="0">
                          <a:effectLst/>
                          <a:latin typeface="HTWBerlin Office"/>
                          <a:ea typeface="HTWBerlin Office"/>
                          <a:cs typeface="HTWBerlin Office"/>
                        </a:rPr>
                      </a:br>
                      <a:endParaRPr lang="de-DE" sz="1800" kern="150" dirty="0">
                        <a:effectLst/>
                        <a:latin typeface="HTWBerlin Office"/>
                        <a:ea typeface="HTWBerlin Office"/>
                        <a:cs typeface="HTWBerlin Office"/>
                      </a:endParaRPr>
                    </a:p>
                    <a:p>
                      <a:r>
                        <a:rPr lang="de-DE" sz="1800" dirty="0"/>
                        <a:t>Gebäude mit alten </a:t>
                      </a:r>
                      <a:r>
                        <a:rPr lang="de-DE" sz="1800" dirty="0" err="1"/>
                        <a:t>Eigentümer:innen</a:t>
                      </a:r>
                      <a:r>
                        <a:rPr lang="de-DE" sz="1800" dirty="0"/>
                        <a:t> </a:t>
                      </a:r>
                    </a:p>
                    <a:p>
                      <a:endParaRPr lang="de-DE" sz="1800"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pPr fontAlgn="auto"/>
                      <a:r>
                        <a:rPr lang="de-DE" sz="1800" b="1" kern="150" dirty="0">
                          <a:effectLst/>
                          <a:latin typeface="HTWBerlin Office"/>
                          <a:ea typeface="HTWBerlin Office"/>
                          <a:cs typeface="HTWBerlin Office"/>
                        </a:rPr>
                        <a:t>Relevanz für Berlin und Bund:</a:t>
                      </a:r>
                      <a:r>
                        <a:rPr lang="de-DE" sz="1800" kern="150" dirty="0">
                          <a:effectLst/>
                          <a:latin typeface="HTWBerlin Office"/>
                          <a:ea typeface="HTWBerlin Office"/>
                          <a:cs typeface="HTWBerlin Office"/>
                        </a:rPr>
                        <a:t> </a:t>
                      </a: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pPr marL="342900" indent="-342900">
                        <a:buFont typeface="+mj-lt"/>
                        <a:buAutoNum type="arabicPeriod"/>
                      </a:pPr>
                      <a:r>
                        <a:rPr lang="de-DE" sz="1800" dirty="0"/>
                        <a:t>Anreize schaffen, die es auch für alte Menschen lohnend machen, ihren ökologischen Fußabdruck zu senken, bspw. durch das Sanieren ihrer Häuser. </a:t>
                      </a:r>
                    </a:p>
                    <a:p>
                      <a:pPr marL="342900" indent="-342900">
                        <a:buFont typeface="+mj-lt"/>
                        <a:buAutoNum type="arabicPeriod"/>
                      </a:pPr>
                      <a:endParaRPr lang="de-DE" sz="1800" dirty="0"/>
                    </a:p>
                    <a:p>
                      <a:pPr marL="342900" indent="-342900">
                        <a:buFont typeface="+mj-lt"/>
                        <a:buAutoNum type="arabicPeriod"/>
                      </a:pPr>
                      <a:r>
                        <a:rPr lang="de-DE" sz="1800" dirty="0"/>
                        <a:t>Möglich ist Finanzierung von Sanierungen durch Einnahmen aus </a:t>
                      </a:r>
                      <a:r>
                        <a:rPr lang="de-DE" sz="1800" dirty="0" err="1"/>
                        <a:t>Treibhausgasemissionsbepreisung</a:t>
                      </a:r>
                      <a:endParaRPr lang="de-DE" sz="1800" b="0" kern="1200" dirty="0">
                        <a:effectLst/>
                        <a:latin typeface="+mn-lt"/>
                        <a:ea typeface="+mn-ea"/>
                        <a:cs typeface="+mn-cs"/>
                      </a:endParaRPr>
                    </a:p>
                    <a:p>
                      <a:pPr marL="342900" indent="-342900">
                        <a:buFont typeface="+mj-lt"/>
                        <a:buAutoNum type="arabicPeriod"/>
                      </a:pPr>
                      <a:endParaRPr lang="de-DE" sz="1800" b="0" kern="1200" dirty="0">
                        <a:effectLst/>
                        <a:latin typeface="+mn-lt"/>
                        <a:ea typeface="+mn-ea"/>
                        <a:cs typeface="+mn-cs"/>
                      </a:endParaRPr>
                    </a:p>
                    <a:p>
                      <a:pPr marL="342900" indent="-342900">
                        <a:buFont typeface="+mj-lt"/>
                        <a:buAutoNum type="arabicPeriod"/>
                      </a:pPr>
                      <a:r>
                        <a:rPr lang="de-DE" sz="1800" kern="1200" dirty="0">
                          <a:solidFill>
                            <a:schemeClr val="tx1"/>
                          </a:solidFill>
                          <a:latin typeface="+mn-lt"/>
                          <a:ea typeface="+mn-ea"/>
                          <a:cs typeface="+mn-cs"/>
                        </a:rPr>
                        <a:t>Der ökologische Fußabdruck jedes Menschen wird begrenzt, bspw. bekommt </a:t>
                      </a:r>
                      <a:r>
                        <a:rPr lang="de-DE" sz="1800" kern="1200" dirty="0" err="1">
                          <a:solidFill>
                            <a:schemeClr val="tx1"/>
                          </a:solidFill>
                          <a:latin typeface="+mn-lt"/>
                          <a:ea typeface="+mn-ea"/>
                          <a:cs typeface="+mn-cs"/>
                        </a:rPr>
                        <a:t>jede_r</a:t>
                      </a:r>
                      <a:r>
                        <a:rPr lang="de-DE" sz="1800" kern="1200" dirty="0">
                          <a:solidFill>
                            <a:schemeClr val="tx1"/>
                          </a:solidFill>
                          <a:latin typeface="+mn-lt"/>
                          <a:ea typeface="+mn-ea"/>
                          <a:cs typeface="+mn-cs"/>
                        </a:rPr>
                        <a:t> ein Budget für die Emission einer begrenzten Menge von Kohlendioxidäquivalenten pro Jahr. </a:t>
                      </a:r>
                    </a:p>
                    <a:p>
                      <a:pPr marL="342900" indent="-342900">
                        <a:buFont typeface="+mj-lt"/>
                        <a:buAutoNum type="arabicPeriod"/>
                      </a:pPr>
                      <a:endParaRPr lang="de-DE" sz="1800" kern="1200" dirty="0">
                        <a:solidFill>
                          <a:schemeClr val="tx1"/>
                        </a:solidFill>
                        <a:latin typeface="+mn-lt"/>
                        <a:ea typeface="+mn-ea"/>
                        <a:cs typeface="+mn-cs"/>
                      </a:endParaRPr>
                    </a:p>
                    <a:p>
                      <a:pPr marL="342900" indent="-342900">
                        <a:buFont typeface="+mj-lt"/>
                        <a:buAutoNum type="arabicPeriod"/>
                      </a:pPr>
                      <a:r>
                        <a:rPr lang="de-DE" sz="1800" b="0" i="0" u="none" strike="noStrike" dirty="0" err="1">
                          <a:effectLst/>
                          <a:latin typeface="Calibri" panose="020F0502020204030204" pitchFamily="34" charset="0"/>
                        </a:rPr>
                        <a:t>Eigentümer_innen</a:t>
                      </a:r>
                      <a:r>
                        <a:rPr lang="de-DE" sz="1800" b="0" i="0" u="none" strike="noStrike" dirty="0">
                          <a:effectLst/>
                          <a:latin typeface="Calibri" panose="020F0502020204030204" pitchFamily="34" charset="0"/>
                        </a:rPr>
                        <a:t> verlieren automatisch die Eigentumsrechte an ihrer Immobilie, wenn diese nicht die energetischen Mindeststandards erfüllt.</a:t>
                      </a:r>
                      <a:endParaRPr lang="de-DE" sz="1800" kern="1200" dirty="0">
                        <a:solidFill>
                          <a:schemeClr val="tx1"/>
                        </a:solidFill>
                        <a:latin typeface="+mn-lt"/>
                        <a:ea typeface="+mn-ea"/>
                        <a:cs typeface="+mn-cs"/>
                      </a:endParaRPr>
                    </a:p>
                    <a:p>
                      <a:endParaRPr lang="de-DE" sz="1600" b="1" kern="150" dirty="0">
                        <a:effectLst/>
                        <a:latin typeface="HTWBerlin Office"/>
                        <a:ea typeface="HTWBerlin Office"/>
                        <a:cs typeface="HTWBerlin Office"/>
                      </a:endParaRPr>
                    </a:p>
                    <a:p>
                      <a:endParaRPr lang="de-DE" sz="1600" b="1" kern="150" dirty="0">
                        <a:effectLst/>
                        <a:latin typeface="HTWBerlin Office"/>
                        <a:ea typeface="HTWBerlin Office"/>
                        <a:cs typeface="HTWBerlin Office"/>
                      </a:endParaRPr>
                    </a:p>
                    <a:p>
                      <a:endParaRPr lang="de-DE" sz="1600" b="1" kern="150" dirty="0">
                        <a:effectLst/>
                        <a:latin typeface="HTWBerlin Office"/>
                        <a:ea typeface="HTWBerlin Office"/>
                        <a:cs typeface="HTWBerlin Office"/>
                      </a:endParaRPr>
                    </a:p>
                    <a:p>
                      <a:endParaRPr lang="de-DE" sz="16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5657850" y="3212976"/>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5" name="Grafik 4" descr="Ein Bild, das Text, Tisch, Arbeitstisch enthält.&#10;&#10;Automatisch generierte Beschreibung">
            <a:extLst>
              <a:ext uri="{FF2B5EF4-FFF2-40B4-BE49-F238E27FC236}">
                <a16:creationId xmlns:a16="http://schemas.microsoft.com/office/drawing/2014/main" id="{42658E75-F6C1-FF5F-DA30-AE196EE8CC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5900" y="4725144"/>
            <a:ext cx="1800200" cy="1167494"/>
          </a:xfrm>
          <a:prstGeom prst="rect">
            <a:avLst/>
          </a:prstGeom>
        </p:spPr>
      </p:pic>
    </p:spTree>
    <p:extLst>
      <p:ext uri="{BB962C8B-B14F-4D97-AF65-F5344CB8AC3E}">
        <p14:creationId xmlns:p14="http://schemas.microsoft.com/office/powerpoint/2010/main" val="723936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981748509"/>
              </p:ext>
            </p:extLst>
          </p:nvPr>
        </p:nvGraphicFramePr>
        <p:xfrm>
          <a:off x="0" y="0"/>
          <a:ext cx="12192001" cy="609329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1">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6">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400" b="1" kern="1200" dirty="0">
                          <a:solidFill>
                            <a:schemeClr val="tx1"/>
                          </a:solidFill>
                          <a:latin typeface="+mn-lt"/>
                          <a:ea typeface="+mn-ea"/>
                          <a:cs typeface="+mn-cs"/>
                        </a:rPr>
                        <a:t>21 Meinungen über Wärmepumpen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0">
                <a:tc>
                  <a:txBody>
                    <a:bodyPr/>
                    <a:lstStyle/>
                    <a:p>
                      <a:r>
                        <a:rPr lang="de-DE" sz="2000" b="1" kern="150" dirty="0">
                          <a:effectLst/>
                          <a:latin typeface="HTWBerlin Office"/>
                          <a:ea typeface="HTWBerlin Office"/>
                          <a:cs typeface="HTWBerlin Office"/>
                        </a:rPr>
                        <a:t>Beschreibung</a:t>
                      </a:r>
                      <a:br>
                        <a:rPr lang="de-DE" sz="2000" b="1" kern="150" dirty="0">
                          <a:effectLst/>
                          <a:latin typeface="HTWBerlin Office"/>
                          <a:ea typeface="HTWBerlin Office"/>
                          <a:cs typeface="HTWBerlin Office"/>
                        </a:rPr>
                      </a:br>
                      <a:endParaRPr lang="de-DE" sz="2000" b="1" kern="150" dirty="0">
                        <a:effectLst/>
                        <a:latin typeface="HTWBerlin Office"/>
                        <a:ea typeface="HTWBerlin Office"/>
                        <a:cs typeface="HTWBerlin Office"/>
                      </a:endParaRPr>
                    </a:p>
                    <a:p>
                      <a:pPr marL="342900" indent="-342900">
                        <a:buFont typeface="+mj-lt"/>
                        <a:buAutoNum type="arabicPeriod"/>
                      </a:pPr>
                      <a:r>
                        <a:rPr lang="de-DE" sz="2000" dirty="0"/>
                        <a:t>Viele falsche Meinungen über Wärmepumpen, selbst bei Heizungsinstallierenden. </a:t>
                      </a:r>
                    </a:p>
                    <a:p>
                      <a:pPr marL="342900" indent="-342900">
                        <a:buFont typeface="+mj-lt"/>
                        <a:buAutoNum type="arabicPeriod"/>
                      </a:pPr>
                      <a:endParaRPr lang="de-DE" sz="2000" dirty="0"/>
                    </a:p>
                    <a:p>
                      <a:pPr marL="342900" indent="-342900">
                        <a:buFont typeface="+mj-lt"/>
                        <a:buAutoNum type="arabicPeriod"/>
                      </a:pPr>
                      <a:r>
                        <a:rPr lang="de-DE" sz="2000" dirty="0"/>
                        <a:t>Wärmepumpen komplizierter und anspruchsvoller als Heizkessel</a:t>
                      </a:r>
                    </a:p>
                    <a:p>
                      <a:pPr marL="342900" indent="-342900">
                        <a:buFont typeface="+mj-lt"/>
                        <a:buAutoNum type="arabicPeriod"/>
                      </a:pPr>
                      <a:endParaRPr lang="de-DE" sz="2000" dirty="0"/>
                    </a:p>
                    <a:p>
                      <a:pPr marL="342900" indent="-342900">
                        <a:buFont typeface="+mj-lt"/>
                        <a:buAutoNum type="arabicPeriod"/>
                      </a:pPr>
                      <a:r>
                        <a:rPr lang="de-DE" sz="2000" dirty="0"/>
                        <a:t>Oft schlecht ausgeführten und eingestellten Anlagen</a:t>
                      </a:r>
                    </a:p>
                    <a:p>
                      <a:pPr marL="342900" indent="-342900">
                        <a:buFont typeface="+mj-lt"/>
                        <a:buAutoNum type="arabicPeriod"/>
                      </a:pPr>
                      <a:endParaRPr lang="de-DE" sz="2000" dirty="0"/>
                    </a:p>
                    <a:p>
                      <a:pPr marL="342900" indent="-342900">
                        <a:buFont typeface="+mj-lt"/>
                        <a:buAutoNum type="arabicPeriod"/>
                      </a:pPr>
                      <a:r>
                        <a:rPr lang="de-DE" sz="2000" dirty="0"/>
                        <a:t>Schädigen durch schlechte Effizienz Ruf der Wärmepumpen </a:t>
                      </a:r>
                      <a:endParaRPr lang="de-DE" sz="20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b="1" dirty="0"/>
                        <a:t>gehemmte Technologie bzw. Maßnahme: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de-DE" sz="2000" b="1" dirty="0"/>
                    </a:p>
                    <a:p>
                      <a:r>
                        <a:rPr lang="de-DE" sz="2000" dirty="0"/>
                        <a:t>Wärmepumpe</a:t>
                      </a:r>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r>
                        <a:rPr lang="de-DE" sz="2000" b="1" kern="150" dirty="0">
                          <a:effectLst/>
                          <a:latin typeface="HTWBerlin Office"/>
                          <a:ea typeface="HTWBerlin Office"/>
                          <a:cs typeface="HTWBerlin Office"/>
                        </a:rPr>
                        <a:t>Betroffene Bereiche:</a:t>
                      </a:r>
                    </a:p>
                    <a:p>
                      <a:endParaRPr lang="de-DE" sz="2000" b="1" kern="150" dirty="0">
                        <a:effectLst/>
                        <a:latin typeface="HTWBerlin Office"/>
                        <a:ea typeface="HTWBerlin Office"/>
                        <a:cs typeface="HTWBerlin Office"/>
                      </a:endParaRPr>
                    </a:p>
                    <a:p>
                      <a:r>
                        <a:rPr lang="de-DE" sz="2000" dirty="0"/>
                        <a:t>Heizungssanierung im Bestand </a:t>
                      </a:r>
                      <a:endParaRPr lang="de-DE" sz="2000"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 </a:t>
                      </a:r>
                      <a:endParaRPr lang="de-DE" sz="18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2000" b="1" kern="150" dirty="0">
                          <a:effectLst/>
                          <a:latin typeface="HTWBerlin Office"/>
                          <a:ea typeface="HTWBerlin Office"/>
                          <a:cs typeface="HTWBerlin Office"/>
                        </a:rPr>
                        <a:t>Änderungsvorschläge</a:t>
                      </a:r>
                      <a:br>
                        <a:rPr lang="de-DE" sz="2000" b="1" kern="150" dirty="0">
                          <a:effectLst/>
                          <a:latin typeface="HTWBerlin Office"/>
                          <a:ea typeface="HTWBerlin Office"/>
                          <a:cs typeface="HTWBerlin Office"/>
                        </a:rPr>
                      </a:br>
                      <a:endParaRPr lang="de-DE" sz="2000" b="1" kern="150" dirty="0">
                        <a:effectLst/>
                        <a:latin typeface="HTWBerlin Office"/>
                        <a:ea typeface="HTWBerlin Office"/>
                        <a:cs typeface="HTWBerlin Office"/>
                      </a:endParaRPr>
                    </a:p>
                    <a:p>
                      <a:pPr marL="342900" indent="-342900">
                        <a:buFont typeface="+mj-lt"/>
                        <a:buAutoNum type="arabicPeriod"/>
                      </a:pPr>
                      <a:r>
                        <a:rPr lang="de-DE" sz="2000" dirty="0"/>
                        <a:t>Aufklärung Hausbesitzende</a:t>
                      </a:r>
                    </a:p>
                    <a:p>
                      <a:pPr marL="342900" indent="-342900">
                        <a:buFont typeface="+mj-lt"/>
                        <a:buAutoNum type="arabicPeriod"/>
                      </a:pPr>
                      <a:endParaRPr lang="de-DE" sz="2000" dirty="0"/>
                    </a:p>
                    <a:p>
                      <a:pPr marL="342900" indent="-342900">
                        <a:buFont typeface="+mj-lt"/>
                        <a:buAutoNum type="arabicPeriod"/>
                      </a:pPr>
                      <a:r>
                        <a:rPr lang="de-DE" sz="2000" dirty="0"/>
                        <a:t>Weiterbildung Fachhandwerker, Planer, Energieberater etc. </a:t>
                      </a:r>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p>
                      <a:endParaRPr lang="de-DE" sz="20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4" name="Grafik 3">
            <a:extLst>
              <a:ext uri="{FF2B5EF4-FFF2-40B4-BE49-F238E27FC236}">
                <a16:creationId xmlns:a16="http://schemas.microsoft.com/office/drawing/2014/main" id="{E28C8E09-5C58-B484-6D0E-DC613D394D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8048" y="5445224"/>
            <a:ext cx="1409897" cy="438211"/>
          </a:xfrm>
          <a:prstGeom prst="rect">
            <a:avLst/>
          </a:prstGeom>
        </p:spPr>
      </p:pic>
      <p:pic>
        <p:nvPicPr>
          <p:cNvPr id="7" name="Grafik 6" descr="Ein Bild, das Text, Clipart enthält.&#10;&#10;Automatisch generierte Beschreibung">
            <a:extLst>
              <a:ext uri="{FF2B5EF4-FFF2-40B4-BE49-F238E27FC236}">
                <a16:creationId xmlns:a16="http://schemas.microsoft.com/office/drawing/2014/main" id="{E798C1BF-6940-F881-BEE3-1402356D5A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7609" y="3925435"/>
            <a:ext cx="1136158" cy="1291632"/>
          </a:xfrm>
          <a:prstGeom prst="rect">
            <a:avLst/>
          </a:prstGeom>
        </p:spPr>
      </p:pic>
    </p:spTree>
    <p:extLst>
      <p:ext uri="{BB962C8B-B14F-4D97-AF65-F5344CB8AC3E}">
        <p14:creationId xmlns:p14="http://schemas.microsoft.com/office/powerpoint/2010/main" val="71651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967124568"/>
              </p:ext>
            </p:extLst>
          </p:nvPr>
        </p:nvGraphicFramePr>
        <p:xfrm>
          <a:off x="0" y="0"/>
          <a:ext cx="12192000" cy="6093296"/>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400" b="1" kern="1200" dirty="0">
                          <a:solidFill>
                            <a:schemeClr val="tx1"/>
                          </a:solidFill>
                          <a:latin typeface="+mn-lt"/>
                          <a:ea typeface="+mn-ea"/>
                          <a:cs typeface="+mn-cs"/>
                        </a:rPr>
                        <a:t>22 Langsamkeit bei Projektbewilligung</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1800" b="1" kern="150" dirty="0">
                          <a:effectLst/>
                          <a:latin typeface="HTWBerlin Office"/>
                          <a:ea typeface="HTWBerlin Office"/>
                          <a:cs typeface="HTWBerlin Office"/>
                        </a:rPr>
                        <a:t>Beschreibung</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r>
                        <a:rPr lang="de-DE" sz="1800" dirty="0"/>
                        <a:t>Eingereichte Forschungsvorhaben vom Projektträger nicht zügig bewertet </a:t>
                      </a:r>
                      <a:endParaRPr lang="de-DE" sz="1800" b="1"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800" b="1" dirty="0"/>
                        <a:t>gehemmte Technologie bzw. Maßnahme</a:t>
                      </a:r>
                      <a:br>
                        <a:rPr lang="de-DE" sz="1800" b="1" dirty="0"/>
                      </a:br>
                      <a:endParaRPr lang="de-DE" sz="1800" b="1" dirty="0"/>
                    </a:p>
                    <a:p>
                      <a:pPr marL="0" marR="0" lvl="0" indent="0" algn="l" defTabSz="1219170" rtl="0" eaLnBrk="1" fontAlgn="auto" latinLnBrk="0" hangingPunct="1">
                        <a:lnSpc>
                          <a:spcPct val="100000"/>
                        </a:lnSpc>
                        <a:spcBef>
                          <a:spcPts val="0"/>
                        </a:spcBef>
                        <a:spcAft>
                          <a:spcPts val="0"/>
                        </a:spcAft>
                        <a:buClrTx/>
                        <a:buSzTx/>
                        <a:buFontTx/>
                        <a:buNone/>
                        <a:tabLst/>
                        <a:defRPr/>
                      </a:pPr>
                      <a:r>
                        <a:rPr lang="de-DE" sz="1800" kern="1200" dirty="0">
                          <a:solidFill>
                            <a:schemeClr val="tx1"/>
                          </a:solidFill>
                          <a:latin typeface="+mn-lt"/>
                          <a:ea typeface="+mn-ea"/>
                          <a:cs typeface="+mn-cs"/>
                        </a:rPr>
                        <a:t>Dämmung, Gebäudehülle, Verhinderung </a:t>
                      </a:r>
                      <a:r>
                        <a:rPr lang="de-DE" sz="1800" dirty="0"/>
                        <a:t>von Abfällen, Nutzung grauer Energie, Baumaterialien</a:t>
                      </a:r>
                      <a:endParaRPr lang="de-DE" sz="1800"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Betroffene Bereiche:</a:t>
                      </a:r>
                      <a:endParaRPr lang="de-DE" sz="1800" kern="150" dirty="0">
                        <a:effectLst/>
                        <a:latin typeface="HTWBerlin Office"/>
                        <a:ea typeface="HTWBerlin Office"/>
                        <a:cs typeface="HTWBerlin Office"/>
                      </a:endParaRPr>
                    </a:p>
                    <a:p>
                      <a:pPr fontAlgn="auto"/>
                      <a:r>
                        <a:rPr lang="de-DE" sz="1800" dirty="0"/>
                        <a:t>Wärmedämmung von Wandbaustoffen, Recycling von Wandbaustoffen </a:t>
                      </a:r>
                      <a:endParaRPr lang="de-DE" sz="1800" b="1" kern="150" dirty="0">
                        <a:effectLst/>
                        <a:latin typeface="HTWBerlin Office"/>
                        <a:ea typeface="HTWBerlin Office"/>
                        <a:cs typeface="HTWBerlin Office"/>
                      </a:endParaRPr>
                    </a:p>
                    <a:p>
                      <a:pPr fontAlgn="auto"/>
                      <a:endParaRPr lang="de-DE" sz="1600" b="1"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br>
                        <a:rPr lang="de-DE" sz="1800" b="1" kern="150" dirty="0">
                          <a:effectLst/>
                          <a:latin typeface="HTWBerlin Office"/>
                          <a:ea typeface="HTWBerlin Office"/>
                          <a:cs typeface="HTWBerlin Office"/>
                        </a:rPr>
                      </a:br>
                      <a:endParaRPr lang="de-DE" sz="1800" b="1" kern="150" dirty="0">
                        <a:effectLst/>
                        <a:latin typeface="HTWBerlin Office"/>
                        <a:ea typeface="HTWBerlin Office"/>
                        <a:cs typeface="HTWBerlin Office"/>
                      </a:endParaRPr>
                    </a:p>
                    <a:p>
                      <a:r>
                        <a:rPr lang="de-DE" sz="1800" dirty="0"/>
                        <a:t>Schnellere Genehmigung von Forschungsvorhaben zur Energiewende </a:t>
                      </a:r>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Grundlage</a:t>
                      </a:r>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7" name="Form2">
            <a:extLst>
              <a:ext uri="{FF2B5EF4-FFF2-40B4-BE49-F238E27FC236}">
                <a16:creationId xmlns:a16="http://schemas.microsoft.com/office/drawing/2014/main" id="{B5C3AF0A-854B-9A98-47AF-E86D12223245}"/>
              </a:ext>
            </a:extLst>
          </p:cNvPr>
          <p:cNvPicPr>
            <a:picLocks noChangeAspect="1" noChangeArrowheads="1"/>
          </p:cNvPicPr>
          <p:nvPr/>
        </p:nvPicPr>
        <p:blipFill>
          <a:blip r:embed="rId3" cstate="print">
            <a:lum bright="50000"/>
            <a:extLst>
              <a:ext uri="{28A0092B-C50C-407E-A947-70E740481C1C}">
                <a14:useLocalDpi xmlns:a14="http://schemas.microsoft.com/office/drawing/2010/main"/>
              </a:ext>
            </a:extLst>
          </a:blip>
          <a:srcRect/>
          <a:stretch>
            <a:fillRect/>
          </a:stretch>
        </p:blipFill>
        <p:spPr bwMode="auto">
          <a:xfrm>
            <a:off x="4493527" y="3963848"/>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Form3">
            <a:extLst>
              <a:ext uri="{FF2B5EF4-FFF2-40B4-BE49-F238E27FC236}">
                <a16:creationId xmlns:a16="http://schemas.microsoft.com/office/drawing/2014/main" id="{555E4451-9B49-662B-95D6-6C229A98204E}"/>
              </a:ext>
            </a:extLst>
          </p:cNvPr>
          <p:cNvPicPr>
            <a:picLocks noChangeAspect="1" noChangeArrowheads="1"/>
          </p:cNvPicPr>
          <p:nvPr/>
        </p:nvPicPr>
        <p:blipFill>
          <a:blip r:embed="rId4" cstate="print">
            <a:lum bright="50000"/>
            <a:extLst>
              <a:ext uri="{28A0092B-C50C-407E-A947-70E740481C1C}">
                <a14:useLocalDpi xmlns:a14="http://schemas.microsoft.com/office/drawing/2010/main"/>
              </a:ext>
            </a:extLst>
          </a:blip>
          <a:srcRect/>
          <a:stretch>
            <a:fillRect/>
          </a:stretch>
        </p:blipFill>
        <p:spPr bwMode="auto">
          <a:xfrm>
            <a:off x="5519605" y="3920226"/>
            <a:ext cx="635000" cy="831850"/>
          </a:xfrm>
          <a:prstGeom prst="rect">
            <a:avLst/>
          </a:prstGeom>
          <a:noFill/>
          <a:extLst>
            <a:ext uri="{909E8E84-426E-40DD-AFC4-6F175D3DCCD1}">
              <a14:hiddenFill xmlns:a14="http://schemas.microsoft.com/office/drawing/2010/main">
                <a:solidFill>
                  <a:srgbClr val="FFFFFF"/>
                </a:solidFill>
              </a14:hiddenFill>
            </a:ext>
          </a:extLst>
        </p:spPr>
      </p:pic>
      <p:pic>
        <p:nvPicPr>
          <p:cNvPr id="3" name="Grafik 2" descr="Ein Bild, das Text, Tisch, Arbeitstisch enthält.&#10;&#10;Automatisch generierte Beschreibung">
            <a:extLst>
              <a:ext uri="{FF2B5EF4-FFF2-40B4-BE49-F238E27FC236}">
                <a16:creationId xmlns:a16="http://schemas.microsoft.com/office/drawing/2014/main" id="{DA66E71E-EAD2-64E4-9CC3-4A6FC0A6CB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5313" y="4830558"/>
            <a:ext cx="1730687" cy="1122412"/>
          </a:xfrm>
          <a:prstGeom prst="rect">
            <a:avLst/>
          </a:prstGeom>
        </p:spPr>
      </p:pic>
    </p:spTree>
    <p:extLst>
      <p:ext uri="{BB962C8B-B14F-4D97-AF65-F5344CB8AC3E}">
        <p14:creationId xmlns:p14="http://schemas.microsoft.com/office/powerpoint/2010/main" val="376886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a:extLst>
              <a:ext uri="{FF2B5EF4-FFF2-40B4-BE49-F238E27FC236}">
                <a16:creationId xmlns:a16="http://schemas.microsoft.com/office/drawing/2014/main" id="{C63849B4-79DE-0801-0DEF-21A1E7237720}"/>
              </a:ext>
            </a:extLst>
          </p:cNvPr>
          <p:cNvGraphicFramePr>
            <a:graphicFrameLocks noGrp="1"/>
          </p:cNvGraphicFramePr>
          <p:nvPr>
            <p:extLst>
              <p:ext uri="{D42A27DB-BD31-4B8C-83A1-F6EECF244321}">
                <p14:modId xmlns:p14="http://schemas.microsoft.com/office/powerpoint/2010/main" val="623809157"/>
              </p:ext>
            </p:extLst>
          </p:nvPr>
        </p:nvGraphicFramePr>
        <p:xfrm>
          <a:off x="0" y="0"/>
          <a:ext cx="12192000" cy="6205535"/>
        </p:xfrm>
        <a:graphic>
          <a:graphicData uri="http://schemas.openxmlformats.org/drawingml/2006/table">
            <a:tbl>
              <a:tblPr/>
              <a:tblGrid>
                <a:gridCol w="4279865">
                  <a:extLst>
                    <a:ext uri="{9D8B030D-6E8A-4147-A177-3AD203B41FA5}">
                      <a16:colId xmlns:a16="http://schemas.microsoft.com/office/drawing/2014/main" val="3256862453"/>
                    </a:ext>
                  </a:extLst>
                </a:gridCol>
                <a:gridCol w="3830610">
                  <a:extLst>
                    <a:ext uri="{9D8B030D-6E8A-4147-A177-3AD203B41FA5}">
                      <a16:colId xmlns:a16="http://schemas.microsoft.com/office/drawing/2014/main" val="340476159"/>
                    </a:ext>
                  </a:extLst>
                </a:gridCol>
                <a:gridCol w="4081525">
                  <a:extLst>
                    <a:ext uri="{9D8B030D-6E8A-4147-A177-3AD203B41FA5}">
                      <a16:colId xmlns:a16="http://schemas.microsoft.com/office/drawing/2014/main" val="3680644169"/>
                    </a:ext>
                  </a:extLst>
                </a:gridCol>
              </a:tblGrid>
              <a:tr h="649285">
                <a:tc gridSpan="3">
                  <a:txBody>
                    <a:bodyPr/>
                    <a:lstStyle/>
                    <a:p>
                      <a:pPr algn="ctr"/>
                      <a:r>
                        <a:rPr lang="de-DE" sz="2400" b="1" kern="1200" dirty="0">
                          <a:solidFill>
                            <a:schemeClr val="tx1"/>
                          </a:solidFill>
                          <a:latin typeface="+mn-lt"/>
                          <a:ea typeface="+mn-ea"/>
                          <a:cs typeface="+mn-cs"/>
                        </a:rPr>
                        <a:t>24 Fachkräftemangel</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55796808"/>
                  </a:ext>
                </a:extLst>
              </a:tr>
              <a:tr h="5444011">
                <a:tc>
                  <a:txBody>
                    <a:bodyPr/>
                    <a:lstStyle/>
                    <a:p>
                      <a:r>
                        <a:rPr lang="de-DE" sz="1800" b="1" kern="150" dirty="0">
                          <a:effectLst/>
                          <a:latin typeface="HTWBerlin Office"/>
                          <a:ea typeface="HTWBerlin Office"/>
                          <a:cs typeface="HTWBerlin Office"/>
                        </a:rPr>
                        <a:t>Beschreibung</a:t>
                      </a:r>
                    </a:p>
                    <a:p>
                      <a:endParaRPr lang="de-DE" sz="1800" b="1" kern="150" dirty="0">
                        <a:effectLst/>
                        <a:latin typeface="HTWBerlin Office"/>
                        <a:ea typeface="HTWBerlin Office"/>
                        <a:cs typeface="HTWBerlin Office"/>
                      </a:endParaRPr>
                    </a:p>
                    <a:p>
                      <a:r>
                        <a:rPr lang="de-DE" sz="1800" kern="1200" dirty="0">
                          <a:solidFill>
                            <a:schemeClr val="tx1"/>
                          </a:solidFill>
                          <a:latin typeface="+mn-lt"/>
                          <a:ea typeface="+mn-ea"/>
                          <a:cs typeface="+mn-cs"/>
                        </a:rPr>
                        <a:t>Fachkräftemangel: Es ist derzeit (Stand 2023) teilweise schwer, Handwerker zu finden</a:t>
                      </a:r>
                    </a:p>
                    <a:p>
                      <a:endParaRPr lang="de-DE" sz="1800" kern="1200" dirty="0">
                        <a:solidFill>
                          <a:schemeClr val="tx1"/>
                        </a:solidFill>
                        <a:latin typeface="+mn-lt"/>
                        <a:ea typeface="+mn-ea"/>
                        <a:cs typeface="+mn-cs"/>
                      </a:endParaRPr>
                    </a:p>
                    <a:p>
                      <a:r>
                        <a:rPr lang="de-DE" sz="1800" kern="1200" dirty="0">
                          <a:solidFill>
                            <a:schemeClr val="tx1"/>
                          </a:solidFill>
                          <a:latin typeface="+mn-lt"/>
                          <a:ea typeface="+mn-ea"/>
                          <a:cs typeface="+mn-cs"/>
                        </a:rPr>
                        <a:t>Es handelt sich aber nur bedingt um ein Hemmnis, weil </a:t>
                      </a:r>
                    </a:p>
                    <a:p>
                      <a:pPr marL="342900" indent="-342900">
                        <a:buFont typeface="+mj-lt"/>
                        <a:buAutoNum type="arabicPeriod"/>
                      </a:pPr>
                      <a:r>
                        <a:rPr lang="de-DE" sz="1800" kern="1200" dirty="0">
                          <a:solidFill>
                            <a:schemeClr val="tx1"/>
                          </a:solidFill>
                          <a:latin typeface="+mn-lt"/>
                          <a:ea typeface="+mn-ea"/>
                          <a:cs typeface="+mn-cs"/>
                        </a:rPr>
                        <a:t>Deutschlandweit genügend Fachkräfte vorhanden sind, die in den Bereich Energiewende wechseln können oder dafür ausgebildet werden können</a:t>
                      </a:r>
                    </a:p>
                    <a:p>
                      <a:pPr marL="342900" indent="-342900">
                        <a:buFont typeface="+mj-lt"/>
                        <a:buAutoNum type="arabicPeriod"/>
                      </a:pPr>
                      <a:r>
                        <a:rPr lang="de-DE" sz="1800" kern="1200" dirty="0">
                          <a:solidFill>
                            <a:schemeClr val="tx1"/>
                          </a:solidFill>
                          <a:latin typeface="+mn-lt"/>
                          <a:ea typeface="+mn-ea"/>
                          <a:cs typeface="+mn-cs"/>
                        </a:rPr>
                        <a:t>mehr Fachkräfte nur unter bestimmten Bedingungen zu einer Beschleunigung der Energiewende führen würden, unter anderen Bedingungen können sie zu einer Entfernung vom Ziel der Klimaneutralität führen (s. Hemmnisse </a:t>
                      </a:r>
                      <a:r>
                        <a:rPr lang="de-DE" sz="1800" kern="1200" dirty="0">
                          <a:solidFill>
                            <a:schemeClr val="tx1"/>
                          </a:solidFill>
                          <a:latin typeface="+mn-lt"/>
                          <a:ea typeface="+mn-ea"/>
                          <a:cs typeface="+mn-cs"/>
                          <a:hlinkClick r:id="rId3" action="ppaction://hlinksldjump"/>
                        </a:rPr>
                        <a:t>26</a:t>
                      </a:r>
                      <a:r>
                        <a:rPr lang="de-DE" sz="1800" kern="1200" dirty="0">
                          <a:solidFill>
                            <a:schemeClr val="tx1"/>
                          </a:solidFill>
                          <a:latin typeface="+mn-lt"/>
                          <a:ea typeface="+mn-ea"/>
                          <a:cs typeface="+mn-cs"/>
                        </a:rPr>
                        <a:t>, </a:t>
                      </a:r>
                      <a:r>
                        <a:rPr lang="de-DE" sz="1800" kern="1200" dirty="0">
                          <a:solidFill>
                            <a:schemeClr val="tx1"/>
                          </a:solidFill>
                          <a:latin typeface="+mn-lt"/>
                          <a:ea typeface="+mn-ea"/>
                          <a:cs typeface="+mn-cs"/>
                          <a:hlinkClick r:id="rId4" action="ppaction://hlinksldjump"/>
                        </a:rPr>
                        <a:t>47</a:t>
                      </a:r>
                      <a:r>
                        <a:rPr lang="de-DE" sz="1800" kern="1200" dirty="0">
                          <a:solidFill>
                            <a:schemeClr val="tx1"/>
                          </a:solidFill>
                          <a:latin typeface="+mn-lt"/>
                          <a:ea typeface="+mn-ea"/>
                          <a:cs typeface="+mn-cs"/>
                        </a:rPr>
                        <a:t>, </a:t>
                      </a:r>
                      <a:r>
                        <a:rPr lang="de-DE" sz="1800" kern="1200" dirty="0">
                          <a:solidFill>
                            <a:schemeClr val="tx1"/>
                          </a:solidFill>
                          <a:latin typeface="+mn-lt"/>
                          <a:ea typeface="+mn-ea"/>
                          <a:cs typeface="+mn-cs"/>
                          <a:hlinkClick r:id="rId5" action="ppaction://hlinksldjump"/>
                        </a:rPr>
                        <a:t>49</a:t>
                      </a:r>
                      <a:r>
                        <a:rPr lang="de-DE" sz="1800" kern="1200" dirty="0">
                          <a:solidFill>
                            <a:schemeClr val="tx1"/>
                          </a:solidFill>
                          <a:latin typeface="+mn-lt"/>
                          <a:ea typeface="+mn-ea"/>
                          <a:cs typeface="+mn-cs"/>
                        </a:rPr>
                        <a:t>, </a:t>
                      </a:r>
                      <a:r>
                        <a:rPr lang="de-DE" sz="1800" kern="1200" dirty="0">
                          <a:solidFill>
                            <a:schemeClr val="tx1"/>
                          </a:solidFill>
                          <a:latin typeface="+mn-lt"/>
                          <a:ea typeface="+mn-ea"/>
                          <a:cs typeface="+mn-cs"/>
                          <a:hlinkClick r:id="rId6" action="ppaction://hlinksldjump"/>
                        </a:rPr>
                        <a:t>50</a:t>
                      </a:r>
                      <a:r>
                        <a:rPr lang="de-DE" sz="1800" kern="1200" dirty="0">
                          <a:solidFill>
                            <a:schemeClr val="tx1"/>
                          </a:solidFill>
                          <a:latin typeface="+mn-lt"/>
                          <a:ea typeface="+mn-ea"/>
                          <a:cs typeface="+mn-cs"/>
                        </a:rPr>
                        <a:t>)</a:t>
                      </a:r>
                    </a:p>
                    <a:p>
                      <a:pPr marL="0" lvl="0" indent="0">
                        <a:buNone/>
                      </a:pPr>
                      <a:r>
                        <a:rPr lang="de-DE" sz="1800" kern="1200" dirty="0">
                          <a:solidFill>
                            <a:schemeClr val="tx1"/>
                          </a:solidFill>
                          <a:latin typeface="+mn-lt"/>
                          <a:ea typeface="+mn-ea"/>
                          <a:cs typeface="+mn-cs"/>
                        </a:rPr>
                        <a:t>--&gt; teilweise lange Lieferzeiten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dirty="0"/>
                        <a:t>gehemmte Technologie bzw. Maßnahme: </a:t>
                      </a:r>
                      <a:r>
                        <a:rPr lang="de-DE" sz="1800" kern="1200" dirty="0">
                          <a:solidFill>
                            <a:schemeClr val="tx1"/>
                          </a:solidFill>
                          <a:latin typeface="+mn-lt"/>
                          <a:ea typeface="+mn-ea"/>
                          <a:cs typeface="+mn-cs"/>
                        </a:rPr>
                        <a:t>alle</a:t>
                      </a:r>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r>
                        <a:rPr lang="de-DE" sz="1800" b="1" kern="150" dirty="0">
                          <a:effectLst/>
                          <a:latin typeface="HTWBerlin Office"/>
                          <a:ea typeface="HTWBerlin Office"/>
                          <a:cs typeface="HTWBerlin Office"/>
                        </a:rPr>
                        <a:t>Betroffene Bereiche: </a:t>
                      </a:r>
                      <a:r>
                        <a:rPr lang="de-DE" sz="1800" kern="1200" dirty="0">
                          <a:solidFill>
                            <a:schemeClr val="tx1"/>
                          </a:solidFill>
                          <a:latin typeface="+mn-lt"/>
                          <a:ea typeface="+mn-ea"/>
                          <a:cs typeface="+mn-cs"/>
                        </a:rPr>
                        <a:t>alle</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p>
                      <a:pPr fontAlgn="auto"/>
                      <a:r>
                        <a:rPr lang="de-DE" sz="1600" kern="150" dirty="0">
                          <a:effectLst/>
                          <a:latin typeface="HTWBerlin Office"/>
                          <a:ea typeface="HTWBerlin Office"/>
                          <a:cs typeface="HTWBerlin Office"/>
                        </a:rPr>
                        <a:t> </a:t>
                      </a:r>
                    </a:p>
                    <a:p>
                      <a:r>
                        <a:rPr lang="de-DE" sz="1600" b="1" kern="150" dirty="0">
                          <a:effectLst/>
                          <a:latin typeface="HTWBerlin Office"/>
                          <a:ea typeface="HTWBerlin Office"/>
                          <a:cs typeface="HTWBerlin Office"/>
                        </a:rPr>
                        <a:t> </a:t>
                      </a:r>
                      <a:endParaRPr lang="de-DE" sz="16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DE" sz="1800" b="1" kern="150" dirty="0">
                          <a:effectLst/>
                          <a:latin typeface="HTWBerlin Office"/>
                          <a:ea typeface="HTWBerlin Office"/>
                          <a:cs typeface="HTWBerlin Office"/>
                        </a:rPr>
                        <a:t>Änderungsvorschläge</a:t>
                      </a:r>
                    </a:p>
                    <a:p>
                      <a:endParaRPr lang="de-DE" sz="1800" b="1" kern="150" dirty="0">
                        <a:effectLst/>
                        <a:latin typeface="HTWBerlin Office"/>
                        <a:ea typeface="HTWBerlin Office"/>
                        <a:cs typeface="HTWBerlin Office"/>
                      </a:endParaRPr>
                    </a:p>
                    <a:p>
                      <a:pPr marL="342900" indent="-342900" algn="l" defTabSz="1219170" rtl="0" eaLnBrk="1" latinLnBrk="0" hangingPunct="1">
                        <a:buFont typeface="+mj-lt"/>
                        <a:buAutoNum type="arabicPeriod"/>
                      </a:pPr>
                      <a:r>
                        <a:rPr lang="de-DE" sz="1800" kern="1200" dirty="0">
                          <a:solidFill>
                            <a:schemeClr val="tx1"/>
                          </a:solidFill>
                          <a:latin typeface="+mn-lt"/>
                          <a:ea typeface="+mn-ea"/>
                          <a:cs typeface="+mn-cs"/>
                        </a:rPr>
                        <a:t>Mehr </a:t>
                      </a:r>
                      <a:r>
                        <a:rPr lang="de-DE" sz="1800" kern="1200" dirty="0" err="1">
                          <a:solidFill>
                            <a:schemeClr val="tx1"/>
                          </a:solidFill>
                          <a:latin typeface="+mn-lt"/>
                          <a:ea typeface="+mn-ea"/>
                          <a:cs typeface="+mn-cs"/>
                        </a:rPr>
                        <a:t>Plug&amp;Play-Lösungen</a:t>
                      </a:r>
                      <a:br>
                        <a:rPr lang="de-DE" sz="1800" kern="1200" dirty="0">
                          <a:solidFill>
                            <a:schemeClr val="tx1"/>
                          </a:solidFill>
                          <a:latin typeface="+mn-lt"/>
                          <a:ea typeface="+mn-ea"/>
                          <a:cs typeface="+mn-cs"/>
                        </a:rPr>
                      </a:br>
                      <a:endParaRPr lang="de-DE" sz="1800" kern="1200" dirty="0">
                        <a:solidFill>
                          <a:schemeClr val="tx1"/>
                        </a:solidFill>
                        <a:latin typeface="+mn-lt"/>
                        <a:ea typeface="+mn-ea"/>
                        <a:cs typeface="+mn-cs"/>
                      </a:endParaRPr>
                    </a:p>
                    <a:p>
                      <a:pPr marL="342900" indent="-342900" algn="l" defTabSz="1219170" rtl="0" eaLnBrk="1" latinLnBrk="0" hangingPunct="1">
                        <a:buFont typeface="+mj-lt"/>
                        <a:buAutoNum type="arabicPeriod"/>
                      </a:pPr>
                      <a:r>
                        <a:rPr lang="de-DE" sz="1800" kern="1200" dirty="0">
                          <a:solidFill>
                            <a:schemeClr val="tx1"/>
                          </a:solidFill>
                          <a:latin typeface="+mn-lt"/>
                          <a:ea typeface="+mn-ea"/>
                          <a:cs typeface="+mn-cs"/>
                        </a:rPr>
                        <a:t>Fachkräfte innerhalb der Branche umverteilen (z.B. weniger Neubau, mehr Sanierung) und aus anderen Bereichen abziehen, z.B. der Auto- und Gasindustrie</a:t>
                      </a:r>
                    </a:p>
                    <a:p>
                      <a:pPr marL="342900" indent="-342900" algn="l" defTabSz="1219170" rtl="0" eaLnBrk="1" latinLnBrk="0" hangingPunct="1">
                        <a:buFont typeface="+mj-lt"/>
                        <a:buAutoNum type="arabicPeriod"/>
                      </a:pPr>
                      <a:endParaRPr lang="de-DE" sz="1800" kern="1200" dirty="0">
                        <a:solidFill>
                          <a:schemeClr val="tx1"/>
                        </a:solidFill>
                        <a:latin typeface="+mn-lt"/>
                        <a:ea typeface="+mn-ea"/>
                        <a:cs typeface="+mn-cs"/>
                      </a:endParaRPr>
                    </a:p>
                    <a:p>
                      <a:pPr marL="342900" indent="-342900" algn="l" defTabSz="1219170" rtl="0" eaLnBrk="1" latinLnBrk="0" hangingPunct="1">
                        <a:buFont typeface="+mj-lt"/>
                        <a:buAutoNum type="arabicPeriod"/>
                      </a:pPr>
                      <a:r>
                        <a:rPr lang="de-DE" sz="1800" kern="1200" dirty="0">
                          <a:solidFill>
                            <a:schemeClr val="tx1"/>
                          </a:solidFill>
                          <a:latin typeface="+mn-lt"/>
                          <a:ea typeface="+mn-ea"/>
                          <a:cs typeface="+mn-cs"/>
                        </a:rPr>
                        <a:t>Priorisierung der Energiewende durch Anreize</a:t>
                      </a: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b="1" kern="150" dirty="0">
                        <a:effectLst/>
                        <a:latin typeface="HTWBerlin Office"/>
                        <a:ea typeface="HTWBerlin Office"/>
                        <a:cs typeface="HTWBerlin Office"/>
                      </a:endParaRPr>
                    </a:p>
                    <a:p>
                      <a:endParaRPr lang="de-DE" sz="1800" kern="150" dirty="0">
                        <a:effectLst/>
                        <a:latin typeface="HTWBerlin Office"/>
                        <a:ea typeface="HTWBerlin Office"/>
                        <a:cs typeface="HTWBerlin Office"/>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016731"/>
                  </a:ext>
                </a:extLst>
              </a:tr>
            </a:tbl>
          </a:graphicData>
        </a:graphic>
      </p:graphicFrame>
      <p:pic>
        <p:nvPicPr>
          <p:cNvPr id="2" name="Grafik 1" descr="Ein Bild, das Text, Clipart enthält.&#10;&#10;Automatisch generierte Beschreibung">
            <a:extLst>
              <a:ext uri="{FF2B5EF4-FFF2-40B4-BE49-F238E27FC236}">
                <a16:creationId xmlns:a16="http://schemas.microsoft.com/office/drawing/2014/main" id="{A5DD257C-B167-5497-65D5-23C6AADB925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72010" y="3543929"/>
            <a:ext cx="1136158" cy="1291632"/>
          </a:xfrm>
          <a:prstGeom prst="rect">
            <a:avLst/>
          </a:prstGeom>
        </p:spPr>
      </p:pic>
      <p:pic>
        <p:nvPicPr>
          <p:cNvPr id="3" name="Grafik 2">
            <a:extLst>
              <a:ext uri="{FF2B5EF4-FFF2-40B4-BE49-F238E27FC236}">
                <a16:creationId xmlns:a16="http://schemas.microsoft.com/office/drawing/2014/main" id="{30D4FF89-76E9-FC6F-0C44-198697520C2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47612" y="5229200"/>
            <a:ext cx="1409897" cy="438211"/>
          </a:xfrm>
          <a:prstGeom prst="rect">
            <a:avLst/>
          </a:prstGeom>
        </p:spPr>
      </p:pic>
      <p:pic>
        <p:nvPicPr>
          <p:cNvPr id="4" name="Form2">
            <a:extLst>
              <a:ext uri="{FF2B5EF4-FFF2-40B4-BE49-F238E27FC236}">
                <a16:creationId xmlns:a16="http://schemas.microsoft.com/office/drawing/2014/main" id="{92F4C736-6623-4A11-57F2-6648C4A766DE}"/>
              </a:ext>
            </a:extLst>
          </p:cNvPr>
          <p:cNvPicPr>
            <a:picLocks noChangeAspect="1" noChangeArrowheads="1"/>
          </p:cNvPicPr>
          <p:nvPr/>
        </p:nvPicPr>
        <p:blipFill>
          <a:blip r:embed="rId9" cstate="print">
            <a:lum bright="50000"/>
            <a:extLst>
              <a:ext uri="{28A0092B-C50C-407E-A947-70E740481C1C}">
                <a14:useLocalDpi xmlns:a14="http://schemas.microsoft.com/office/drawing/2010/main"/>
              </a:ext>
            </a:extLst>
          </a:blip>
          <a:srcRect/>
          <a:stretch>
            <a:fillRect/>
          </a:stretch>
        </p:blipFill>
        <p:spPr bwMode="auto">
          <a:xfrm>
            <a:off x="4362581" y="3861048"/>
            <a:ext cx="8763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5" name="Form3">
            <a:extLst>
              <a:ext uri="{FF2B5EF4-FFF2-40B4-BE49-F238E27FC236}">
                <a16:creationId xmlns:a16="http://schemas.microsoft.com/office/drawing/2014/main" id="{589E0E2F-B56F-4F6B-E401-13162D613F5C}"/>
              </a:ext>
            </a:extLst>
          </p:cNvPr>
          <p:cNvPicPr>
            <a:picLocks noChangeAspect="1" noChangeArrowheads="1"/>
          </p:cNvPicPr>
          <p:nvPr/>
        </p:nvPicPr>
        <p:blipFill>
          <a:blip r:embed="rId10" cstate="print">
            <a:lum bright="50000"/>
            <a:extLst>
              <a:ext uri="{28A0092B-C50C-407E-A947-70E740481C1C}">
                <a14:useLocalDpi xmlns:a14="http://schemas.microsoft.com/office/drawing/2010/main"/>
              </a:ext>
            </a:extLst>
          </a:blip>
          <a:srcRect/>
          <a:stretch>
            <a:fillRect/>
          </a:stretch>
        </p:blipFill>
        <p:spPr bwMode="auto">
          <a:xfrm>
            <a:off x="5490469" y="3933056"/>
            <a:ext cx="635000" cy="831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60068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9732</Words>
  <Application>Microsoft Office PowerPoint</Application>
  <PresentationFormat>Breitbild</PresentationFormat>
  <Paragraphs>1526</Paragraphs>
  <Slides>29</Slides>
  <Notes>29</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29</vt:i4>
      </vt:variant>
    </vt:vector>
  </HeadingPairs>
  <TitlesOfParts>
    <vt:vector size="39" baseType="lpstr">
      <vt:lpstr>-apple-system</vt:lpstr>
      <vt:lpstr>Arial</vt:lpstr>
      <vt:lpstr>Calibri</vt:lpstr>
      <vt:lpstr>Calibri Light</vt:lpstr>
      <vt:lpstr>HTWBerlin Office</vt:lpstr>
      <vt:lpstr>IBM Plex</vt:lpstr>
      <vt:lpstr>Open Sans</vt:lpstr>
      <vt:lpstr>Quodana</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Sozioökonomische Hemmnisse</dc:title>
  <dc:creator>Florian Hinze</dc:creator>
  <cp:lastModifiedBy>Florian Hinze</cp:lastModifiedBy>
  <cp:revision>562</cp:revision>
  <dcterms:created xsi:type="dcterms:W3CDTF">2023-09-11T13:14:02Z</dcterms:created>
  <dcterms:modified xsi:type="dcterms:W3CDTF">2024-08-20T13:12:17Z</dcterms:modified>
</cp:coreProperties>
</file>