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47" r:id="rId2"/>
    <p:sldId id="386" r:id="rId3"/>
    <p:sldId id="381" r:id="rId4"/>
    <p:sldId id="352" r:id="rId5"/>
    <p:sldId id="378" r:id="rId6"/>
    <p:sldId id="357" r:id="rId7"/>
    <p:sldId id="343" r:id="rId8"/>
    <p:sldId id="321" r:id="rId9"/>
    <p:sldId id="351" r:id="rId10"/>
    <p:sldId id="359" r:id="rId11"/>
    <p:sldId id="399" r:id="rId12"/>
    <p:sldId id="401" r:id="rId13"/>
    <p:sldId id="356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DF1B93-C99E-4CAB-8F14-77EC541D16B3}" v="25" dt="2024-06-20T14:09:16.4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63693" autoAdjust="0"/>
  </p:normalViewPr>
  <p:slideViewPr>
    <p:cSldViewPr snapToGrid="0">
      <p:cViewPr varScale="1">
        <p:scale>
          <a:sx n="97" d="100"/>
          <a:sy n="97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orian Hinze" userId="7c93c3a0-d5d3-4cb8-bd4b-71f07049e354" providerId="ADAL" clId="{17DF1B93-C99E-4CAB-8F14-77EC541D16B3}"/>
    <pc:docChg chg="undo redo custSel delSld modSld">
      <pc:chgData name="Florian Hinze" userId="7c93c3a0-d5d3-4cb8-bd4b-71f07049e354" providerId="ADAL" clId="{17DF1B93-C99E-4CAB-8F14-77EC541D16B3}" dt="2024-06-20T14:09:16.480" v="237" actId="20578"/>
      <pc:docMkLst>
        <pc:docMk/>
      </pc:docMkLst>
      <pc:sldChg chg="addSp delSp modSp mod">
        <pc:chgData name="Florian Hinze" userId="7c93c3a0-d5d3-4cb8-bd4b-71f07049e354" providerId="ADAL" clId="{17DF1B93-C99E-4CAB-8F14-77EC541D16B3}" dt="2024-06-20T14:09:16.480" v="237" actId="20578"/>
        <pc:sldMkLst>
          <pc:docMk/>
          <pc:sldMk cId="2962657398" sldId="347"/>
        </pc:sldMkLst>
        <pc:spChg chg="mod">
          <ac:chgData name="Florian Hinze" userId="7c93c3a0-d5d3-4cb8-bd4b-71f07049e354" providerId="ADAL" clId="{17DF1B93-C99E-4CAB-8F14-77EC541D16B3}" dt="2024-06-20T14:09:16.480" v="237" actId="20578"/>
          <ac:spMkLst>
            <pc:docMk/>
            <pc:sldMk cId="2962657398" sldId="347"/>
            <ac:spMk id="2" creationId="{68EE0C80-C53B-9BC4-0741-FE563224C3F6}"/>
          </ac:spMkLst>
        </pc:spChg>
        <pc:spChg chg="add mod">
          <ac:chgData name="Florian Hinze" userId="7c93c3a0-d5d3-4cb8-bd4b-71f07049e354" providerId="ADAL" clId="{17DF1B93-C99E-4CAB-8F14-77EC541D16B3}" dt="2024-06-20T14:09:16.480" v="237" actId="20578"/>
          <ac:spMkLst>
            <pc:docMk/>
            <pc:sldMk cId="2962657398" sldId="347"/>
            <ac:spMk id="6" creationId="{111C95CC-4D41-269C-578F-C8299CA62670}"/>
          </ac:spMkLst>
        </pc:spChg>
        <pc:graphicFrameChg chg="add del modGraphic">
          <ac:chgData name="Florian Hinze" userId="7c93c3a0-d5d3-4cb8-bd4b-71f07049e354" providerId="ADAL" clId="{17DF1B93-C99E-4CAB-8F14-77EC541D16B3}" dt="2024-06-20T13:17:42.774" v="9" actId="27309"/>
          <ac:graphicFrameMkLst>
            <pc:docMk/>
            <pc:sldMk cId="2962657398" sldId="347"/>
            <ac:graphicFrameMk id="5" creationId="{95505564-FF1C-85F3-1FB7-A4B5E544260C}"/>
          </ac:graphicFrameMkLst>
        </pc:graphicFrameChg>
      </pc:sldChg>
      <pc:sldChg chg="modSp mod">
        <pc:chgData name="Florian Hinze" userId="7c93c3a0-d5d3-4cb8-bd4b-71f07049e354" providerId="ADAL" clId="{17DF1B93-C99E-4CAB-8F14-77EC541D16B3}" dt="2024-06-20T13:52:05.074" v="125" actId="20577"/>
        <pc:sldMkLst>
          <pc:docMk/>
          <pc:sldMk cId="1906576071" sldId="357"/>
        </pc:sldMkLst>
        <pc:graphicFrameChg chg="modGraphic">
          <ac:chgData name="Florian Hinze" userId="7c93c3a0-d5d3-4cb8-bd4b-71f07049e354" providerId="ADAL" clId="{17DF1B93-C99E-4CAB-8F14-77EC541D16B3}" dt="2024-06-20T13:52:05.074" v="125" actId="20577"/>
          <ac:graphicFrameMkLst>
            <pc:docMk/>
            <pc:sldMk cId="1906576071" sldId="357"/>
            <ac:graphicFrameMk id="6" creationId="{C63849B4-79DE-0801-0DEF-21A1E7237720}"/>
          </ac:graphicFrameMkLst>
        </pc:graphicFrameChg>
      </pc:sldChg>
      <pc:sldChg chg="modNotes">
        <pc:chgData name="Florian Hinze" userId="7c93c3a0-d5d3-4cb8-bd4b-71f07049e354" providerId="ADAL" clId="{17DF1B93-C99E-4CAB-8F14-77EC541D16B3}" dt="2024-06-20T13:16:35.819" v="5" actId="27636"/>
        <pc:sldMkLst>
          <pc:docMk/>
          <pc:sldMk cId="537142368" sldId="381"/>
        </pc:sldMkLst>
      </pc:sldChg>
      <pc:sldChg chg="modSp del mod modNotes">
        <pc:chgData name="Florian Hinze" userId="7c93c3a0-d5d3-4cb8-bd4b-71f07049e354" providerId="ADAL" clId="{17DF1B93-C99E-4CAB-8F14-77EC541D16B3}" dt="2024-06-20T14:06:03.642" v="198" actId="47"/>
        <pc:sldMkLst>
          <pc:docMk/>
          <pc:sldMk cId="2459378575" sldId="400"/>
        </pc:sldMkLst>
        <pc:graphicFrameChg chg="modGraphic">
          <ac:chgData name="Florian Hinze" userId="7c93c3a0-d5d3-4cb8-bd4b-71f07049e354" providerId="ADAL" clId="{17DF1B93-C99E-4CAB-8F14-77EC541D16B3}" dt="2024-06-20T14:05:50.713" v="197" actId="6549"/>
          <ac:graphicFrameMkLst>
            <pc:docMk/>
            <pc:sldMk cId="2459378575" sldId="400"/>
            <ac:graphicFrameMk id="6" creationId="{C63849B4-79DE-0801-0DEF-21A1E7237720}"/>
          </ac:graphicFrameMkLst>
        </pc:graphicFrameChg>
      </pc:sldChg>
    </pc:docChg>
  </pc:docChgLst>
  <pc:docChgLst>
    <pc:chgData name="Begleitforschung Energiewendebauen" clId="Web-{D55609EC-B1B1-4D52-8B5D-8C53EEA94E84}"/>
    <pc:docChg chg="modSld">
      <pc:chgData name="Begleitforschung Energiewendebauen" userId="" providerId="" clId="Web-{D55609EC-B1B1-4D52-8B5D-8C53EEA94E84}" dt="2023-12-18T11:45:28.899" v="1"/>
      <pc:docMkLst>
        <pc:docMk/>
      </pc:docMkLst>
      <pc:sldChg chg="modNotes">
        <pc:chgData name="Begleitforschung Energiewendebauen" userId="" providerId="" clId="Web-{D55609EC-B1B1-4D52-8B5D-8C53EEA94E84}" dt="2023-12-18T11:45:28.899" v="1"/>
        <pc:sldMkLst>
          <pc:docMk/>
          <pc:sldMk cId="3572690289" sldId="386"/>
        </pc:sldMkLst>
      </pc:sldChg>
    </pc:docChg>
  </pc:docChgLst>
  <pc:docChgLst>
    <pc:chgData name="Begleitforschung Energiewendebauen" clId="Web-{45B3EA7E-640E-482A-9080-D748364EF782}"/>
    <pc:docChg chg="modSld">
      <pc:chgData name="Begleitforschung Energiewendebauen" userId="" providerId="" clId="Web-{45B3EA7E-640E-482A-9080-D748364EF782}" dt="2024-05-02T13:34:52.194" v="51"/>
      <pc:docMkLst>
        <pc:docMk/>
      </pc:docMkLst>
      <pc:sldChg chg="modSp">
        <pc:chgData name="Begleitforschung Energiewendebauen" userId="" providerId="" clId="Web-{45B3EA7E-640E-482A-9080-D748364EF782}" dt="2024-05-02T13:34:52.194" v="51"/>
        <pc:sldMkLst>
          <pc:docMk/>
          <pc:sldMk cId="3572690289" sldId="386"/>
        </pc:sldMkLst>
        <pc:graphicFrameChg chg="mod modGraphic">
          <ac:chgData name="Begleitforschung Energiewendebauen" userId="" providerId="" clId="Web-{45B3EA7E-640E-482A-9080-D748364EF782}" dt="2024-05-02T13:34:52.194" v="51"/>
          <ac:graphicFrameMkLst>
            <pc:docMk/>
            <pc:sldMk cId="3572690289" sldId="386"/>
            <ac:graphicFrameMk id="6" creationId="{C63849B4-79DE-0801-0DEF-21A1E7237720}"/>
          </ac:graphicFrameMkLst>
        </pc:graphicFrameChg>
      </pc:sldChg>
    </pc:docChg>
  </pc:docChgLst>
  <pc:docChgLst>
    <pc:chgData name="Begleitforschung Energiewendebauen" clId="Web-{445ED261-7A9B-4149-8219-BC5C688B32B8}"/>
    <pc:docChg chg="modSld">
      <pc:chgData name="Begleitforschung Energiewendebauen" userId="" providerId="" clId="Web-{445ED261-7A9B-4149-8219-BC5C688B32B8}" dt="2024-04-29T14:10:22.693" v="51"/>
      <pc:docMkLst>
        <pc:docMk/>
      </pc:docMkLst>
      <pc:sldChg chg="modSp">
        <pc:chgData name="Begleitforschung Energiewendebauen" userId="" providerId="" clId="Web-{445ED261-7A9B-4149-8219-BC5C688B32B8}" dt="2024-04-29T14:10:22.693" v="51"/>
        <pc:sldMkLst>
          <pc:docMk/>
          <pc:sldMk cId="537142368" sldId="381"/>
        </pc:sldMkLst>
        <pc:graphicFrameChg chg="mod modGraphic">
          <ac:chgData name="Begleitforschung Energiewendebauen" userId="" providerId="" clId="Web-{445ED261-7A9B-4149-8219-BC5C688B32B8}" dt="2024-04-29T14:10:22.693" v="51"/>
          <ac:graphicFrameMkLst>
            <pc:docMk/>
            <pc:sldMk cId="537142368" sldId="381"/>
            <ac:graphicFrameMk id="6" creationId="{C63849B4-79DE-0801-0DEF-21A1E7237720}"/>
          </ac:graphicFrameMkLst>
        </pc:graphicFrameChg>
      </pc:sldChg>
      <pc:sldChg chg="modSp">
        <pc:chgData name="Begleitforschung Energiewendebauen" userId="" providerId="" clId="Web-{445ED261-7A9B-4149-8219-BC5C688B32B8}" dt="2024-04-29T14:08:48.362" v="33"/>
        <pc:sldMkLst>
          <pc:docMk/>
          <pc:sldMk cId="3572690289" sldId="386"/>
        </pc:sldMkLst>
        <pc:graphicFrameChg chg="mod modGraphic">
          <ac:chgData name="Begleitforschung Energiewendebauen" userId="" providerId="" clId="Web-{445ED261-7A9B-4149-8219-BC5C688B32B8}" dt="2024-04-29T14:08:48.362" v="33"/>
          <ac:graphicFrameMkLst>
            <pc:docMk/>
            <pc:sldMk cId="3572690289" sldId="386"/>
            <ac:graphicFrameMk id="6" creationId="{C63849B4-79DE-0801-0DEF-21A1E7237720}"/>
          </ac:graphicFrameMkLst>
        </pc:graphicFrameChg>
      </pc:sldChg>
    </pc:docChg>
  </pc:docChgLst>
  <pc:docChgLst>
    <pc:chgData name="Begleitforschung Energiewendebauen" clId="Web-{6E332466-B6CA-41DD-B5BA-2F576E419272}"/>
    <pc:docChg chg="addSld modSld">
      <pc:chgData name="Begleitforschung Energiewendebauen" userId="" providerId="" clId="Web-{6E332466-B6CA-41DD-B5BA-2F576E419272}" dt="2024-01-04T11:34:23.137" v="1544"/>
      <pc:docMkLst>
        <pc:docMk/>
      </pc:docMkLst>
      <pc:sldChg chg="modSp">
        <pc:chgData name="Begleitforschung Energiewendebauen" userId="" providerId="" clId="Web-{6E332466-B6CA-41DD-B5BA-2F576E419272}" dt="2024-01-04T10:59:00.601" v="304"/>
        <pc:sldMkLst>
          <pc:docMk/>
          <pc:sldMk cId="2422681608" sldId="352"/>
        </pc:sldMkLst>
        <pc:graphicFrameChg chg="mod modGraphic">
          <ac:chgData name="Begleitforschung Energiewendebauen" userId="" providerId="" clId="Web-{6E332466-B6CA-41DD-B5BA-2F576E419272}" dt="2024-01-04T10:59:00.601" v="304"/>
          <ac:graphicFrameMkLst>
            <pc:docMk/>
            <pc:sldMk cId="2422681608" sldId="352"/>
            <ac:graphicFrameMk id="6" creationId="{C63849B4-79DE-0801-0DEF-21A1E7237720}"/>
          </ac:graphicFrameMkLst>
        </pc:graphicFrameChg>
      </pc:sldChg>
      <pc:sldChg chg="addSp delSp modSp modNotes">
        <pc:chgData name="Begleitforschung Energiewendebauen" userId="" providerId="" clId="Web-{6E332466-B6CA-41DD-B5BA-2F576E419272}" dt="2024-01-04T11:34:23.137" v="1544"/>
        <pc:sldMkLst>
          <pc:docMk/>
          <pc:sldMk cId="2459378575" sldId="400"/>
        </pc:sldMkLst>
        <pc:graphicFrameChg chg="mod modGraphic">
          <ac:chgData name="Begleitforschung Energiewendebauen" userId="" providerId="" clId="Web-{6E332466-B6CA-41DD-B5BA-2F576E419272}" dt="2024-01-04T11:19:53.866" v="1200"/>
          <ac:graphicFrameMkLst>
            <pc:docMk/>
            <pc:sldMk cId="2459378575" sldId="400"/>
            <ac:graphicFrameMk id="6" creationId="{C63849B4-79DE-0801-0DEF-21A1E7237720}"/>
          </ac:graphicFrameMkLst>
        </pc:graphicFrameChg>
        <pc:picChg chg="del">
          <ac:chgData name="Begleitforschung Energiewendebauen" userId="" providerId="" clId="Web-{6E332466-B6CA-41DD-B5BA-2F576E419272}" dt="2024-01-04T11:10:35.555" v="810"/>
          <ac:picMkLst>
            <pc:docMk/>
            <pc:sldMk cId="2459378575" sldId="400"/>
            <ac:picMk id="2" creationId="{E1E85AEB-A303-29E0-DEA4-86666913D8A6}"/>
          </ac:picMkLst>
        </pc:picChg>
        <pc:picChg chg="del">
          <ac:chgData name="Begleitforschung Energiewendebauen" userId="" providerId="" clId="Web-{6E332466-B6CA-41DD-B5BA-2F576E419272}" dt="2024-01-04T11:09:49.351" v="808"/>
          <ac:picMkLst>
            <pc:docMk/>
            <pc:sldMk cId="2459378575" sldId="400"/>
            <ac:picMk id="3" creationId="{34C3B113-0BD4-998A-BCED-05ED5C2CB65C}"/>
          </ac:picMkLst>
        </pc:picChg>
        <pc:picChg chg="add del mod">
          <ac:chgData name="Begleitforschung Energiewendebauen" userId="" providerId="" clId="Web-{6E332466-B6CA-41DD-B5BA-2F576E419272}" dt="2024-01-04T11:12:20.839" v="815" actId="1076"/>
          <ac:picMkLst>
            <pc:docMk/>
            <pc:sldMk cId="2459378575" sldId="400"/>
            <ac:picMk id="7" creationId="{B5C3AF0A-854B-9A98-47AF-E86D12223245}"/>
          </ac:picMkLst>
        </pc:picChg>
        <pc:picChg chg="add del mod">
          <ac:chgData name="Begleitforschung Energiewendebauen" userId="" providerId="" clId="Web-{6E332466-B6CA-41DD-B5BA-2F576E419272}" dt="2024-01-04T11:12:25.074" v="816" actId="1076"/>
          <ac:picMkLst>
            <pc:docMk/>
            <pc:sldMk cId="2459378575" sldId="400"/>
            <ac:picMk id="8" creationId="{555E4451-9B49-662B-95D6-6C229A98204E}"/>
          </ac:picMkLst>
        </pc:picChg>
        <pc:picChg chg="mod">
          <ac:chgData name="Begleitforschung Energiewendebauen" userId="" providerId="" clId="Web-{6E332466-B6CA-41DD-B5BA-2F576E419272}" dt="2024-01-04T11:10:33.227" v="809" actId="1076"/>
          <ac:picMkLst>
            <pc:docMk/>
            <pc:sldMk cId="2459378575" sldId="400"/>
            <ac:picMk id="9" creationId="{D6047CB9-91DE-431D-23D5-F12218BD39C9}"/>
          </ac:picMkLst>
        </pc:picChg>
      </pc:sldChg>
      <pc:sldChg chg="add replId">
        <pc:chgData name="Begleitforschung Energiewendebauen" userId="" providerId="" clId="Web-{6E332466-B6CA-41DD-B5BA-2F576E419272}" dt="2024-01-04T10:43:29.907" v="0"/>
        <pc:sldMkLst>
          <pc:docMk/>
          <pc:sldMk cId="773954790" sldId="401"/>
        </pc:sldMkLst>
      </pc:sldChg>
    </pc:docChg>
  </pc:docChgLst>
  <pc:docChgLst>
    <pc:chgData name="Begleitforschung Energiewendebauen" clId="Web-{65DDA29D-38C2-4735-BA0F-3229A6EA21D6}"/>
    <pc:docChg chg="modSld sldOrd">
      <pc:chgData name="Begleitforschung Energiewendebauen" userId="" providerId="" clId="Web-{65DDA29D-38C2-4735-BA0F-3229A6EA21D6}" dt="2024-05-03T10:50:10.789" v="123" actId="1076"/>
      <pc:docMkLst>
        <pc:docMk/>
      </pc:docMkLst>
      <pc:sldChg chg="modSp">
        <pc:chgData name="Begleitforschung Energiewendebauen" userId="" providerId="" clId="Web-{65DDA29D-38C2-4735-BA0F-3229A6EA21D6}" dt="2024-05-03T10:23:15.900" v="82"/>
        <pc:sldMkLst>
          <pc:docMk/>
          <pc:sldMk cId="2422681608" sldId="352"/>
        </pc:sldMkLst>
        <pc:graphicFrameChg chg="mod modGraphic">
          <ac:chgData name="Begleitforschung Energiewendebauen" userId="" providerId="" clId="Web-{65DDA29D-38C2-4735-BA0F-3229A6EA21D6}" dt="2024-05-03T10:23:15.900" v="82"/>
          <ac:graphicFrameMkLst>
            <pc:docMk/>
            <pc:sldMk cId="2422681608" sldId="352"/>
            <ac:graphicFrameMk id="6" creationId="{C63849B4-79DE-0801-0DEF-21A1E7237720}"/>
          </ac:graphicFrameMkLst>
        </pc:graphicFrameChg>
      </pc:sldChg>
      <pc:sldChg chg="addSp delSp modSp ord">
        <pc:chgData name="Begleitforschung Energiewendebauen" userId="" providerId="" clId="Web-{65DDA29D-38C2-4735-BA0F-3229A6EA21D6}" dt="2024-05-03T10:27:27.513" v="86"/>
        <pc:sldMkLst>
          <pc:docMk/>
          <pc:sldMk cId="1906576071" sldId="357"/>
        </pc:sldMkLst>
        <pc:picChg chg="del">
          <ac:chgData name="Begleitforschung Energiewendebauen" userId="" providerId="" clId="Web-{65DDA29D-38C2-4735-BA0F-3229A6EA21D6}" dt="2024-05-03T10:26:42.087" v="84"/>
          <ac:picMkLst>
            <pc:docMk/>
            <pc:sldMk cId="1906576071" sldId="357"/>
            <ac:picMk id="2" creationId="{BAEF8CDD-CEAA-FD9C-DC27-BB80CB88FCD4}"/>
          </ac:picMkLst>
        </pc:picChg>
        <pc:picChg chg="add">
          <ac:chgData name="Begleitforschung Energiewendebauen" userId="" providerId="" clId="Web-{65DDA29D-38C2-4735-BA0F-3229A6EA21D6}" dt="2024-05-03T10:26:40.337" v="83"/>
          <ac:picMkLst>
            <pc:docMk/>
            <pc:sldMk cId="1906576071" sldId="357"/>
            <ac:picMk id="4" creationId="{1263DFC6-BC52-1FC1-F6D5-CBC124C1A804}"/>
          </ac:picMkLst>
        </pc:picChg>
        <pc:picChg chg="mod">
          <ac:chgData name="Begleitforschung Energiewendebauen" userId="" providerId="" clId="Web-{65DDA29D-38C2-4735-BA0F-3229A6EA21D6}" dt="2024-05-03T10:26:45.853" v="85" actId="1076"/>
          <ac:picMkLst>
            <pc:docMk/>
            <pc:sldMk cId="1906576071" sldId="357"/>
            <ac:picMk id="7" creationId="{B5C3AF0A-854B-9A98-47AF-E86D12223245}"/>
          </ac:picMkLst>
        </pc:picChg>
      </pc:sldChg>
      <pc:sldChg chg="modSp">
        <pc:chgData name="Begleitforschung Energiewendebauen" userId="" providerId="" clId="Web-{65DDA29D-38C2-4735-BA0F-3229A6EA21D6}" dt="2024-05-03T10:38:01.030" v="87"/>
        <pc:sldMkLst>
          <pc:docMk/>
          <pc:sldMk cId="716157505" sldId="359"/>
        </pc:sldMkLst>
        <pc:graphicFrameChg chg="modGraphic">
          <ac:chgData name="Begleitforschung Energiewendebauen" userId="" providerId="" clId="Web-{65DDA29D-38C2-4735-BA0F-3229A6EA21D6}" dt="2024-05-03T10:38:01.030" v="87"/>
          <ac:graphicFrameMkLst>
            <pc:docMk/>
            <pc:sldMk cId="716157505" sldId="359"/>
            <ac:graphicFrameMk id="6" creationId="{C63849B4-79DE-0801-0DEF-21A1E7237720}"/>
          </ac:graphicFrameMkLst>
        </pc:graphicFrameChg>
      </pc:sldChg>
      <pc:sldChg chg="addSp delSp modSp">
        <pc:chgData name="Begleitforschung Energiewendebauen" userId="" providerId="" clId="Web-{65DDA29D-38C2-4735-BA0F-3229A6EA21D6}" dt="2024-05-03T10:22:05.363" v="68"/>
        <pc:sldMkLst>
          <pc:docMk/>
          <pc:sldMk cId="537142368" sldId="381"/>
        </pc:sldMkLst>
        <pc:graphicFrameChg chg="mod modGraphic">
          <ac:chgData name="Begleitforschung Energiewendebauen" userId="" providerId="" clId="Web-{65DDA29D-38C2-4735-BA0F-3229A6EA21D6}" dt="2024-05-03T10:22:05.363" v="68"/>
          <ac:graphicFrameMkLst>
            <pc:docMk/>
            <pc:sldMk cId="537142368" sldId="381"/>
            <ac:graphicFrameMk id="6" creationId="{C63849B4-79DE-0801-0DEF-21A1E7237720}"/>
          </ac:graphicFrameMkLst>
        </pc:graphicFrameChg>
        <pc:picChg chg="add mod">
          <ac:chgData name="Begleitforschung Energiewendebauen" userId="" providerId="" clId="Web-{65DDA29D-38C2-4735-BA0F-3229A6EA21D6}" dt="2024-05-03T10:21:37.533" v="3" actId="1076"/>
          <ac:picMkLst>
            <pc:docMk/>
            <pc:sldMk cId="537142368" sldId="381"/>
            <ac:picMk id="3" creationId="{7D4A7F6D-2500-C097-F355-C9A2D90CABDF}"/>
          </ac:picMkLst>
        </pc:picChg>
        <pc:picChg chg="del">
          <ac:chgData name="Begleitforschung Energiewendebauen" userId="" providerId="" clId="Web-{65DDA29D-38C2-4735-BA0F-3229A6EA21D6}" dt="2024-05-03T10:21:35.564" v="2"/>
          <ac:picMkLst>
            <pc:docMk/>
            <pc:sldMk cId="537142368" sldId="381"/>
            <ac:picMk id="9" creationId="{D6047CB9-91DE-431D-23D5-F12218BD39C9}"/>
          </ac:picMkLst>
        </pc:picChg>
      </pc:sldChg>
      <pc:sldChg chg="modSp">
        <pc:chgData name="Begleitforschung Energiewendebauen" userId="" providerId="" clId="Web-{65DDA29D-38C2-4735-BA0F-3229A6EA21D6}" dt="2024-05-03T10:43:32.774" v="120"/>
        <pc:sldMkLst>
          <pc:docMk/>
          <pc:sldMk cId="3869685627" sldId="399"/>
        </pc:sldMkLst>
        <pc:graphicFrameChg chg="mod modGraphic">
          <ac:chgData name="Begleitforschung Energiewendebauen" userId="" providerId="" clId="Web-{65DDA29D-38C2-4735-BA0F-3229A6EA21D6}" dt="2024-05-03T10:43:32.774" v="120"/>
          <ac:graphicFrameMkLst>
            <pc:docMk/>
            <pc:sldMk cId="3869685627" sldId="399"/>
            <ac:graphicFrameMk id="6" creationId="{C63849B4-79DE-0801-0DEF-21A1E7237720}"/>
          </ac:graphicFrameMkLst>
        </pc:graphicFrameChg>
      </pc:sldChg>
      <pc:sldChg chg="addSp delSp modSp">
        <pc:chgData name="Begleitforschung Energiewendebauen" userId="" providerId="" clId="Web-{65DDA29D-38C2-4735-BA0F-3229A6EA21D6}" dt="2024-05-03T10:50:10.789" v="123" actId="1076"/>
        <pc:sldMkLst>
          <pc:docMk/>
          <pc:sldMk cId="2459378575" sldId="400"/>
        </pc:sldMkLst>
        <pc:picChg chg="add mod">
          <ac:chgData name="Begleitforschung Energiewendebauen" userId="" providerId="" clId="Web-{65DDA29D-38C2-4735-BA0F-3229A6EA21D6}" dt="2024-05-03T10:50:10.789" v="123" actId="1076"/>
          <ac:picMkLst>
            <pc:docMk/>
            <pc:sldMk cId="2459378575" sldId="400"/>
            <ac:picMk id="3" creationId="{9BC37FF0-7072-66FE-B2D8-E9E5D2ECF56A}"/>
          </ac:picMkLst>
        </pc:picChg>
        <pc:picChg chg="del">
          <ac:chgData name="Begleitforschung Energiewendebauen" userId="" providerId="" clId="Web-{65DDA29D-38C2-4735-BA0F-3229A6EA21D6}" dt="2024-05-03T10:50:06.758" v="121"/>
          <ac:picMkLst>
            <pc:docMk/>
            <pc:sldMk cId="2459378575" sldId="400"/>
            <ac:picMk id="9" creationId="{D6047CB9-91DE-431D-23D5-F12218BD39C9}"/>
          </ac:picMkLst>
        </pc:picChg>
      </pc:sldChg>
    </pc:docChg>
  </pc:docChgLst>
  <pc:docChgLst>
    <pc:chgData name="Begleitforschung Energiewendebauen" userId="ShdxA6A265rVaMtCMrfRv33ty7p1OQVhes22tOuKlYk=" providerId="None" clId="Web-{45B3EA7E-640E-482A-9080-D748364EF782}"/>
    <pc:docChg chg="modSld">
      <pc:chgData name="Begleitforschung Energiewendebauen" userId="ShdxA6A265rVaMtCMrfRv33ty7p1OQVhes22tOuKlYk=" providerId="None" clId="Web-{45B3EA7E-640E-482A-9080-D748364EF782}" dt="2024-05-02T13:32:10.078" v="59"/>
      <pc:docMkLst>
        <pc:docMk/>
      </pc:docMkLst>
      <pc:sldChg chg="modSp">
        <pc:chgData name="Begleitforschung Energiewendebauen" userId="ShdxA6A265rVaMtCMrfRv33ty7p1OQVhes22tOuKlYk=" providerId="None" clId="Web-{45B3EA7E-640E-482A-9080-D748364EF782}" dt="2024-05-02T13:32:10.078" v="59"/>
        <pc:sldMkLst>
          <pc:docMk/>
          <pc:sldMk cId="3572690289" sldId="386"/>
        </pc:sldMkLst>
        <pc:graphicFrameChg chg="mod modGraphic">
          <ac:chgData name="Begleitforschung Energiewendebauen" userId="ShdxA6A265rVaMtCMrfRv33ty7p1OQVhes22tOuKlYk=" providerId="None" clId="Web-{45B3EA7E-640E-482A-9080-D748364EF782}" dt="2024-05-02T13:32:10.078" v="59"/>
          <ac:graphicFrameMkLst>
            <pc:docMk/>
            <pc:sldMk cId="3572690289" sldId="386"/>
            <ac:graphicFrameMk id="6" creationId="{C63849B4-79DE-0801-0DEF-21A1E7237720}"/>
          </ac:graphicFrameMkLst>
        </pc:graphicFrameChg>
      </pc:sldChg>
    </pc:docChg>
  </pc:docChgLst>
  <pc:docChgLst>
    <pc:chgData name="Florian Hinze" userId="7c93c3a0-d5d3-4cb8-bd4b-71f07049e354" providerId="ADAL" clId="{8D3FAB59-2C0B-4B9E-B5AD-2730DFF56157}"/>
    <pc:docChg chg="addSld delSld modSld">
      <pc:chgData name="Florian Hinze" userId="7c93c3a0-d5d3-4cb8-bd4b-71f07049e354" providerId="ADAL" clId="{8D3FAB59-2C0B-4B9E-B5AD-2730DFF56157}" dt="2023-10-31T11:05:32.885" v="1" actId="47"/>
      <pc:docMkLst>
        <pc:docMk/>
      </pc:docMkLst>
      <pc:sldChg chg="add">
        <pc:chgData name="Florian Hinze" userId="7c93c3a0-d5d3-4cb8-bd4b-71f07049e354" providerId="ADAL" clId="{8D3FAB59-2C0B-4B9E-B5AD-2730DFF56157}" dt="2023-10-31T11:05:23.709" v="0"/>
        <pc:sldMkLst>
          <pc:docMk/>
          <pc:sldMk cId="169270296" sldId="356"/>
        </pc:sldMkLst>
      </pc:sldChg>
      <pc:sldChg chg="add del">
        <pc:chgData name="Florian Hinze" userId="7c93c3a0-d5d3-4cb8-bd4b-71f07049e354" providerId="ADAL" clId="{8D3FAB59-2C0B-4B9E-B5AD-2730DFF56157}" dt="2023-10-31T11:05:32.885" v="1" actId="47"/>
        <pc:sldMkLst>
          <pc:docMk/>
          <pc:sldMk cId="2785073762" sldId="398"/>
        </pc:sldMkLst>
      </pc:sldChg>
      <pc:sldChg chg="add">
        <pc:chgData name="Florian Hinze" userId="7c93c3a0-d5d3-4cb8-bd4b-71f07049e354" providerId="ADAL" clId="{8D3FAB59-2C0B-4B9E-B5AD-2730DFF56157}" dt="2023-10-31T11:05:23.709" v="0"/>
        <pc:sldMkLst>
          <pc:docMk/>
          <pc:sldMk cId="3869685627" sldId="399"/>
        </pc:sldMkLst>
      </pc:sldChg>
    </pc:docChg>
  </pc:docChgLst>
  <pc:docChgLst>
    <pc:chgData name="Begleitforschung Energiewendebauen" clId="Web-{8433DD6B-F9F5-48F5-A805-75D0AB67A59C}"/>
    <pc:docChg chg="modSld">
      <pc:chgData name="Begleitforschung Energiewendebauen" userId="" providerId="" clId="Web-{8433DD6B-F9F5-48F5-A805-75D0AB67A59C}" dt="2023-12-14T13:59:26.022" v="21"/>
      <pc:docMkLst>
        <pc:docMk/>
      </pc:docMkLst>
      <pc:sldChg chg="modNotes">
        <pc:chgData name="Begleitforschung Energiewendebauen" userId="" providerId="" clId="Web-{8433DD6B-F9F5-48F5-A805-75D0AB67A59C}" dt="2023-12-14T13:59:26.022" v="21"/>
        <pc:sldMkLst>
          <pc:docMk/>
          <pc:sldMk cId="537142368" sldId="381"/>
        </pc:sldMkLst>
      </pc:sldChg>
    </pc:docChg>
  </pc:docChgLst>
  <pc:docChgLst>
    <pc:chgData name="Begleitforschung Energiewendebauen" clId="Web-{8674ACE5-9A4B-41D9-985A-2B9BAA90BB33}"/>
    <pc:docChg chg="addSld modSld">
      <pc:chgData name="Begleitforschung Energiewendebauen" userId="" providerId="" clId="Web-{8674ACE5-9A4B-41D9-985A-2B9BAA90BB33}" dt="2023-11-02T10:34:26.707" v="329" actId="1076"/>
      <pc:docMkLst>
        <pc:docMk/>
      </pc:docMkLst>
      <pc:sldChg chg="addSp delSp modSp">
        <pc:chgData name="Begleitforschung Energiewendebauen" userId="" providerId="" clId="Web-{8674ACE5-9A4B-41D9-985A-2B9BAA90BB33}" dt="2023-11-02T10:34:26.707" v="329" actId="1076"/>
        <pc:sldMkLst>
          <pc:docMk/>
          <pc:sldMk cId="3869685627" sldId="399"/>
        </pc:sldMkLst>
        <pc:graphicFrameChg chg="mod modGraphic">
          <ac:chgData name="Begleitforschung Energiewendebauen" userId="" providerId="" clId="Web-{8674ACE5-9A4B-41D9-985A-2B9BAA90BB33}" dt="2023-11-02T10:33:52.549" v="322"/>
          <ac:graphicFrameMkLst>
            <pc:docMk/>
            <pc:sldMk cId="3869685627" sldId="399"/>
            <ac:graphicFrameMk id="6" creationId="{C63849B4-79DE-0801-0DEF-21A1E7237720}"/>
          </ac:graphicFrameMkLst>
        </pc:graphicFrameChg>
        <pc:picChg chg="mod">
          <ac:chgData name="Begleitforschung Energiewendebauen" userId="" providerId="" clId="Web-{8674ACE5-9A4B-41D9-985A-2B9BAA90BB33}" dt="2023-11-02T10:34:05.862" v="325" actId="1076"/>
          <ac:picMkLst>
            <pc:docMk/>
            <pc:sldMk cId="3869685627" sldId="399"/>
            <ac:picMk id="2" creationId="{E1E85AEB-A303-29E0-DEA4-86666913D8A6}"/>
          </ac:picMkLst>
        </pc:picChg>
        <pc:picChg chg="del">
          <ac:chgData name="Begleitforschung Energiewendebauen" userId="" providerId="" clId="Web-{8674ACE5-9A4B-41D9-985A-2B9BAA90BB33}" dt="2023-11-02T10:34:00.596" v="323"/>
          <ac:picMkLst>
            <pc:docMk/>
            <pc:sldMk cId="3869685627" sldId="399"/>
            <ac:picMk id="3" creationId="{34C3B113-0BD4-998A-BCED-05ED5C2CB65C}"/>
          </ac:picMkLst>
        </pc:picChg>
        <pc:picChg chg="add mod">
          <ac:chgData name="Begleitforschung Energiewendebauen" userId="" providerId="" clId="Web-{8674ACE5-9A4B-41D9-985A-2B9BAA90BB33}" dt="2023-11-02T10:34:26.707" v="329" actId="1076"/>
          <ac:picMkLst>
            <pc:docMk/>
            <pc:sldMk cId="3869685627" sldId="399"/>
            <ac:picMk id="5" creationId="{E094592A-F749-E92A-48DA-FFF4CAB3CEAA}"/>
          </ac:picMkLst>
        </pc:picChg>
        <pc:picChg chg="mod">
          <ac:chgData name="Begleitforschung Energiewendebauen" userId="" providerId="" clId="Web-{8674ACE5-9A4B-41D9-985A-2B9BAA90BB33}" dt="2023-11-02T10:34:08.987" v="326" actId="1076"/>
          <ac:picMkLst>
            <pc:docMk/>
            <pc:sldMk cId="3869685627" sldId="399"/>
            <ac:picMk id="7" creationId="{B5C3AF0A-854B-9A98-47AF-E86D12223245}"/>
          </ac:picMkLst>
        </pc:picChg>
        <pc:picChg chg="mod">
          <ac:chgData name="Begleitforschung Energiewendebauen" userId="" providerId="" clId="Web-{8674ACE5-9A4B-41D9-985A-2B9BAA90BB33}" dt="2023-11-02T10:34:12.191" v="327" actId="1076"/>
          <ac:picMkLst>
            <pc:docMk/>
            <pc:sldMk cId="3869685627" sldId="399"/>
            <ac:picMk id="8" creationId="{555E4451-9B49-662B-95D6-6C229A98204E}"/>
          </ac:picMkLst>
        </pc:picChg>
        <pc:picChg chg="del">
          <ac:chgData name="Begleitforschung Energiewendebauen" userId="" providerId="" clId="Web-{8674ACE5-9A4B-41D9-985A-2B9BAA90BB33}" dt="2023-11-02T10:34:01.815" v="324"/>
          <ac:picMkLst>
            <pc:docMk/>
            <pc:sldMk cId="3869685627" sldId="399"/>
            <ac:picMk id="9" creationId="{D6047CB9-91DE-431D-23D5-F12218BD39C9}"/>
          </ac:picMkLst>
        </pc:picChg>
      </pc:sldChg>
      <pc:sldChg chg="add replId">
        <pc:chgData name="Begleitforschung Energiewendebauen" userId="" providerId="" clId="Web-{8674ACE5-9A4B-41D9-985A-2B9BAA90BB33}" dt="2023-11-02T10:29:19.680" v="0"/>
        <pc:sldMkLst>
          <pc:docMk/>
          <pc:sldMk cId="2459378575" sldId="40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A5753-0011-4A68-B679-3686B016CE31}" type="datetimeFigureOut">
              <a:rPr lang="de-DE" smtClean="0"/>
              <a:t>20.06.2024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201EE-354D-4CB1-AD07-86378CDF93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6550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mweltbundesamt.de/umwelttipps-fuer-den-alltag/haushalt-wohnen/warmwasser#gewusst-wie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sbz-online.de/trinkwasserhygiene/neues-zur-dezentralen-trinkwassererwaermung" TargetMode="External"/><Relationship Id="rId4" Type="http://schemas.openxmlformats.org/officeDocument/2006/relationships/hyperlink" Target="https://ewb.innoecos.com/Group/03ET1617A/Informationen/Start/Blog" TargetMode="Externa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olar.htw-berlin.de/publikationen/stellungnahme-zur-photovoltaik-strategie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bee-ev.de/service/publikationen-medien/beitrag/umstellung-des-foerdermechanismus-von-einer-zeit-in-eine-mengenfoerderung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ergynet.de/2017/12/13/einsparzaehler-smart-meter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energynet.de/2023/07/06/energiegemeinschaften-privathaushalte-deutschland/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7228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de-DE" dirty="0"/>
              <a:t>Autor: 	Florian Hinze</a:t>
            </a:r>
          </a:p>
          <a:p>
            <a:r>
              <a:rPr lang="de-DE" dirty="0"/>
              <a:t>Organisation:	DGS-BB</a:t>
            </a:r>
          </a:p>
          <a:p>
            <a:r>
              <a:rPr lang="de-DE" dirty="0"/>
              <a:t>Projekt: 	</a:t>
            </a:r>
            <a:r>
              <a:rPr lang="de-DE" sz="1600" b="0" i="0" u="none" strike="noStrike" dirty="0" err="1">
                <a:effectLst/>
                <a:latin typeface="Calibri" panose="020F0502020204030204" pitchFamily="34" charset="0"/>
              </a:rPr>
              <a:t>MonDoWi</a:t>
            </a:r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E-Mail-Adresse: 	fhi@dgs-berlin.de</a:t>
            </a:r>
            <a:r>
              <a:rPr lang="de-DE" dirty="0"/>
              <a:t> </a:t>
            </a:r>
          </a:p>
          <a:p>
            <a:r>
              <a:rPr lang="de-DE" dirty="0"/>
              <a:t>Telefonnummer: 	</a:t>
            </a:r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015904731836</a:t>
            </a: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Erstelldatum: 	2023-08-28</a:t>
            </a:r>
            <a:endParaRPr lang="de-DE" dirty="0"/>
          </a:p>
          <a:p>
            <a:r>
              <a:rPr lang="de-DE" dirty="0"/>
              <a:t>gehemmte Technologie bzw. Maßnahme: erneuerbare Wärmeenergie	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Betroffene Bereiche: </a:t>
            </a:r>
            <a:r>
              <a:rPr lang="de-DE" sz="1600" b="0" kern="150" dirty="0">
                <a:solidFill>
                  <a:schemeClr val="tx1"/>
                </a:solidFill>
                <a:effectLst/>
                <a:latin typeface="HTWBerlin Office"/>
                <a:ea typeface="HTWBerlin Office"/>
                <a:cs typeface="HTWBerlin Office"/>
              </a:rPr>
              <a:t>Trinkwarmwasser </a:t>
            </a:r>
            <a:r>
              <a:rPr lang="de-DE" dirty="0"/>
              <a:t>		</a:t>
            </a:r>
          </a:p>
          <a:p>
            <a:br>
              <a:rPr lang="de-DE" sz="1600" b="0" i="0" u="none" strike="noStrike" dirty="0">
                <a:effectLst/>
                <a:latin typeface="Calibri" panose="020F0502020204030204" pitchFamily="34" charset="0"/>
              </a:rPr>
            </a:br>
            <a:r>
              <a:rPr lang="de-DE" sz="1600" b="1" kern="150" dirty="0">
                <a:effectLst/>
                <a:latin typeface="HTWBerlin Office"/>
                <a:ea typeface="HTWBerlin Office"/>
                <a:cs typeface="HTWBerlin Office"/>
              </a:rPr>
              <a:t>Beschreibung: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0" kern="150" dirty="0">
                <a:solidFill>
                  <a:schemeClr val="tx1"/>
                </a:solidFill>
                <a:effectLst/>
                <a:latin typeface="HTWBerlin Office"/>
                <a:ea typeface="HTWBerlin Office"/>
                <a:cs typeface="HTWBerlin Office"/>
              </a:rPr>
              <a:t>Trinkwarmwasser soll </a:t>
            </a:r>
            <a:r>
              <a:rPr lang="de-DE" sz="1600" b="0" kern="150" dirty="0">
                <a:solidFill>
                  <a:schemeClr val="tx1"/>
                </a:solidFill>
                <a:effectLst/>
                <a:latin typeface="HTWBerlin Office"/>
                <a:ea typeface="+mn-ea"/>
                <a:cs typeface="+mn-cs"/>
              </a:rPr>
              <a:t>am Austritt des </a:t>
            </a:r>
            <a:r>
              <a:rPr lang="de-DE" sz="1600" b="0" kern="150" dirty="0" err="1">
                <a:solidFill>
                  <a:schemeClr val="tx1"/>
                </a:solidFill>
                <a:effectLst/>
                <a:latin typeface="HTWBerlin Office"/>
                <a:ea typeface="+mn-ea"/>
                <a:cs typeface="+mn-cs"/>
              </a:rPr>
              <a:t>Trinkwassererwärmers</a:t>
            </a:r>
            <a:r>
              <a:rPr lang="de-DE" sz="1600" b="0" kern="150" dirty="0">
                <a:solidFill>
                  <a:schemeClr val="tx1"/>
                </a:solidFill>
                <a:effectLst/>
                <a:latin typeface="HTWBerlin Office"/>
                <a:ea typeface="+mn-ea"/>
                <a:cs typeface="+mn-cs"/>
              </a:rPr>
              <a:t> eine Temperatur von</a:t>
            </a:r>
            <a:r>
              <a:rPr lang="de-DE" sz="1600" b="0" kern="150" dirty="0">
                <a:solidFill>
                  <a:schemeClr val="tx1"/>
                </a:solidFill>
                <a:effectLst/>
                <a:latin typeface="HTWBerlin Office"/>
                <a:ea typeface="HTWBerlin Office"/>
                <a:cs typeface="HTWBerlin Office"/>
              </a:rPr>
              <a:t> mindestens 60°C haben um die Vermehrung zu Legionellen zu stoppen. Der </a:t>
            </a:r>
            <a:r>
              <a:rPr lang="de-DE" sz="1600" b="0" kern="150" dirty="0" err="1">
                <a:solidFill>
                  <a:schemeClr val="tx1"/>
                </a:solidFill>
                <a:effectLst/>
                <a:latin typeface="HTWBerlin Office"/>
                <a:ea typeface="HTWBerlin Office"/>
                <a:cs typeface="HTWBerlin Office"/>
              </a:rPr>
              <a:t>Exergieaufwand</a:t>
            </a:r>
            <a:r>
              <a:rPr lang="de-DE" sz="1600" b="0" kern="150" dirty="0">
                <a:solidFill>
                  <a:schemeClr val="tx1"/>
                </a:solidFill>
                <a:effectLst/>
                <a:latin typeface="HTWBerlin Office"/>
                <a:ea typeface="HTWBerlin Office"/>
                <a:cs typeface="HTWBerlin Office"/>
              </a:rPr>
              <a:t> für die Erwärmung und die thermischen Verluste sind hoch, während es schwierig ist, erneuerbare Energiequellen dafür zu nutzen.</a:t>
            </a:r>
          </a:p>
          <a:p>
            <a:endParaRPr lang="de-DE" sz="1600" b="1" kern="150" dirty="0">
              <a:effectLst/>
              <a:latin typeface="HTWBerlin Office"/>
              <a:ea typeface="HTWBerlin Office"/>
              <a:cs typeface="HTWBerlin Office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Quellen: </a:t>
            </a:r>
          </a:p>
          <a:p>
            <a:r>
              <a:rPr lang="de-DE" dirty="0">
                <a:hlinkClick r:id="rId3"/>
              </a:rPr>
              <a:t>Warmwasser | Umweltbundesamt</a:t>
            </a:r>
            <a:endParaRPr lang="de-DE" dirty="0"/>
          </a:p>
          <a:p>
            <a:r>
              <a:rPr lang="de-DE" dirty="0">
                <a:hlinkClick r:id="rId4"/>
              </a:rPr>
              <a:t>Energiewendebauen | 03ET1617A (innoecos.com)</a:t>
            </a:r>
            <a:endParaRPr lang="de-DE" dirty="0"/>
          </a:p>
          <a:p>
            <a:r>
              <a:rPr lang="de-DE" dirty="0">
                <a:hlinkClick r:id="rId5"/>
              </a:rPr>
              <a:t>Neues zur dezentralen Trinkwassererwärmung (sbz-online.de)</a:t>
            </a:r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Zuständigkeiten:</a:t>
            </a:r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r>
              <a:rPr lang="de-DE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Gesetzliche Grundlage</a:t>
            </a:r>
            <a:r>
              <a:rPr lang="de-DE" sz="16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:</a:t>
            </a:r>
          </a:p>
          <a:p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Änderungsvorschläge: </a:t>
            </a:r>
            <a:r>
              <a:rPr lang="de-DE" sz="1600" b="0" kern="150" dirty="0">
                <a:solidFill>
                  <a:schemeClr val="tx1"/>
                </a:solidFill>
                <a:effectLst/>
                <a:latin typeface="HTWBerlin Office"/>
                <a:ea typeface="+mn-ea"/>
                <a:cs typeface="+mn-cs"/>
              </a:rPr>
              <a:t>Sparsamer Umgang mit Warmwasser</a:t>
            </a:r>
          </a:p>
          <a:p>
            <a:pPr marL="342900" indent="-342900">
              <a:buFont typeface="+mj-lt"/>
              <a:buAutoNum type="arabicPeriod"/>
            </a:pPr>
            <a:endParaRPr lang="de-DE" sz="1600" b="1" kern="150" dirty="0">
              <a:effectLst/>
              <a:latin typeface="HTWBerlin Office"/>
              <a:ea typeface="HTWBerlin Office"/>
              <a:cs typeface="HTWBerlin Office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1600" b="0" kern="150" dirty="0">
                <a:solidFill>
                  <a:schemeClr val="tx1"/>
                </a:solidFill>
                <a:effectLst/>
                <a:latin typeface="HTWBerlin Office"/>
                <a:ea typeface="+mn-ea"/>
                <a:cs typeface="+mn-cs"/>
              </a:rPr>
              <a:t>Ultrafiltration (in Erforschungsphase)</a:t>
            </a:r>
          </a:p>
          <a:p>
            <a:pPr marL="342900" indent="-342900">
              <a:buFont typeface="+mj-lt"/>
              <a:buAutoNum type="arabicPeriod"/>
            </a:pPr>
            <a:endParaRPr lang="de-DE" sz="1600" b="0" kern="150" dirty="0">
              <a:solidFill>
                <a:schemeClr val="tx1"/>
              </a:solidFill>
              <a:effectLst/>
              <a:latin typeface="HTWBerlin Office"/>
              <a:ea typeface="+mn-ea"/>
              <a:cs typeface="+mn-cs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1600" b="0" kern="150" dirty="0">
                <a:solidFill>
                  <a:schemeClr val="tx1"/>
                </a:solidFill>
                <a:effectLst/>
                <a:latin typeface="HTWBerlin Office"/>
                <a:ea typeface="+mn-ea"/>
                <a:cs typeface="+mn-cs"/>
              </a:rPr>
              <a:t>Dezentrale Trinkwassererwärmung (ersetzt aber keine </a:t>
            </a:r>
            <a:r>
              <a:rPr lang="de-DE" sz="1600" b="0" kern="150" dirty="0" err="1">
                <a:solidFill>
                  <a:schemeClr val="tx1"/>
                </a:solidFill>
                <a:effectLst/>
                <a:latin typeface="HTWBerlin Office"/>
                <a:ea typeface="+mn-ea"/>
                <a:cs typeface="+mn-cs"/>
              </a:rPr>
              <a:t>Legionellenbeprobung</a:t>
            </a:r>
            <a:r>
              <a:rPr lang="de-DE" sz="1600" b="0" kern="150" dirty="0">
                <a:solidFill>
                  <a:schemeClr val="tx1"/>
                </a:solidFill>
                <a:effectLst/>
                <a:latin typeface="HTWBerlin Office"/>
                <a:ea typeface="+mn-ea"/>
                <a:cs typeface="+mn-cs"/>
              </a:rPr>
              <a:t>)</a:t>
            </a:r>
          </a:p>
          <a:p>
            <a:endParaRPr lang="de-DE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br>
              <a:rPr lang="de-DE" sz="1600" b="0" i="0" u="none" strike="noStrike" dirty="0">
                <a:effectLst/>
                <a:latin typeface="Calibri" panose="020F0502020204030204" pitchFamily="34" charset="0"/>
              </a:rPr>
            </a:br>
            <a:r>
              <a:rPr lang="de-DE" dirty="0"/>
              <a:t>Geschätzter Kohlendioxidausstoß auf Grund des Hemmnisses in </a:t>
            </a:r>
            <a:r>
              <a:rPr lang="de-DE" dirty="0" err="1"/>
              <a:t>Mt</a:t>
            </a:r>
            <a:r>
              <a:rPr lang="de-DE" dirty="0"/>
              <a:t>/a: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55736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Autor: 	Florian Hinze</a:t>
            </a:r>
          </a:p>
          <a:p>
            <a:r>
              <a:rPr lang="de-DE" dirty="0"/>
              <a:t>Organisation:	DGS-BB</a:t>
            </a:r>
          </a:p>
          <a:p>
            <a:r>
              <a:rPr lang="de-DE" dirty="0"/>
              <a:t>Projekt: 	</a:t>
            </a:r>
            <a:r>
              <a:rPr lang="de-DE" sz="1600" b="0" i="0" u="none" strike="noStrike" dirty="0" err="1">
                <a:effectLst/>
                <a:latin typeface="Calibri" panose="020F0502020204030204" pitchFamily="34" charset="0"/>
              </a:rPr>
              <a:t>MonDoWi</a:t>
            </a:r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E-Mail-Adresse: 	fhi@dgs-berlin.de</a:t>
            </a:r>
            <a:r>
              <a:rPr lang="de-DE" dirty="0"/>
              <a:t> </a:t>
            </a:r>
          </a:p>
          <a:p>
            <a:r>
              <a:rPr lang="de-DE" dirty="0"/>
              <a:t>Telefonnummer: 	</a:t>
            </a:r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015904731836</a:t>
            </a: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Erstelldatum: 	2023-10-09</a:t>
            </a:r>
            <a:endParaRPr lang="de-DE" dirty="0"/>
          </a:p>
          <a:p>
            <a:r>
              <a:rPr lang="de-DE" dirty="0"/>
              <a:t>gehemmte Technologie bzw. Maßnahme: 	</a:t>
            </a:r>
          </a:p>
          <a:p>
            <a:r>
              <a:rPr lang="de-DE" dirty="0"/>
              <a:t>Betroffene Bereiche:		</a:t>
            </a:r>
          </a:p>
          <a:p>
            <a:br>
              <a:rPr lang="de-DE" sz="1600" b="0" i="0" u="none" strike="noStrike" dirty="0">
                <a:effectLst/>
                <a:latin typeface="Calibri" panose="020F0502020204030204" pitchFamily="34" charset="0"/>
              </a:rPr>
            </a:br>
            <a:r>
              <a:rPr lang="de-DE" sz="1600" b="1" kern="150" dirty="0">
                <a:effectLst/>
                <a:latin typeface="HTWBerlin Office"/>
                <a:ea typeface="HTWBerlin Office"/>
                <a:cs typeface="HTWBerlin Office"/>
              </a:rPr>
              <a:t>Beschreibung:</a:t>
            </a:r>
          </a:p>
          <a:p>
            <a:endParaRPr lang="de-DE" sz="1600" b="1" kern="150" dirty="0">
              <a:effectLst/>
              <a:latin typeface="HTWBerlin Office"/>
              <a:ea typeface="HTWBerlin Office"/>
              <a:cs typeface="HTWBerlin Office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Quellen:</a:t>
            </a:r>
          </a:p>
          <a:p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Zuständigkeiten:</a:t>
            </a:r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r>
              <a:rPr lang="de-DE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Gesetzliche Grundlage</a:t>
            </a:r>
            <a:r>
              <a:rPr lang="de-DE" sz="16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:</a:t>
            </a:r>
          </a:p>
          <a:p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r>
              <a:rPr lang="de-DE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Änderungsvorschläge:</a:t>
            </a:r>
          </a:p>
          <a:p>
            <a:br>
              <a:rPr lang="de-DE" sz="1600" b="0" i="0" u="none" strike="noStrike" dirty="0">
                <a:effectLst/>
                <a:latin typeface="Calibri" panose="020F0502020204030204" pitchFamily="34" charset="0"/>
              </a:rPr>
            </a:br>
            <a:r>
              <a:rPr lang="de-DE" dirty="0"/>
              <a:t>Geschätzter Kohlendioxidausstoß auf Grund des Hemmnisses in </a:t>
            </a:r>
            <a:r>
              <a:rPr lang="de-DE" dirty="0" err="1"/>
              <a:t>Mt</a:t>
            </a:r>
            <a:r>
              <a:rPr lang="de-DE" dirty="0"/>
              <a:t>/a: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2161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FB82DB-F62A-E1C9-F6D0-21B5CB29BC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C99F7E80-283B-3D34-0575-2AF6DE2AC3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3E3BB313-2507-093D-970F-B552EDC714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Autor: 	Florian Hinze</a:t>
            </a:r>
          </a:p>
          <a:p>
            <a:r>
              <a:rPr lang="de-DE" dirty="0"/>
              <a:t>Organisation:	DGS-BB</a:t>
            </a:r>
          </a:p>
          <a:p>
            <a:r>
              <a:rPr lang="de-DE" dirty="0"/>
              <a:t>Projekt: 	</a:t>
            </a:r>
            <a:r>
              <a:rPr lang="de-DE" sz="1600" b="0" i="0" u="none" strike="noStrike" dirty="0" err="1">
                <a:effectLst/>
                <a:latin typeface="Calibri" panose="020F0502020204030204" pitchFamily="34" charset="0"/>
              </a:rPr>
              <a:t>MonDoWi</a:t>
            </a:r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E-Mail-Adresse: 	fhi@dgs-berlin.de</a:t>
            </a:r>
            <a:r>
              <a:rPr lang="de-DE" dirty="0"/>
              <a:t> </a:t>
            </a:r>
          </a:p>
          <a:p>
            <a:r>
              <a:rPr lang="de-DE" dirty="0"/>
              <a:t>Telefonnummer: 	</a:t>
            </a:r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015904731836</a:t>
            </a: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Erstelldatum: 	2023-10-09</a:t>
            </a:r>
            <a:endParaRPr lang="de-DE" dirty="0"/>
          </a:p>
          <a:p>
            <a:r>
              <a:rPr lang="de-DE" dirty="0"/>
              <a:t>gehemmte Technologie bzw. Maßnahme: 	</a:t>
            </a:r>
          </a:p>
          <a:p>
            <a:r>
              <a:rPr lang="de-DE" dirty="0"/>
              <a:t>Betroffene Bereiche:		</a:t>
            </a:r>
          </a:p>
          <a:p>
            <a:br>
              <a:rPr lang="de-DE" sz="1600" b="0" i="0" u="none" strike="noStrike" dirty="0">
                <a:effectLst/>
                <a:latin typeface="Calibri" panose="020F0502020204030204" pitchFamily="34" charset="0"/>
              </a:rPr>
            </a:br>
            <a:r>
              <a:rPr lang="de-DE" sz="1600" b="1" kern="150" dirty="0">
                <a:effectLst/>
                <a:latin typeface="HTWBerlin Office"/>
                <a:ea typeface="HTWBerlin Office"/>
                <a:cs typeface="HTWBerlin Office"/>
              </a:rPr>
              <a:t>Beschreibung:</a:t>
            </a:r>
          </a:p>
          <a:p>
            <a:endParaRPr lang="de-DE" sz="1600" b="1" kern="150" dirty="0">
              <a:effectLst/>
              <a:latin typeface="HTWBerlin Office"/>
              <a:ea typeface="HTWBerlin Office"/>
              <a:cs typeface="HTWBerlin Office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Quellen:</a:t>
            </a:r>
          </a:p>
          <a:p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Zuständigkeiten:</a:t>
            </a:r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r>
              <a:rPr lang="de-DE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Gesetzliche Grundlage</a:t>
            </a:r>
            <a:r>
              <a:rPr lang="de-DE" sz="16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:</a:t>
            </a:r>
          </a:p>
          <a:p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r>
              <a:rPr lang="de-DE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Änderungsvorschläge:</a:t>
            </a:r>
          </a:p>
          <a:p>
            <a:br>
              <a:rPr lang="de-DE" sz="1600" b="0" i="0" u="none" strike="noStrike" dirty="0">
                <a:effectLst/>
                <a:latin typeface="Calibri" panose="020F0502020204030204" pitchFamily="34" charset="0"/>
              </a:rPr>
            </a:br>
            <a:r>
              <a:rPr lang="de-DE" dirty="0"/>
              <a:t>Geschätzter Kohlendioxidausstoß auf Grund des Hemmnisses in </a:t>
            </a:r>
            <a:r>
              <a:rPr lang="de-DE" dirty="0" err="1"/>
              <a:t>Mt</a:t>
            </a:r>
            <a:r>
              <a:rPr lang="de-DE" dirty="0"/>
              <a:t>/a: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824305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1911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Autor: 	Florian Hinze</a:t>
            </a:r>
          </a:p>
          <a:p>
            <a:r>
              <a:rPr lang="de-DE" dirty="0"/>
              <a:t>Organisation:	DGS-BB</a:t>
            </a:r>
          </a:p>
          <a:p>
            <a:r>
              <a:rPr lang="de-DE" dirty="0"/>
              <a:t>Projekt: 	</a:t>
            </a:r>
            <a:r>
              <a:rPr lang="de-DE" sz="1600" b="0" i="0" u="none" strike="noStrike" dirty="0" err="1">
                <a:effectLst/>
                <a:latin typeface="Calibri" panose="020F0502020204030204" pitchFamily="34" charset="0"/>
              </a:rPr>
              <a:t>MonDoWi</a:t>
            </a:r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E-Mail-Adresse: 	fhi@dgs-berlin.de</a:t>
            </a:r>
            <a:r>
              <a:rPr lang="de-DE" dirty="0"/>
              <a:t> </a:t>
            </a:r>
          </a:p>
          <a:p>
            <a:r>
              <a:rPr lang="de-DE" dirty="0"/>
              <a:t>Telefonnummer: 	</a:t>
            </a:r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015904731836</a:t>
            </a: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Erstelldatum: 	2023-10-09</a:t>
            </a:r>
            <a:endParaRPr lang="de-DE" dirty="0"/>
          </a:p>
          <a:p>
            <a:r>
              <a:rPr lang="de-DE" dirty="0"/>
              <a:t>gehemmte Technologie bzw. Maßnahme: Erneuerbare-Energie-Anlagen</a:t>
            </a:r>
          </a:p>
          <a:p>
            <a:r>
              <a:rPr lang="de-DE" dirty="0"/>
              <a:t>Betroffene Bereiche: Stromsektor	</a:t>
            </a:r>
          </a:p>
          <a:p>
            <a:br>
              <a:rPr lang="de-DE" sz="1600" b="0" i="0" u="none" strike="noStrike" dirty="0">
                <a:effectLst/>
                <a:latin typeface="Calibri" panose="020F0502020204030204" pitchFamily="34" charset="0"/>
              </a:rPr>
            </a:br>
            <a:r>
              <a:rPr lang="de-DE" sz="1600" b="1" kern="150" dirty="0">
                <a:effectLst/>
                <a:latin typeface="HTWBerlin Office"/>
                <a:ea typeface="HTWBerlin Office"/>
                <a:cs typeface="HTWBerlin Office"/>
              </a:rPr>
              <a:t>Beschreibung:</a:t>
            </a:r>
          </a:p>
          <a:p>
            <a:endParaRPr lang="de-DE" sz="1600" b="1" kern="150" dirty="0">
              <a:effectLst/>
              <a:latin typeface="HTWBerlin Office"/>
              <a:ea typeface="HTWBerlin Office"/>
              <a:cs typeface="HTWBerlin Office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Quellen: </a:t>
            </a:r>
            <a:r>
              <a:rPr lang="de-DE" sz="1600" b="0" i="0" u="none" strike="noStrike" dirty="0" err="1">
                <a:effectLst/>
                <a:latin typeface="Calibri" panose="020F0502020204030204" pitchFamily="34" charset="0"/>
              </a:rPr>
              <a:t>forum</a:t>
            </a:r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, Ausgabe 03/2023, ISBN 1865-4266, S.61</a:t>
            </a:r>
          </a:p>
          <a:p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b="0" i="0">
                <a:solidFill>
                  <a:srgbClr val="333333"/>
                </a:solidFill>
                <a:effectLst/>
                <a:latin typeface="Open Sans"/>
                <a:ea typeface="Open Sans"/>
                <a:cs typeface="Open Sans"/>
              </a:rPr>
              <a:t>Zuständigkeiten:</a:t>
            </a:r>
            <a:r>
              <a:rPr lang="de-DE">
                <a:solidFill>
                  <a:srgbClr val="333333"/>
                </a:solidFill>
                <a:latin typeface="Open Sans"/>
                <a:ea typeface="Open Sans"/>
                <a:cs typeface="Open Sans"/>
              </a:rPr>
              <a:t> Bund</a:t>
            </a:r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r>
              <a:rPr lang="de-DE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Gesetzliche Grundlage</a:t>
            </a:r>
            <a:r>
              <a:rPr lang="de-DE" sz="16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:</a:t>
            </a:r>
          </a:p>
          <a:p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r>
              <a:rPr lang="de-DE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Änderungsvorschläge:</a:t>
            </a:r>
          </a:p>
          <a:p>
            <a:br>
              <a:rPr lang="de-DE" sz="1600" b="0" i="0" u="none" strike="noStrike" dirty="0">
                <a:effectLst/>
                <a:latin typeface="Calibri" panose="020F0502020204030204" pitchFamily="34" charset="0"/>
              </a:rPr>
            </a:br>
            <a:r>
              <a:rPr lang="de-DE" dirty="0"/>
              <a:t>Geschätzter Kohlendioxidausstoß auf Grund des Hemmnisses in </a:t>
            </a:r>
            <a:r>
              <a:rPr lang="de-DE" dirty="0" err="1"/>
              <a:t>Mt</a:t>
            </a:r>
            <a:r>
              <a:rPr lang="de-DE" dirty="0"/>
              <a:t>/a: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406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de-DE" dirty="0"/>
              <a:t>Autor: 	Florian Hinze</a:t>
            </a:r>
          </a:p>
          <a:p>
            <a:r>
              <a:rPr lang="de-DE" dirty="0"/>
              <a:t>Organisation:	DGS-BB</a:t>
            </a:r>
          </a:p>
          <a:p>
            <a:r>
              <a:rPr lang="de-DE" dirty="0"/>
              <a:t>Projekt: 	</a:t>
            </a:r>
            <a:r>
              <a:rPr lang="de-DE" sz="1600" b="0" i="0" u="none" strike="noStrike" dirty="0" err="1">
                <a:effectLst/>
                <a:latin typeface="Calibri" panose="020F0502020204030204" pitchFamily="34" charset="0"/>
              </a:rPr>
              <a:t>MonDoWi</a:t>
            </a:r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E-Mail-Adresse: 	fhi@dgs-berlin.de</a:t>
            </a:r>
            <a:r>
              <a:rPr lang="de-DE" dirty="0"/>
              <a:t> </a:t>
            </a:r>
          </a:p>
          <a:p>
            <a:r>
              <a:rPr lang="de-DE" dirty="0"/>
              <a:t>Telefonnummer: 	</a:t>
            </a:r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015904731836</a:t>
            </a: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Erstelldatum: 	2023-09-29</a:t>
            </a:r>
            <a:endParaRPr lang="de-DE" dirty="0"/>
          </a:p>
          <a:p>
            <a:r>
              <a:rPr lang="de-DE" dirty="0"/>
              <a:t>gehemmte Technologie bzw. Maßnahme: </a:t>
            </a:r>
            <a:r>
              <a:rPr lang="de-DE" sz="1600" b="0" kern="150" dirty="0">
                <a:effectLst/>
                <a:latin typeface="HTWBerlin Office"/>
                <a:ea typeface="HTWBerlin Office"/>
                <a:cs typeface="HTWBerlin Office"/>
              </a:rPr>
              <a:t>Photovoltaik</a:t>
            </a:r>
            <a:r>
              <a:rPr lang="de-DE" dirty="0"/>
              <a:t>	</a:t>
            </a:r>
          </a:p>
          <a:p>
            <a:r>
              <a:rPr lang="de-DE" dirty="0"/>
              <a:t>Betroffene Bereiche: </a:t>
            </a:r>
            <a:r>
              <a:rPr lang="de-DE" sz="1600" kern="150" dirty="0">
                <a:effectLst/>
                <a:latin typeface="HTWBerlin Office"/>
                <a:ea typeface="HTWBerlin Office"/>
                <a:cs typeface="HTWBerlin Office"/>
              </a:rPr>
              <a:t>Stromsektor</a:t>
            </a:r>
            <a:r>
              <a:rPr lang="de-DE" dirty="0"/>
              <a:t>	</a:t>
            </a:r>
          </a:p>
          <a:p>
            <a:br>
              <a:rPr lang="de-DE" sz="1600" b="0" i="0" u="none" strike="noStrike" dirty="0">
                <a:effectLst/>
                <a:latin typeface="Calibri" panose="020F0502020204030204" pitchFamily="34" charset="0"/>
              </a:rPr>
            </a:br>
            <a:r>
              <a:rPr lang="de-DE" sz="1600" b="1" kern="150" dirty="0">
                <a:effectLst/>
                <a:latin typeface="HTWBerlin Office"/>
                <a:ea typeface="HTWBerlin Office"/>
                <a:cs typeface="HTWBerlin Office"/>
              </a:rPr>
              <a:t>Beschreibung:</a:t>
            </a:r>
          </a:p>
          <a:p>
            <a:r>
              <a:rPr lang="de-DE" sz="1600" b="0" kern="150" dirty="0">
                <a:effectLst/>
                <a:latin typeface="HTWBerlin Office"/>
                <a:ea typeface="HTWBerlin Office"/>
                <a:cs typeface="HTWBerlin Office"/>
              </a:rPr>
              <a:t>In wenigen Jahren wird die PV-Stromerzeugung den Strombedarf überschreiten. Spätestens dann ist eine uneingeschränkte</a:t>
            </a:r>
          </a:p>
          <a:p>
            <a:r>
              <a:rPr lang="de-DE" sz="1600" b="0" kern="150" dirty="0">
                <a:effectLst/>
                <a:latin typeface="HTWBerlin Office"/>
                <a:ea typeface="HTWBerlin Office"/>
                <a:cs typeface="HTWBerlin Office"/>
              </a:rPr>
              <a:t>Einspeisung von Solarstrom in das Stromnetz nicht mehr möglich. Anlagenbetreibende haben derzeit jedoch keinen finanziellen Anreiz,</a:t>
            </a:r>
          </a:p>
          <a:p>
            <a:r>
              <a:rPr lang="de-DE" sz="1600" b="0" kern="150" dirty="0">
                <a:effectLst/>
                <a:latin typeface="HTWBerlin Office"/>
                <a:ea typeface="HTWBerlin Office"/>
                <a:cs typeface="HTWBerlin Office"/>
              </a:rPr>
              <a:t>die Einspeiseleistung ihrer PV-Anlagen durch die Verschiebung von Lasten oder den Einsatz</a:t>
            </a:r>
          </a:p>
          <a:p>
            <a:r>
              <a:rPr lang="de-DE" sz="1600" b="0" kern="150" dirty="0">
                <a:effectLst/>
                <a:latin typeface="HTWBerlin Office"/>
                <a:ea typeface="HTWBerlin Office"/>
                <a:cs typeface="HTWBerlin Office"/>
              </a:rPr>
              <a:t>von Speichern zu begrenzen.</a:t>
            </a:r>
          </a:p>
          <a:p>
            <a:endParaRPr lang="de-DE" sz="1600" b="1" kern="150" dirty="0">
              <a:effectLst/>
              <a:latin typeface="HTWBerlin Office"/>
              <a:ea typeface="HTWBerlin Office"/>
              <a:cs typeface="HTWBerlin Office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Quellen: Hochschule für Technik und Wirtschaft Berlin, Stellungnahme zur Photovoltaik-Strategie, Berlin, 23. März 2023, </a:t>
            </a:r>
            <a:r>
              <a:rPr lang="de-DE" dirty="0">
                <a:hlinkClick r:id="rId3"/>
              </a:rPr>
              <a:t>Stellungnahme zur Photovoltaik-Strategie | HTW </a:t>
            </a:r>
            <a:r>
              <a:rPr lang="de-DE">
                <a:hlinkClick r:id="rId3"/>
              </a:rPr>
              <a:t>Berlin (htw-berlin</a:t>
            </a:r>
            <a:r>
              <a:rPr lang="de-DE" dirty="0">
                <a:hlinkClick r:id="rId3"/>
              </a:rPr>
              <a:t>.de)</a:t>
            </a:r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dirty="0">
                <a:hlinkClick r:id="rId4"/>
              </a:rPr>
              <a:t>Umstellung des Fördermechanismus von einer Zeit- in eine Mengenförderung: Bundesverband Erneuerbare Energie e.V. (bee-ev.de)</a:t>
            </a:r>
            <a:endParaRPr lang="de-DE"/>
          </a:p>
          <a:p>
            <a:endParaRPr lang="de-DE" sz="1600" dirty="0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de-DE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Zuständigkeiten: Bund</a:t>
            </a:r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Gesetzliche Grundlage</a:t>
            </a:r>
            <a:r>
              <a:rPr lang="de-DE" sz="16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: </a:t>
            </a:r>
            <a:r>
              <a:rPr lang="de-DE" sz="1600" kern="150" dirty="0">
                <a:effectLst/>
                <a:latin typeface="HTWBerlin Office"/>
                <a:ea typeface="HTWBerlin Office"/>
                <a:cs typeface="HTWBerlin Office"/>
              </a:rPr>
              <a:t>EEG 2023 § 48 Solare Strahlungsenergie</a:t>
            </a:r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pPr marL="342900" indent="-342900">
              <a:buAutoNum type="arabicPeriod"/>
            </a:pPr>
            <a:r>
              <a:rPr lang="de-DE" b="0" i="0" dirty="0">
                <a:solidFill>
                  <a:srgbClr val="333333"/>
                </a:solidFill>
                <a:effectLst/>
                <a:latin typeface="Open Sans"/>
                <a:ea typeface="Open Sans"/>
                <a:cs typeface="Open Sans"/>
              </a:rPr>
              <a:t>Änderungsvorschläge: </a:t>
            </a:r>
            <a:r>
              <a:rPr lang="de-DE" sz="1600" b="0" kern="150" dirty="0">
                <a:effectLst/>
                <a:latin typeface="HTWBerlin Office"/>
                <a:ea typeface="HTWBerlin Office"/>
                <a:cs typeface="HTWBerlin Office"/>
              </a:rPr>
              <a:t>Einführung einer variablen Einspeisevergütung, die von der Höhe der aktuellen </a:t>
            </a:r>
            <a:r>
              <a:rPr lang="de-DE" sz="1600" kern="150" dirty="0">
                <a:latin typeface="HTWBerlin Office"/>
                <a:ea typeface="HTWBerlin Office"/>
                <a:cs typeface="HTWBerlin Office"/>
              </a:rPr>
              <a:t>Einspeiseleistung im</a:t>
            </a:r>
            <a:r>
              <a:rPr lang="de-DE" sz="1600" b="0" kern="150" dirty="0">
                <a:effectLst/>
                <a:latin typeface="HTWBerlin Office"/>
                <a:ea typeface="HTWBerlin Office"/>
                <a:cs typeface="HTWBerlin Office"/>
              </a:rPr>
              <a:t> Verhältnis zur installierten Leistung der PV-Module abhängt</a:t>
            </a:r>
            <a:endParaRPr lang="de-DE" b="0" i="0" dirty="0">
              <a:solidFill>
                <a:srgbClr val="333333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AutoNum type="arabicPeriod"/>
            </a:pPr>
            <a:r>
              <a:rPr lang="de-DE" sz="1600" kern="150">
                <a:latin typeface="HTWBerlin Office"/>
              </a:rPr>
              <a:t>Mengen- statt Zeitförderung</a:t>
            </a:r>
            <a:endParaRPr lang="de-DE" sz="1600" kern="150" dirty="0">
              <a:latin typeface="HTWBerlin Office"/>
            </a:endParaRPr>
          </a:p>
          <a:p>
            <a:br>
              <a:rPr lang="de-DE" sz="1600" b="0" i="0" u="none" strike="noStrike" dirty="0">
                <a:effectLst/>
                <a:latin typeface="Calibri" panose="020F0502020204030204" pitchFamily="34" charset="0"/>
              </a:rPr>
            </a:br>
            <a:r>
              <a:rPr lang="de-DE" dirty="0"/>
              <a:t>Geschätzter Kohlendioxidausstoß auf Grund des Hemmnisses in </a:t>
            </a:r>
            <a:r>
              <a:rPr lang="de-DE" dirty="0" err="1"/>
              <a:t>Mt</a:t>
            </a:r>
            <a:r>
              <a:rPr lang="de-DE" dirty="0"/>
              <a:t>/a: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393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/>
              <a:t>Autor: 	Arbeitsgruppe technische Hemmnisse</a:t>
            </a:r>
          </a:p>
          <a:p>
            <a:r>
              <a:rPr lang="de-DE" dirty="0"/>
              <a:t>Organisation:	</a:t>
            </a:r>
          </a:p>
          <a:p>
            <a:r>
              <a:rPr lang="de-DE" dirty="0"/>
              <a:t>Projekt: 	Projektleitungstreffen Dresden</a:t>
            </a:r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E-Mail-Adresse: 	</a:t>
            </a:r>
            <a:r>
              <a:rPr lang="de-DE" dirty="0"/>
              <a:t> </a:t>
            </a:r>
          </a:p>
          <a:p>
            <a:r>
              <a:rPr lang="de-DE" dirty="0"/>
              <a:t>Telefonnummer: 	</a:t>
            </a:r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Erstelldatum: 	2023-04-27</a:t>
            </a:r>
            <a:endParaRPr lang="de-DE" dirty="0"/>
          </a:p>
          <a:p>
            <a:r>
              <a:rPr lang="de-DE" dirty="0"/>
              <a:t>gehemmte Technologie bzw. Maßnahme: technische Komponenten, z.B. Wärmepumpen	</a:t>
            </a:r>
          </a:p>
          <a:p>
            <a:r>
              <a:rPr lang="de-DE" dirty="0"/>
              <a:t>Betroffene Bereiche: v.a. Gebäude mit Systemen von mehreren Herstellern	</a:t>
            </a:r>
          </a:p>
          <a:p>
            <a:br>
              <a:rPr lang="de-DE" sz="1600" b="0" i="0" u="none" strike="noStrike" dirty="0">
                <a:effectLst/>
                <a:latin typeface="Calibri" panose="020F0502020204030204" pitchFamily="34" charset="0"/>
              </a:rPr>
            </a:br>
            <a:r>
              <a:rPr lang="de-DE" sz="1600" b="1" kern="150" dirty="0">
                <a:effectLst/>
                <a:latin typeface="HTWBerlin Office"/>
                <a:ea typeface="HTWBerlin Office"/>
                <a:cs typeface="HTWBerlin Office"/>
              </a:rPr>
              <a:t>Beschreibung: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0" kern="150" dirty="0">
                <a:solidFill>
                  <a:schemeClr val="tx1"/>
                </a:solidFill>
                <a:effectLst/>
                <a:latin typeface="HTWBerlin Office"/>
                <a:ea typeface="HTWBerlin Office"/>
                <a:cs typeface="HTWBerlin Office"/>
              </a:rPr>
              <a:t>Wenige oder nicht hinreichend unterstützte</a:t>
            </a:r>
            <a:r>
              <a:rPr lang="de-DE" sz="1600" b="1" kern="150" dirty="0">
                <a:effectLst/>
                <a:latin typeface="HTWBerlin Office"/>
                <a:ea typeface="HTWBerlin Office"/>
                <a:cs typeface="HTWBerlin Office"/>
              </a:rPr>
              <a:t> </a:t>
            </a:r>
            <a:r>
              <a:rPr lang="de-DE" sz="1600" b="0" kern="150" dirty="0">
                <a:solidFill>
                  <a:schemeClr val="tx1"/>
                </a:solidFill>
                <a:effectLst/>
                <a:latin typeface="HTWBerlin Office"/>
                <a:ea typeface="HTWBerlin Office"/>
                <a:cs typeface="HTWBerlin Office"/>
              </a:rPr>
              <a:t>offene Schnittstellen zur barrierefreien technischen Interoperabilität.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600" b="0" kern="150" dirty="0">
              <a:solidFill>
                <a:schemeClr val="tx1"/>
              </a:solidFill>
              <a:effectLst/>
              <a:latin typeface="HTWBerlin Office"/>
              <a:ea typeface="HTWBerlin Office"/>
              <a:cs typeface="HTWBerlin Office"/>
            </a:endParaRPr>
          </a:p>
          <a:p>
            <a:r>
              <a:rPr lang="de-DE" sz="1600" b="0" i="0" u="none" strike="noStrike" kern="150" dirty="0">
                <a:effectLst/>
                <a:latin typeface="HTWBerlin Office"/>
              </a:rPr>
              <a:t>Durch die fehlenden Schnittstellen können die technischen Komponenten nicht miteinander kommunizieren. Dadurch ist es bspw. nicht möglich, die Regelung so einzustellen, dass die Wärmepumpe bevorzugt dann läuft, wenn die PV-Anlage Strom liefert.</a:t>
            </a:r>
          </a:p>
          <a:p>
            <a:endParaRPr lang="de-DE" sz="1600" b="1" i="0" u="none" strike="noStrike" kern="150" dirty="0">
              <a:effectLst/>
              <a:latin typeface="HTWBerlin Office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Quellen:</a:t>
            </a:r>
          </a:p>
          <a:p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Zuständigkeiten:</a:t>
            </a:r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r>
              <a:rPr lang="de-DE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Gesetzliche Grundlage</a:t>
            </a:r>
            <a:r>
              <a:rPr lang="de-DE" sz="16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:</a:t>
            </a:r>
          </a:p>
          <a:p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Änderungsvorschläge: </a:t>
            </a:r>
            <a:r>
              <a:rPr lang="de-DE" sz="1600" kern="150" dirty="0">
                <a:solidFill>
                  <a:schemeClr val="tx1"/>
                </a:solidFill>
                <a:effectLst/>
                <a:latin typeface="HTWBerlin Office"/>
                <a:ea typeface="HTWBerlin Office"/>
                <a:cs typeface="HTWBerlin Office"/>
              </a:rPr>
              <a:t>Erstellung von offenen Schnittstellen, notfalls Hersteller dazu verpflichten</a:t>
            </a:r>
            <a:endParaRPr lang="de-DE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br>
              <a:rPr lang="de-DE" sz="1600" b="0" i="0" u="none" strike="noStrike" dirty="0">
                <a:effectLst/>
                <a:latin typeface="Calibri" panose="020F0502020204030204" pitchFamily="34" charset="0"/>
              </a:rPr>
            </a:br>
            <a:r>
              <a:rPr lang="de-DE" dirty="0"/>
              <a:t>Geschätzter Kohlendioxidausstoß auf Grund des Hemmnisses in </a:t>
            </a:r>
            <a:r>
              <a:rPr lang="de-DE" dirty="0" err="1"/>
              <a:t>Mt</a:t>
            </a:r>
            <a:r>
              <a:rPr lang="de-DE" dirty="0"/>
              <a:t>/a: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0545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/>
              <a:t>Autor: 	Florian Hinze</a:t>
            </a:r>
          </a:p>
          <a:p>
            <a:r>
              <a:rPr lang="de-DE" dirty="0"/>
              <a:t>Organisation:	DGS-BB</a:t>
            </a:r>
          </a:p>
          <a:p>
            <a:r>
              <a:rPr lang="de-DE" dirty="0"/>
              <a:t>Projekt: 	</a:t>
            </a:r>
            <a:r>
              <a:rPr lang="de-DE" sz="1600" b="0" i="0" u="none" strike="noStrike" dirty="0" err="1">
                <a:effectLst/>
                <a:latin typeface="Calibri" panose="020F0502020204030204" pitchFamily="34" charset="0"/>
              </a:rPr>
              <a:t>MonDoWi</a:t>
            </a:r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E-Mail-Adresse: 	fhi@dgs-berlin.de</a:t>
            </a:r>
            <a:r>
              <a:rPr lang="de-DE" dirty="0"/>
              <a:t> </a:t>
            </a:r>
          </a:p>
          <a:p>
            <a:r>
              <a:rPr lang="de-DE" dirty="0"/>
              <a:t>Telefonnummer: 	</a:t>
            </a:r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015904731836</a:t>
            </a: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Erstelldatum: 	2023-10-09</a:t>
            </a:r>
            <a:endParaRPr lang="de-DE" dirty="0"/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gehemmte Technologie bzw. Maßnahme: </a:t>
            </a:r>
            <a:r>
              <a:rPr lang="de-DE" b="0" i="0" dirty="0">
                <a:effectLst/>
                <a:latin typeface="var(--global-heading-font-family)"/>
              </a:rPr>
              <a:t>Energiegemeinschaften</a:t>
            </a:r>
            <a:r>
              <a:rPr lang="de-DE" dirty="0"/>
              <a:t>	</a:t>
            </a:r>
          </a:p>
          <a:p>
            <a:r>
              <a:rPr lang="de-DE" dirty="0"/>
              <a:t>Betroffene Bereiche: Gesamter Gebäudebereich		</a:t>
            </a:r>
          </a:p>
          <a:p>
            <a:br>
              <a:rPr lang="de-DE" sz="1600" b="0" i="0" u="none" strike="noStrike" dirty="0">
                <a:effectLst/>
                <a:latin typeface="Calibri" panose="020F0502020204030204" pitchFamily="34" charset="0"/>
              </a:rPr>
            </a:br>
            <a:r>
              <a:rPr lang="de-DE" sz="1600" b="1" kern="150" dirty="0">
                <a:effectLst/>
                <a:latin typeface="HTWBerlin Office"/>
                <a:ea typeface="HTWBerlin Office"/>
                <a:cs typeface="HTWBerlin Office"/>
              </a:rPr>
              <a:t>Beschreibung:</a:t>
            </a:r>
          </a:p>
          <a:p>
            <a:r>
              <a:rPr lang="de-DE" b="0" i="0" dirty="0">
                <a:solidFill>
                  <a:srgbClr val="2D3748"/>
                </a:solidFill>
                <a:effectLst/>
                <a:latin typeface="Roboto" panose="02000000000000000000" pitchFamily="2" charset="0"/>
              </a:rPr>
              <a:t>Ein weiteres Hindernis für Energiegemeinschaften in Deutschland ist der mangelnde Fortschritt in der Digitalisierung der Energieversorgung. Für eine genaue Abrechnung von verkaufter und eingekaufter Energie brauchen die Haushalte </a:t>
            </a:r>
            <a:r>
              <a:rPr lang="de-DE" b="0" i="0" dirty="0">
                <a:effectLst/>
                <a:latin typeface="Roboto" panose="02000000000000000000" pitchFamily="2" charset="0"/>
                <a:hlinkClick r:id="rId3"/>
              </a:rPr>
              <a:t>Smart-Meter</a:t>
            </a:r>
            <a:r>
              <a:rPr lang="de-DE" b="0" i="0" dirty="0">
                <a:solidFill>
                  <a:srgbClr val="2D3748"/>
                </a:solidFill>
                <a:effectLst/>
                <a:latin typeface="Roboto" panose="02000000000000000000" pitchFamily="2" charset="0"/>
              </a:rPr>
              <a:t>. Diese sind bisher kaum verbreitet. Das Gesetz zum Neustart der Digitalisierung der Energiewende ist immerhin ein wichtiger Schritt für einen beschleunigten Ausbau der intelligenten Stromzähler.</a:t>
            </a:r>
          </a:p>
          <a:p>
            <a:endParaRPr lang="de-DE" sz="1600" b="1" kern="150" dirty="0">
              <a:effectLst/>
              <a:latin typeface="HTWBerlin Office"/>
              <a:ea typeface="HTWBerlin Office"/>
              <a:cs typeface="HTWBerlin Office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Quellen: </a:t>
            </a:r>
            <a:r>
              <a:rPr lang="de-DE" dirty="0">
                <a:hlinkClick r:id="rId4"/>
              </a:rPr>
              <a:t>Energiegemeinschaften für Privathaushalte in Deutschland - Energieblog </a:t>
            </a:r>
            <a:r>
              <a:rPr lang="de-DE" dirty="0" err="1">
                <a:hlinkClick r:id="rId4"/>
              </a:rPr>
              <a:t>energynet</a:t>
            </a:r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Zuständigkeiten:</a:t>
            </a:r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r>
              <a:rPr lang="de-DE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Gesetzliche Grundlage</a:t>
            </a:r>
            <a:r>
              <a:rPr lang="de-DE" sz="16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:</a:t>
            </a:r>
          </a:p>
          <a:p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Änderungsvorschläge: </a:t>
            </a:r>
            <a:r>
              <a:rPr lang="de-DE" sz="1600" b="0" i="0" kern="1200" dirty="0">
                <a:solidFill>
                  <a:schemeClr val="tx1"/>
                </a:solidFill>
                <a:effectLst/>
                <a:latin typeface="var(--global-heading-font-family)"/>
                <a:ea typeface="+mn-ea"/>
                <a:cs typeface="+mn-cs"/>
              </a:rPr>
              <a:t>Beschleunigung des Einbaus von Smartmetern</a:t>
            </a:r>
            <a:endParaRPr lang="de-DE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br>
              <a:rPr lang="de-DE" sz="1600" b="0" i="0" u="none" strike="noStrike" dirty="0">
                <a:effectLst/>
                <a:latin typeface="Calibri" panose="020F0502020204030204" pitchFamily="34" charset="0"/>
              </a:rPr>
            </a:br>
            <a:r>
              <a:rPr lang="de-DE" dirty="0"/>
              <a:t>Geschätzter Kohlendioxidausstoß auf Grund des Hemmnisses in </a:t>
            </a:r>
            <a:r>
              <a:rPr lang="de-DE" dirty="0" err="1"/>
              <a:t>Mt</a:t>
            </a:r>
            <a:r>
              <a:rPr lang="de-DE" dirty="0"/>
              <a:t>/a: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284666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/>
              <a:t>Autor: 	Florian Hinze</a:t>
            </a:r>
          </a:p>
          <a:p>
            <a:r>
              <a:rPr lang="de-DE" dirty="0"/>
              <a:t>Organisation:	DGS-BB</a:t>
            </a:r>
          </a:p>
          <a:p>
            <a:r>
              <a:rPr lang="de-DE" dirty="0"/>
              <a:t>Projekt: 	</a:t>
            </a:r>
            <a:r>
              <a:rPr lang="de-DE" sz="1600" b="0" i="0" u="none" strike="noStrike" dirty="0" err="1">
                <a:effectLst/>
                <a:latin typeface="Calibri" panose="020F0502020204030204" pitchFamily="34" charset="0"/>
              </a:rPr>
              <a:t>MonDoWi</a:t>
            </a:r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E-Mail-Adresse: 	fhi@dgs-berlin.de</a:t>
            </a:r>
            <a:r>
              <a:rPr lang="de-DE" dirty="0"/>
              <a:t> </a:t>
            </a:r>
          </a:p>
          <a:p>
            <a:r>
              <a:rPr lang="de-DE" dirty="0"/>
              <a:t>Telefonnummer: 	</a:t>
            </a:r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015904731836</a:t>
            </a: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Erstelldatum: 	2023-08-24</a:t>
            </a:r>
            <a:endParaRPr lang="de-DE" dirty="0"/>
          </a:p>
          <a:p>
            <a:r>
              <a:rPr lang="de-DE" dirty="0"/>
              <a:t>gehemmte Technologie bzw. Maßnahme: 	</a:t>
            </a:r>
            <a:r>
              <a:rPr lang="de-DE"/>
              <a:t>Photovoltaik (PV</a:t>
            </a:r>
            <a:r>
              <a:rPr lang="de-DE" dirty="0"/>
              <a:t>)</a:t>
            </a:r>
          </a:p>
          <a:p>
            <a:r>
              <a:rPr lang="de-DE" dirty="0"/>
              <a:t>Betroffene Bereiche:		Gebäude mit PV-Anlagen, v.a. PV-Speicher-Anlagen</a:t>
            </a:r>
          </a:p>
          <a:p>
            <a:br>
              <a:rPr lang="de-DE" sz="1600" b="0" i="0" u="none" strike="noStrike" dirty="0">
                <a:effectLst/>
                <a:latin typeface="Calibri" panose="020F0502020204030204" pitchFamily="34" charset="0"/>
              </a:rPr>
            </a:br>
            <a:r>
              <a:rPr lang="de-DE" sz="1600" b="1" kern="150" dirty="0">
                <a:effectLst/>
                <a:latin typeface="HTWBerlin Office"/>
                <a:ea typeface="HTWBerlin Office"/>
                <a:cs typeface="HTWBerlin Office"/>
              </a:rPr>
              <a:t>Beschreibung: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Mit weiter fortschreitendem PV-Ausbau wird in wenigen Jahren die PV-Erzeugung regelmäßig den gesamten Strombedarf in Deutschland überschreiten. Spätestens dann ist eine uneingeschränkte Einspeisung von Solarstrom in das Stromnetz nicht mehr möglich. 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HTWBerlin Office"/>
              </a:rPr>
              <a:t>Anlagenbetreibende haben derzeit keinen finanziellen Anreiz, die Einspeiseleistung ihrer PV-Anlagen durch die Verschiebung von Lasten oder den Einsatz von Speichern zu begrenzen. </a:t>
            </a:r>
            <a:endParaRPr lang="de-DE" sz="1600" b="1" kern="150" dirty="0">
              <a:effectLst/>
              <a:latin typeface="HTWBerlin Office"/>
              <a:ea typeface="HTWBerlin Office"/>
              <a:cs typeface="HTWBerlin Office"/>
            </a:endParaRPr>
          </a:p>
          <a:p>
            <a:endParaRPr lang="de-DE" sz="1600" b="1" kern="150" dirty="0">
              <a:effectLst/>
              <a:latin typeface="HTWBerlin Office"/>
              <a:ea typeface="HTWBerlin Office"/>
              <a:cs typeface="HTWBerlin Office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Quellen:</a:t>
            </a: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https://solar.htw-berlin.de/publikationen/stellungnahme-zur-photovoltaik-strategie/</a:t>
            </a:r>
          </a:p>
          <a:p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Zuständigkeiten: Bund</a:t>
            </a:r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r>
              <a:rPr lang="de-DE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Gesetzliche Grundlage</a:t>
            </a:r>
            <a:r>
              <a:rPr lang="de-DE" sz="16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: 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HTWBerlin Office"/>
              </a:rPr>
              <a:t>EEG 2023 § 48 Solare Strahlungsenergie </a:t>
            </a:r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r>
              <a:rPr lang="de-DE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Änderungsvorschläge: 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HTWBerlin Office"/>
              </a:rPr>
              <a:t>EEG 2023 § 48 Solare Strahlungsenergie </a:t>
            </a:r>
          </a:p>
          <a:p>
            <a:r>
              <a:rPr lang="de-DE" sz="1800" b="0" i="0" u="none" strike="noStrike" baseline="0">
                <a:solidFill>
                  <a:srgbClr val="000000"/>
                </a:solidFill>
                <a:latin typeface="HTWBerlin Office"/>
              </a:rPr>
              <a:t>(2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HTWBerlin Office"/>
              </a:rPr>
              <a:t>) Einführung einer variablen Einspeisevergütung, die von der Höhe der aktuellen Einspeiseleistung im Verhältnis zur installierten Leistung der PV-Module abhängt. </a:t>
            </a:r>
            <a:endParaRPr lang="de-DE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br>
              <a:rPr lang="de-DE" sz="1600" b="0" i="0" u="none" strike="noStrike" dirty="0">
                <a:effectLst/>
                <a:latin typeface="Calibri" panose="020F0502020204030204" pitchFamily="34" charset="0"/>
              </a:rPr>
            </a:br>
            <a:r>
              <a:rPr lang="de-DE" dirty="0"/>
              <a:t>Geschätzter Kohlendioxidausstoß auf Grund des Hemmnisses in </a:t>
            </a:r>
            <a:r>
              <a:rPr lang="de-DE" dirty="0" err="1"/>
              <a:t>Mt</a:t>
            </a:r>
            <a:r>
              <a:rPr lang="de-DE" dirty="0"/>
              <a:t>/a: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62072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de-DE" dirty="0"/>
              <a:t>Autor: 	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Dirk Eggers</a:t>
            </a:r>
            <a:endParaRPr lang="de-DE" dirty="0"/>
          </a:p>
          <a:p>
            <a:r>
              <a:rPr lang="de-DE" dirty="0"/>
              <a:t>Organisation:	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KT-Elektronik GmbH</a:t>
            </a:r>
            <a:endParaRPr lang="de-DE" dirty="0"/>
          </a:p>
          <a:p>
            <a:r>
              <a:rPr lang="de-DE" dirty="0"/>
              <a:t>Projekt: 	</a:t>
            </a:r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E-Mail-Adresse: 	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dirk.eggers@samsongroup.com</a:t>
            </a:r>
            <a:endParaRPr lang="de-DE" dirty="0"/>
          </a:p>
          <a:p>
            <a:r>
              <a:rPr lang="de-DE" dirty="0"/>
              <a:t>Telefonnummer: 	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03079080533</a:t>
            </a:r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Erstelldatum: 	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2023-03-01</a:t>
            </a:r>
            <a:r>
              <a:rPr lang="de-DE" dirty="0"/>
              <a:t> </a:t>
            </a:r>
          </a:p>
          <a:p>
            <a:endParaRPr lang="de-DE" dirty="0"/>
          </a:p>
          <a:p>
            <a:r>
              <a:rPr lang="de-DE" dirty="0"/>
              <a:t>Autor Änderungsvorschläge: 	Florian Hinze</a:t>
            </a:r>
          </a:p>
          <a:p>
            <a:r>
              <a:rPr lang="de-DE" dirty="0"/>
              <a:t>Organisation:	DGS-BB</a:t>
            </a:r>
          </a:p>
          <a:p>
            <a:r>
              <a:rPr lang="de-DE" dirty="0"/>
              <a:t>Projekt: 	</a:t>
            </a:r>
            <a:r>
              <a:rPr lang="de-DE" sz="1600" b="0" i="0" u="none" strike="noStrike" dirty="0" err="1">
                <a:effectLst/>
                <a:latin typeface="Calibri" panose="020F0502020204030204" pitchFamily="34" charset="0"/>
              </a:rPr>
              <a:t>MonDoWi</a:t>
            </a:r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E-Mail-Adresse: 	fhi@dgs-berlin.de</a:t>
            </a:r>
            <a:r>
              <a:rPr lang="de-DE" dirty="0"/>
              <a:t> </a:t>
            </a:r>
          </a:p>
          <a:p>
            <a:r>
              <a:rPr lang="de-DE" dirty="0"/>
              <a:t>Telefonnummer: 	</a:t>
            </a:r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015904731836</a:t>
            </a:r>
          </a:p>
          <a:p>
            <a:endParaRPr lang="de-DE" dirty="0"/>
          </a:p>
          <a:p>
            <a:r>
              <a:rPr lang="de-DE" dirty="0"/>
              <a:t>gehemmte Technologie bzw. Maßnahme: 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Geothermie,</a:t>
            </a:r>
            <a:r>
              <a:rPr lang="de-DE" dirty="0"/>
              <a:t> 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Windenergie, Temperaturabsenkung, Wärmepumpe,</a:t>
            </a:r>
            <a:r>
              <a:rPr lang="de-DE" dirty="0"/>
              <a:t> 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Fernwärmenetze, Nahwärmenetze, Nahkältenetze, Regelung, Bestandsbauten</a:t>
            </a:r>
            <a:r>
              <a:rPr lang="de-DE" dirty="0"/>
              <a:t>    	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Betroffene Bereiche: </a:t>
            </a:r>
            <a:r>
              <a:rPr lang="de-DE" sz="1600" kern="150" dirty="0">
                <a:effectLst/>
                <a:latin typeface="HTWBerlin Office"/>
                <a:ea typeface="HTWBerlin Office"/>
                <a:cs typeface="HTWBerlin Office"/>
              </a:rPr>
              <a:t>Schlecht </a:t>
            </a:r>
            <a:r>
              <a:rPr lang="de-DE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isolierte</a:t>
            </a:r>
            <a:r>
              <a:rPr lang="de-DE" sz="1600" kern="150" dirty="0">
                <a:effectLst/>
                <a:latin typeface="HTWBerlin Office"/>
                <a:ea typeface="HTWBerlin Office"/>
                <a:cs typeface="HTWBerlin Office"/>
              </a:rPr>
              <a:t> Altbauten</a:t>
            </a:r>
            <a:r>
              <a:rPr lang="de-DE" dirty="0"/>
              <a:t>		</a:t>
            </a:r>
          </a:p>
          <a:p>
            <a:br>
              <a:rPr lang="de-DE" sz="1600" b="0" i="0" u="none" strike="noStrike" dirty="0">
                <a:effectLst/>
                <a:latin typeface="Calibri" panose="020F0502020204030204" pitchFamily="34" charset="0"/>
              </a:rPr>
            </a:br>
            <a:r>
              <a:rPr lang="de-DE" sz="1600" b="1" kern="150" dirty="0">
                <a:effectLst/>
                <a:latin typeface="HTWBerlin Office"/>
                <a:ea typeface="HTWBerlin Office"/>
                <a:cs typeface="HTWBerlin Office"/>
              </a:rPr>
              <a:t>Beschreibung:</a:t>
            </a:r>
          </a:p>
          <a:p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Wärmepumpe - Effizienz im Bestand häufig schlecht aufgrund hoher Vorlauftemperaturen</a:t>
            </a:r>
            <a:r>
              <a:rPr lang="de-DE" dirty="0"/>
              <a:t> </a:t>
            </a:r>
          </a:p>
          <a:p>
            <a:endParaRPr lang="de-DE" sz="1600" b="1" kern="150" dirty="0">
              <a:effectLst/>
              <a:latin typeface="HTWBerlin Office"/>
              <a:ea typeface="HTWBerlin Office"/>
              <a:cs typeface="HTWBerlin Office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Quellen: 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eigene Erfahrung, habe mehrere Jahre WP verkauft</a:t>
            </a:r>
            <a:r>
              <a:rPr lang="de-DE" dirty="0"/>
              <a:t> </a:t>
            </a:r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Zuständigkeiten: Land, Bezirk, 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Gesellschaft</a:t>
            </a:r>
            <a:r>
              <a:rPr lang="de-DE" dirty="0"/>
              <a:t> </a:t>
            </a:r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r>
              <a:rPr lang="de-DE" sz="1600" b="1" kern="150" dirty="0">
                <a:effectLst/>
                <a:latin typeface="HTWBerlin Office"/>
                <a:ea typeface="HTWBerlin Office"/>
                <a:cs typeface="HTWBerlin Office"/>
              </a:rPr>
              <a:t>Änderungsvorschläge:</a:t>
            </a:r>
            <a:br>
              <a:rPr lang="de-DE" sz="1600" b="1" kern="150" dirty="0">
                <a:effectLst/>
                <a:latin typeface="HTWBerlin Office"/>
                <a:ea typeface="HTWBerlin Office"/>
                <a:cs typeface="HTWBerlin Office"/>
              </a:rPr>
            </a:br>
            <a:endParaRPr lang="de-DE" sz="1600" b="1" kern="150" dirty="0">
              <a:effectLst/>
              <a:latin typeface="HTWBerlin Office"/>
              <a:ea typeface="HTWBerlin Office"/>
              <a:cs typeface="HTWBerlin Office"/>
            </a:endParaRPr>
          </a:p>
          <a:p>
            <a:pPr marL="342900" marR="0" lvl="0" indent="-34290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Energetische Gebäudesanierung (Abdichtung, Dämmung, Flächenheizungen etc.) </a:t>
            </a:r>
          </a:p>
          <a:p>
            <a:pPr marL="342900" marR="0" lvl="0" indent="-34290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sz="16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marR="0" lvl="0" indent="-34290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Kombination mit PV, Solarthermie, Speichern, smarte Regelung</a:t>
            </a:r>
          </a:p>
          <a:p>
            <a:endParaRPr lang="de-DE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058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de-DE" dirty="0"/>
              <a:t>Autor: 	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Dirk Eggers</a:t>
            </a:r>
            <a:endParaRPr lang="de-DE" dirty="0"/>
          </a:p>
          <a:p>
            <a:r>
              <a:rPr lang="de-DE" dirty="0"/>
              <a:t>Organisation:	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KT-Elektronik GmbH</a:t>
            </a:r>
            <a:endParaRPr lang="de-DE" dirty="0"/>
          </a:p>
          <a:p>
            <a:r>
              <a:rPr lang="de-DE" dirty="0"/>
              <a:t>Projekt: 	</a:t>
            </a:r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E-Mail-Adresse: 	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dirk.eggers@samsongroup.com</a:t>
            </a:r>
            <a:endParaRPr lang="de-DE" dirty="0"/>
          </a:p>
          <a:p>
            <a:r>
              <a:rPr lang="de-DE" dirty="0"/>
              <a:t>Telefonnummer: 	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03079080533</a:t>
            </a:r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Erstelldatum: 	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2023-03-01</a:t>
            </a:r>
            <a:r>
              <a:rPr lang="de-DE" dirty="0"/>
              <a:t> </a:t>
            </a:r>
          </a:p>
          <a:p>
            <a:endParaRPr lang="de-DE" dirty="0"/>
          </a:p>
          <a:p>
            <a:r>
              <a:rPr lang="de-DE" dirty="0"/>
              <a:t>Autor Änderungsvorschläge: 	Florian Hinze</a:t>
            </a:r>
          </a:p>
          <a:p>
            <a:r>
              <a:rPr lang="de-DE" dirty="0"/>
              <a:t>Organisation:	DGS-BB</a:t>
            </a:r>
          </a:p>
          <a:p>
            <a:r>
              <a:rPr lang="de-DE" dirty="0"/>
              <a:t>Projekt: 	</a:t>
            </a:r>
            <a:r>
              <a:rPr lang="de-DE" sz="1600" b="0" i="0" u="none" strike="noStrike" dirty="0" err="1">
                <a:effectLst/>
                <a:latin typeface="Calibri" panose="020F0502020204030204" pitchFamily="34" charset="0"/>
              </a:rPr>
              <a:t>MonDoWi</a:t>
            </a:r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E-Mail-Adresse: 	fhi@dgs-berlin.de</a:t>
            </a:r>
            <a:r>
              <a:rPr lang="de-DE" dirty="0"/>
              <a:t> </a:t>
            </a:r>
          </a:p>
          <a:p>
            <a:r>
              <a:rPr lang="de-DE" dirty="0"/>
              <a:t>Telefonnummer: 	</a:t>
            </a:r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015904731836</a:t>
            </a:r>
          </a:p>
          <a:p>
            <a:endParaRPr lang="de-DE" dirty="0"/>
          </a:p>
          <a:p>
            <a:r>
              <a:rPr lang="de-DE" dirty="0"/>
              <a:t>gehemmte Technologie bzw. Maßnahme: 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Geothermie,</a:t>
            </a:r>
            <a:r>
              <a:rPr lang="de-DE" dirty="0"/>
              <a:t> 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Windenergie, Temperaturabsenkung, Wärmepumpe,</a:t>
            </a:r>
            <a:r>
              <a:rPr lang="de-DE" dirty="0"/>
              <a:t> 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Fernwärmenetze, Nahwärmenetze, Nahkältenetze, Regelung, Bestandsbauten</a:t>
            </a:r>
            <a:r>
              <a:rPr lang="de-DE" dirty="0"/>
              <a:t>    	</a:t>
            </a:r>
          </a:p>
          <a:p>
            <a:r>
              <a:rPr lang="de-DE" dirty="0"/>
              <a:t>Betroffene Bereiche: 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Bestandsbauten</a:t>
            </a:r>
            <a:r>
              <a:rPr lang="de-DE" dirty="0"/>
              <a:t> </a:t>
            </a:r>
          </a:p>
          <a:p>
            <a:br>
              <a:rPr lang="de-DE" sz="1600" b="0" i="0" u="none" strike="noStrike" dirty="0">
                <a:effectLst/>
                <a:latin typeface="Calibri" panose="020F0502020204030204" pitchFamily="34" charset="0"/>
              </a:rPr>
            </a:br>
            <a:r>
              <a:rPr lang="de-DE" sz="1600" b="1" kern="150" dirty="0">
                <a:effectLst/>
                <a:latin typeface="HTWBerlin Office"/>
                <a:ea typeface="HTWBerlin Office"/>
                <a:cs typeface="HTWBerlin Office"/>
              </a:rPr>
              <a:t>Beschreibung:</a:t>
            </a:r>
          </a:p>
          <a:p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Wärmepumpe - Lärmbelästigung, Optik, Angst vor Vandalismus</a:t>
            </a:r>
            <a:endParaRPr lang="de-DE" dirty="0"/>
          </a:p>
          <a:p>
            <a:endParaRPr lang="de-DE" sz="1600" b="1" kern="150" dirty="0">
              <a:effectLst/>
              <a:latin typeface="HTWBerlin Office"/>
              <a:ea typeface="HTWBerlin Office"/>
              <a:cs typeface="HTWBerlin Office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Quellen: 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eigene Erfahrung, habe mehrere Jahre WP verkauft</a:t>
            </a:r>
            <a:r>
              <a:rPr lang="de-DE" dirty="0"/>
              <a:t> </a:t>
            </a:r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Zuständigkeiten: Land, Bezirk, 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Gesellschaft</a:t>
            </a:r>
            <a:r>
              <a:rPr lang="de-DE" dirty="0"/>
              <a:t> </a:t>
            </a:r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r>
              <a:rPr lang="de-DE" sz="1600" b="1" kern="150" dirty="0">
                <a:effectLst/>
                <a:latin typeface="HTWBerlin Office"/>
                <a:ea typeface="HTWBerlin Office"/>
                <a:cs typeface="HTWBerlin Office"/>
              </a:rPr>
              <a:t>Änderungsvorschläge:</a:t>
            </a:r>
            <a:br>
              <a:rPr lang="de-DE" sz="1600" b="1" kern="150" dirty="0">
                <a:effectLst/>
                <a:latin typeface="HTWBerlin Office"/>
                <a:ea typeface="HTWBerlin Office"/>
                <a:cs typeface="HTWBerlin Office"/>
              </a:rPr>
            </a:br>
            <a:endParaRPr lang="de-DE" sz="1600" b="1" kern="150" dirty="0">
              <a:effectLst/>
              <a:latin typeface="HTWBerlin Office"/>
              <a:ea typeface="HTWBerlin Office"/>
              <a:cs typeface="HTWBerlin Office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Wasser-Wasser- oder Sole-Wasser-Wärmepumpen</a:t>
            </a:r>
            <a:b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de-DE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Photovoltaik-</a:t>
            </a:r>
            <a:r>
              <a:rPr lang="de-DE" sz="16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Thermie</a:t>
            </a:r>
            <a:endParaRPr lang="de-DE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indent="-342900">
              <a:buFont typeface="+mj-lt"/>
              <a:buAutoNum type="arabicPeriod"/>
            </a:pPr>
            <a:endParaRPr lang="de-DE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Forschung und Entwicklung</a:t>
            </a:r>
            <a:b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de-DE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Sichtschutz, Housing</a:t>
            </a:r>
          </a:p>
          <a:p>
            <a:endParaRPr lang="de-DE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76537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de-DE" dirty="0"/>
              <a:t>Autor: 	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Dirk Eggers</a:t>
            </a:r>
            <a:endParaRPr lang="de-DE" dirty="0"/>
          </a:p>
          <a:p>
            <a:r>
              <a:rPr lang="de-DE" dirty="0"/>
              <a:t>Organisation:	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KT-Elektronik GmbH</a:t>
            </a:r>
            <a:endParaRPr lang="de-DE" dirty="0"/>
          </a:p>
          <a:p>
            <a:r>
              <a:rPr lang="de-DE" dirty="0"/>
              <a:t>Projekt: 	</a:t>
            </a:r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E-Mail-Adresse: 	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dirk.eggers@samsongroup.com</a:t>
            </a:r>
            <a:endParaRPr lang="de-DE" dirty="0"/>
          </a:p>
          <a:p>
            <a:r>
              <a:rPr lang="de-DE" dirty="0"/>
              <a:t>Telefonnummer: 	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03079080533</a:t>
            </a:r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Erstelldatum: 	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2023-03-01</a:t>
            </a:r>
            <a:r>
              <a:rPr lang="de-DE" dirty="0"/>
              <a:t> </a:t>
            </a:r>
          </a:p>
          <a:p>
            <a:endParaRPr lang="de-DE" dirty="0"/>
          </a:p>
          <a:p>
            <a:r>
              <a:rPr lang="de-DE" dirty="0"/>
              <a:t>Autor Änderungsvorschläge: 	Florian Hinze</a:t>
            </a:r>
          </a:p>
          <a:p>
            <a:r>
              <a:rPr lang="de-DE" dirty="0"/>
              <a:t>Organisation:	DGS-BB</a:t>
            </a:r>
          </a:p>
          <a:p>
            <a:r>
              <a:rPr lang="de-DE" dirty="0"/>
              <a:t>Projekt: 	</a:t>
            </a:r>
            <a:r>
              <a:rPr lang="de-DE" sz="1600" b="0" i="0" u="none" strike="noStrike" dirty="0" err="1">
                <a:effectLst/>
                <a:latin typeface="Calibri" panose="020F0502020204030204" pitchFamily="34" charset="0"/>
              </a:rPr>
              <a:t>MonDoWi</a:t>
            </a:r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E-Mail-Adresse: 	fhi@dgs-berlin.de</a:t>
            </a:r>
            <a:r>
              <a:rPr lang="de-DE" dirty="0"/>
              <a:t> </a:t>
            </a:r>
          </a:p>
          <a:p>
            <a:r>
              <a:rPr lang="de-DE" dirty="0"/>
              <a:t>Telefonnummer: 	</a:t>
            </a:r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015904731836</a:t>
            </a:r>
          </a:p>
          <a:p>
            <a:endParaRPr lang="de-DE" dirty="0"/>
          </a:p>
          <a:p>
            <a:r>
              <a:rPr lang="de-DE" dirty="0"/>
              <a:t>gehemmte Technologie bzw. Maßnahme: 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Geothermie,</a:t>
            </a:r>
            <a:r>
              <a:rPr lang="de-DE" dirty="0"/>
              <a:t> 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Windenergie, Temperaturabsenkung, Wärmepumpe,</a:t>
            </a:r>
            <a:r>
              <a:rPr lang="de-DE" dirty="0"/>
              <a:t> 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Fernwärmenetze, Nahwärmenetze, Nahkältenetze, Regelung, Bestandsbauten</a:t>
            </a:r>
            <a:r>
              <a:rPr lang="de-DE" dirty="0"/>
              <a:t>    	</a:t>
            </a:r>
          </a:p>
          <a:p>
            <a:r>
              <a:rPr lang="de-DE" dirty="0"/>
              <a:t>Betroffene Bereiche: 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Bestandsbauten</a:t>
            </a:r>
            <a:r>
              <a:rPr lang="de-DE" dirty="0"/>
              <a:t> 	</a:t>
            </a:r>
          </a:p>
          <a:p>
            <a:br>
              <a:rPr lang="de-DE" sz="1600" b="0" i="0" u="none" strike="noStrike" dirty="0">
                <a:effectLst/>
                <a:latin typeface="Calibri" panose="020F0502020204030204" pitchFamily="34" charset="0"/>
              </a:rPr>
            </a:br>
            <a:r>
              <a:rPr lang="de-DE" sz="1600" b="1" kern="150" dirty="0">
                <a:effectLst/>
                <a:latin typeface="HTWBerlin Office"/>
                <a:ea typeface="HTWBerlin Office"/>
                <a:cs typeface="HTWBerlin Office"/>
              </a:rPr>
              <a:t>Beschreibung: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0" kern="150" dirty="0">
                <a:effectLst/>
                <a:latin typeface="HTWBerlin Office"/>
                <a:ea typeface="HTWBerlin Office"/>
                <a:cs typeface="HTWBerlin Office"/>
              </a:rPr>
              <a:t>Wärmepumpenstrom teilweise zu teuer als dass sich Wärmepumpen lohnen</a:t>
            </a:r>
            <a:endParaRPr lang="de-DE" sz="1600" b="1" kern="150" dirty="0">
              <a:effectLst/>
              <a:latin typeface="HTWBerlin Office"/>
              <a:ea typeface="HTWBerlin Office"/>
              <a:cs typeface="HTWBerlin Office"/>
            </a:endParaRPr>
          </a:p>
          <a:p>
            <a:endParaRPr lang="de-DE" sz="1600" b="1" kern="150" dirty="0">
              <a:effectLst/>
              <a:latin typeface="HTWBerlin Office"/>
              <a:ea typeface="HTWBerlin Office"/>
              <a:cs typeface="HTWBerlin Office"/>
            </a:endParaRPr>
          </a:p>
          <a:p>
            <a:r>
              <a:rPr lang="de-DE" sz="1600" b="0" i="0" u="none" strike="noStrike" dirty="0">
                <a:effectLst/>
                <a:latin typeface="Calibri" panose="020F0502020204030204" pitchFamily="34" charset="0"/>
              </a:rPr>
              <a:t>Quellen: 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eigene Erfahrung, habe mehrere Jahre WP verkauft</a:t>
            </a:r>
            <a:r>
              <a:rPr lang="de-DE" dirty="0"/>
              <a:t> </a:t>
            </a:r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endParaRPr lang="de-DE" sz="1600" b="0" i="0" u="none" strike="noStrike" dirty="0">
              <a:effectLst/>
              <a:latin typeface="Calibri" panose="020F0502020204030204" pitchFamily="34" charset="0"/>
            </a:endParaRPr>
          </a:p>
          <a:p>
            <a:r>
              <a:rPr lang="de-DE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Zuständigkeiten: Land, Bezirk, </a:t>
            </a:r>
            <a:r>
              <a:rPr lang="de-DE" sz="1800" b="0" i="0" u="none" strike="noStrike" dirty="0">
                <a:effectLst/>
                <a:latin typeface="Calibri" panose="020F0502020204030204" pitchFamily="34" charset="0"/>
              </a:rPr>
              <a:t>Gesellschaft</a:t>
            </a:r>
            <a:r>
              <a:rPr lang="de-DE" dirty="0"/>
              <a:t> </a:t>
            </a:r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endParaRPr lang="de-DE" sz="16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r>
              <a:rPr lang="de-DE" sz="1600" b="1" kern="150" dirty="0">
                <a:effectLst/>
                <a:latin typeface="HTWBerlin Office"/>
                <a:ea typeface="HTWBerlin Office"/>
                <a:cs typeface="HTWBerlin Office"/>
              </a:rPr>
              <a:t>Änderungsvorschläge:</a:t>
            </a:r>
            <a:br>
              <a:rPr lang="de-DE" sz="1600" b="1" kern="150" dirty="0">
                <a:effectLst/>
                <a:latin typeface="HTWBerlin Office"/>
                <a:ea typeface="HTWBerlin Office"/>
                <a:cs typeface="HTWBerlin Office"/>
              </a:rPr>
            </a:br>
            <a:endParaRPr lang="de-DE" sz="1600" b="1" kern="150" dirty="0">
              <a:effectLst/>
              <a:latin typeface="HTWBerlin Office"/>
              <a:ea typeface="HTWBerlin Office"/>
              <a:cs typeface="HTWBerlin Office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Wasser-Wasser- oder Sole-Wasser-Wärmepumpen</a:t>
            </a:r>
            <a:b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de-DE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Photovoltaik-</a:t>
            </a:r>
            <a:r>
              <a:rPr lang="de-DE" sz="16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Thermie</a:t>
            </a:r>
            <a:endParaRPr lang="de-DE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indent="-342900">
              <a:buFont typeface="+mj-lt"/>
              <a:buAutoNum type="arabicPeriod"/>
            </a:pPr>
            <a:endParaRPr lang="de-DE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Forschung und Entwicklung</a:t>
            </a:r>
            <a:b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de-DE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marR="0" lvl="0" indent="-34290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de-DE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Kombination aus zeitvariablen Tarifen und Speichern; Wärmepumpen können laufen, wenn Strom günstig ist und Wärme kann aus Speicher bezogen werden, wenn Strom teuer ist</a:t>
            </a:r>
          </a:p>
          <a:p>
            <a:pPr marL="0" indent="0">
              <a:buFont typeface="+mj-lt"/>
              <a:buNone/>
            </a:pPr>
            <a:endParaRPr lang="de-DE" sz="1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e-DE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Ursachen für teuren Strom siehe Hemmnisse: Stromsteuer, Netzentgelte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9908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1E2A9B-3123-B5A1-0166-B892EE1FC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5FFD4C2-7FE5-3933-DBBD-742B7C9CB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E57440-8C50-A2CB-D924-3BEEADD10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4F79-2707-4C6A-8FC3-5158FDE8B3EA}" type="datetimeFigureOut">
              <a:rPr lang="de-DE" smtClean="0"/>
              <a:t>20.06.2024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D4FDF9-7937-72E9-DF0A-74618B830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E35D60-7D1D-F9EF-52D6-DEE98977E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84F3C-6931-4D1B-8F4C-EAE317B1E0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3318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583D6D-CB7C-65FF-F5F4-64DBE2328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A2DF3A2-AAFC-3801-54CE-4A19DE71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691A1D-B9AD-3953-1AAE-81FEF2F7A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4F79-2707-4C6A-8FC3-5158FDE8B3EA}" type="datetimeFigureOut">
              <a:rPr lang="de-DE" smtClean="0"/>
              <a:t>20.06.2024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E0E799-9633-4307-065E-781897BEF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E2CDF8-04DD-0FAB-2A73-3A9732F25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84F3C-6931-4D1B-8F4C-EAE317B1E0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606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16F8C69-3FAB-07FC-43FB-C009892E4E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96223EB-5226-9930-2F90-233268B441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33E5DB-F36C-DC21-1D9B-D24FFE65B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4F79-2707-4C6A-8FC3-5158FDE8B3EA}" type="datetimeFigureOut">
              <a:rPr lang="de-DE" smtClean="0"/>
              <a:t>20.06.2024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225EBE-C68A-E803-9F05-34CD53F0B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08B42B-B4F5-F325-0334-027495347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84F3C-6931-4D1B-8F4C-EAE317B1E0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7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2501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7050" y="1316567"/>
            <a:ext cx="11137900" cy="4512733"/>
          </a:xfrm>
        </p:spPr>
        <p:txBody>
          <a:bodyPr/>
          <a:lstStyle>
            <a:lvl1pPr marL="0" indent="0">
              <a:lnSpc>
                <a:spcPts val="3200"/>
              </a:lnSpc>
              <a:spcBef>
                <a:spcPts val="800"/>
              </a:spcBef>
              <a:buFont typeface="Wingdings" panose="05000000000000000000" pitchFamily="2" charset="2"/>
              <a:buNone/>
              <a:defRPr sz="2400"/>
            </a:lvl1pPr>
            <a:lvl2pPr marL="243411" indent="-243411">
              <a:lnSpc>
                <a:spcPts val="3200"/>
              </a:lnSpc>
              <a:spcBef>
                <a:spcPts val="800"/>
              </a:spcBef>
              <a:buClr>
                <a:srgbClr val="5E8F1B"/>
              </a:buClr>
              <a:buFont typeface="Wingdings" panose="05000000000000000000" pitchFamily="2" charset="2"/>
              <a:buChar char="§"/>
              <a:defRPr sz="2400"/>
            </a:lvl2pPr>
            <a:lvl3pPr marL="480472" indent="-239178">
              <a:lnSpc>
                <a:spcPts val="3200"/>
              </a:lnSpc>
              <a:spcBef>
                <a:spcPts val="800"/>
              </a:spcBef>
              <a:buClr>
                <a:srgbClr val="7ABAD6"/>
              </a:buClr>
              <a:defRPr sz="2400"/>
            </a:lvl3pPr>
            <a:lvl4pPr marL="721766" indent="-241294">
              <a:lnSpc>
                <a:spcPts val="3200"/>
              </a:lnSpc>
              <a:spcBef>
                <a:spcPts val="8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2400"/>
            </a:lvl4pPr>
            <a:lvl5pPr marL="952476" indent="-230712">
              <a:lnSpc>
                <a:spcPts val="3200"/>
              </a:lnSpc>
              <a:spcBef>
                <a:spcPts val="800"/>
              </a:spcBef>
              <a:buClr>
                <a:schemeClr val="tx1"/>
              </a:buClr>
              <a:defRPr sz="24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1732550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188939-242E-E3D6-DC45-62C7C6637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2FC204-A596-1F0A-C261-D642F0113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6DAA93-1045-A0BC-1C5A-86C705371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4F79-2707-4C6A-8FC3-5158FDE8B3EA}" type="datetimeFigureOut">
              <a:rPr lang="de-DE" smtClean="0"/>
              <a:t>20.06.2024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553CCA-0B6D-68AE-5C76-634AFE329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9E23FA-2261-FA38-6E9C-AC445BCED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84F3C-6931-4D1B-8F4C-EAE317B1E0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9536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881ABC-29A0-32EB-0E2B-C6E630C31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CE229BA-B9BC-0A2F-4A00-48B562EE9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9B250D1-26E2-42E9-A707-113C55CF1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4F79-2707-4C6A-8FC3-5158FDE8B3EA}" type="datetimeFigureOut">
              <a:rPr lang="de-DE" smtClean="0"/>
              <a:t>20.06.2024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295945-A92A-461B-6568-529290AB2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20DF92-0BEF-C912-FEB1-1A45BEF67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84F3C-6931-4D1B-8F4C-EAE317B1E0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1526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310DA7-DEA6-CD01-98F0-616D7DE4A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536973-F2A9-DC78-42AE-9639A81785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98AA6C8-45DB-FDF9-3270-77C8239188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C81A8FC-B867-7717-3AC5-426C5C2AA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4F79-2707-4C6A-8FC3-5158FDE8B3EA}" type="datetimeFigureOut">
              <a:rPr lang="de-DE" smtClean="0"/>
              <a:t>20.06.2024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2147DCC-0ABA-78CE-D813-3A0C6101B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EB0F8D7-8CB3-3576-D519-F3CC9FE83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84F3C-6931-4D1B-8F4C-EAE317B1E0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750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440C7F-3A70-A50C-4133-9AF41D4DA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ECB4234-B9B7-9FBE-3A12-A8FFE1A0A4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6397C56-F2BF-1B43-9924-EF1263510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C5C69FA-868D-E17A-8BDC-4D0CD9004D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19DBA44-F64A-1C97-6DCE-E0319748D3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5348E73-2DDF-AFD2-7618-30060097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4F79-2707-4C6A-8FC3-5158FDE8B3EA}" type="datetimeFigureOut">
              <a:rPr lang="de-DE" smtClean="0"/>
              <a:t>20.06.2024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96AA16D-3CF2-A362-6034-6C8BBDDBF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5ECDC02-45C8-7E6E-67D1-EC2A246A5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84F3C-6931-4D1B-8F4C-EAE317B1E0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0325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FBA747-61C1-29E6-6593-DD206E511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444A93C-5548-F4B8-5F90-AEBC35522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4F79-2707-4C6A-8FC3-5158FDE8B3EA}" type="datetimeFigureOut">
              <a:rPr lang="de-DE" smtClean="0"/>
              <a:t>20.06.2024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271D9BD-CBB0-448D-984A-71227F427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3861B04-2A38-8C66-F269-AE99DAF39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84F3C-6931-4D1B-8F4C-EAE317B1E0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8969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3BF15F5-6334-7472-ABCF-C4878683A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4F79-2707-4C6A-8FC3-5158FDE8B3EA}" type="datetimeFigureOut">
              <a:rPr lang="de-DE" smtClean="0"/>
              <a:t>20.06.2024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96AD551-0830-BDF2-0B8B-AFE067775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73BF2EA-8381-A654-225B-022F47283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84F3C-6931-4D1B-8F4C-EAE317B1E0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4645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DCD393-004A-2114-B177-D8EBB13BB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29215B-3C77-1FF5-901F-53090B7E6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57A751B-231F-E384-BDB0-E195D2FA6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74E08E0-289A-7BB1-7BE7-5AC1BA82E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4F79-2707-4C6A-8FC3-5158FDE8B3EA}" type="datetimeFigureOut">
              <a:rPr lang="de-DE" smtClean="0"/>
              <a:t>20.06.2024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F230E3E-2E85-6304-C87C-4E731BBDB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F53B3F1-F868-6788-E9B5-DA75F5739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84F3C-6931-4D1B-8F4C-EAE317B1E0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3670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DA872B-795F-1933-CC85-041EC7A47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6D1E5F7-A263-FF97-7CE4-F462C59830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2FD9C6B-5283-E7A1-FFBB-B63104B18C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D9CC17A-3BDC-CC05-FE8B-C83436585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4F79-2707-4C6A-8FC3-5158FDE8B3EA}" type="datetimeFigureOut">
              <a:rPr lang="de-DE" smtClean="0"/>
              <a:t>20.06.2024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85C635F-934A-7A4E-3013-E9AAB3C25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9F41547-302F-2FE2-D310-EBC8B6866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84F3C-6931-4D1B-8F4C-EAE317B1E0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01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6ECF3AD-62FA-00AE-9865-1E91CF7BB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349E07F-3919-F50D-23CC-4A61476C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733783-EB78-8B91-E40A-354C3B9D23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B4F79-2707-4C6A-8FC3-5158FDE8B3EA}" type="datetimeFigureOut">
              <a:rPr lang="de-DE" smtClean="0"/>
              <a:t>20.06.2024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5AB6F0-0425-A9B9-1924-D083466E66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4532EA-CF8F-31AA-81F9-56EDFD2E68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84F3C-6931-4D1B-8F4C-EAE317B1E0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7609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1.xml"/><Relationship Id="rId3" Type="http://schemas.openxmlformats.org/officeDocument/2006/relationships/image" Target="../media/image1.png"/><Relationship Id="rId7" Type="http://schemas.openxmlformats.org/officeDocument/2006/relationships/slide" Target="slide5.xml"/><Relationship Id="rId12" Type="http://schemas.openxmlformats.org/officeDocument/2006/relationships/slide" Target="slide1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4.xml"/><Relationship Id="rId11" Type="http://schemas.openxmlformats.org/officeDocument/2006/relationships/slide" Target="slide9.xml"/><Relationship Id="rId5" Type="http://schemas.openxmlformats.org/officeDocument/2006/relationships/slide" Target="slide3.xml"/><Relationship Id="rId10" Type="http://schemas.openxmlformats.org/officeDocument/2006/relationships/slide" Target="slide8.xml"/><Relationship Id="rId4" Type="http://schemas.openxmlformats.org/officeDocument/2006/relationships/slide" Target="slide2.xml"/><Relationship Id="rId9" Type="http://schemas.openxmlformats.org/officeDocument/2006/relationships/slide" Target="slide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ergynet.de/2017/12/13/einsparzaehler-smart-meter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ergie.de/et/news-detailansicht/nsctrl/detail/News/zum-effizienten-marktdesign-fuer-energiesysteme-mit-dominierender-erneuerbarer-erzeugung/np/2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Diagramm enthält.">
            <a:extLst>
              <a:ext uri="{FF2B5EF4-FFF2-40B4-BE49-F238E27FC236}">
                <a16:creationId xmlns:a16="http://schemas.microsoft.com/office/drawing/2014/main" id="{35BC9641-5E1F-6827-57D7-F922178708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37" y="0"/>
            <a:ext cx="12192000" cy="6273095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68EE0C80-C53B-9BC4-0741-FE563224C3F6}"/>
              </a:ext>
            </a:extLst>
          </p:cNvPr>
          <p:cNvSpPr txBox="1"/>
          <p:nvPr/>
        </p:nvSpPr>
        <p:spPr>
          <a:xfrm>
            <a:off x="511277" y="615320"/>
            <a:ext cx="570270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SzPct val="85000"/>
              <a:buFont typeface="+mj-lt"/>
              <a:buAutoNum type="arabicPeriod"/>
            </a:pPr>
            <a:r>
              <a:rPr lang="de-DE" dirty="0">
                <a:hlinkClick r:id="rId4" action="ppaction://hlinksldjump"/>
              </a:rPr>
              <a:t>42 Schwache Stromnetze</a:t>
            </a:r>
          </a:p>
          <a:p>
            <a:pPr marL="342900" indent="-342900">
              <a:lnSpc>
                <a:spcPct val="150000"/>
              </a:lnSpc>
              <a:buSzPct val="85000"/>
              <a:buFont typeface="+mj-lt"/>
              <a:buAutoNum type="arabicPeriod"/>
            </a:pPr>
            <a:r>
              <a:rPr lang="de-DE" sz="1800" kern="150" dirty="0">
                <a:solidFill>
                  <a:srgbClr val="FFFFFF"/>
                </a:solidFill>
                <a:effectLst/>
                <a:latin typeface="HTWBerlin Office"/>
                <a:ea typeface="HTWBerlin Office"/>
                <a:cs typeface="HTWBerlin Office"/>
                <a:hlinkClick r:id="rId5" action="ppaction://hlinksldjump"/>
              </a:rPr>
              <a:t>38 PV-Erzeugung wird Strombedarf überschreiten</a:t>
            </a:r>
            <a:endParaRPr lang="de-DE" sz="1800" kern="150" dirty="0">
              <a:solidFill>
                <a:srgbClr val="FFFFFF"/>
              </a:solidFill>
              <a:effectLst/>
              <a:latin typeface="HTWBerlin Office"/>
              <a:ea typeface="HTWBerlin Office"/>
              <a:cs typeface="HTWBerlin Office"/>
            </a:endParaRPr>
          </a:p>
          <a:p>
            <a:pPr marL="342900" indent="-342900">
              <a:lnSpc>
                <a:spcPct val="150000"/>
              </a:lnSpc>
              <a:buSzPct val="85000"/>
              <a:buFont typeface="+mj-lt"/>
              <a:buAutoNum type="arabicPeriod"/>
            </a:pPr>
            <a:r>
              <a:rPr lang="de-DE" sz="1800" kern="150" dirty="0">
                <a:solidFill>
                  <a:srgbClr val="FFFFFF"/>
                </a:solidFill>
                <a:effectLst/>
                <a:latin typeface="HTWBerlin Office"/>
                <a:ea typeface="HTWBerlin Office"/>
                <a:cs typeface="HTWBerlin Office"/>
                <a:hlinkClick r:id="rId6" action="ppaction://hlinksldjump"/>
              </a:rPr>
              <a:t>53 Fehlende offene Schnittstellen </a:t>
            </a:r>
            <a:endParaRPr lang="de-DE" sz="1800" kern="150" dirty="0">
              <a:solidFill>
                <a:srgbClr val="FFFFFF"/>
              </a:solidFill>
              <a:effectLst/>
              <a:latin typeface="HTWBerlin Office"/>
              <a:ea typeface="HTWBerlin Office"/>
              <a:cs typeface="HTWBerlin Office"/>
            </a:endParaRPr>
          </a:p>
          <a:p>
            <a:pPr marL="342900" indent="-342900">
              <a:lnSpc>
                <a:spcPct val="150000"/>
              </a:lnSpc>
              <a:buSzPct val="85000"/>
              <a:buFont typeface="+mj-lt"/>
              <a:buAutoNum type="arabicPeriod"/>
            </a:pPr>
            <a:r>
              <a:rPr lang="de-DE" sz="1800" kern="150" dirty="0">
                <a:solidFill>
                  <a:srgbClr val="FFFFFF"/>
                </a:solidFill>
                <a:effectLst/>
                <a:latin typeface="HTWBerlin Office"/>
                <a:ea typeface="HTWBerlin Office"/>
                <a:cs typeface="HTWBerlin Office"/>
                <a:hlinkClick r:id="rId7" action="ppaction://hlinksldjump"/>
              </a:rPr>
              <a:t>44 Mangelnde Digitalisierung</a:t>
            </a:r>
            <a:endParaRPr lang="de-DE" sz="1800" kern="150" dirty="0">
              <a:solidFill>
                <a:srgbClr val="FFFFFF"/>
              </a:solidFill>
              <a:effectLst/>
              <a:latin typeface="HTWBerlin Office"/>
              <a:ea typeface="HTWBerlin Office"/>
              <a:cs typeface="HTWBerlin Office"/>
            </a:endParaRPr>
          </a:p>
          <a:p>
            <a:pPr marL="342900" indent="-342900">
              <a:lnSpc>
                <a:spcPct val="150000"/>
              </a:lnSpc>
              <a:buSzPct val="85000"/>
              <a:buFont typeface="+mj-lt"/>
              <a:buAutoNum type="arabicPeriod"/>
            </a:pPr>
            <a:r>
              <a:rPr lang="de-DE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  <a:hlinkClick r:id="rId8" action="ppaction://hlinksldjump"/>
              </a:rPr>
              <a:t>54 Konstante Einspeisevergütung </a:t>
            </a:r>
            <a:br>
              <a:rPr lang="de-DE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  <a:hlinkClick r:id="rId8" action="ppaction://hlinksldjump"/>
              </a:rPr>
            </a:br>
            <a:r>
              <a:rPr lang="de-DE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  <a:hlinkClick r:id="rId8" action="ppaction://hlinksldjump"/>
              </a:rPr>
              <a:t>von PV-Anlagen</a:t>
            </a:r>
            <a:endParaRPr lang="de-DE" sz="18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342900" indent="-342900">
              <a:lnSpc>
                <a:spcPct val="150000"/>
              </a:lnSpc>
              <a:buSzPct val="85000"/>
              <a:buFont typeface="+mj-lt"/>
              <a:buAutoNum type="arabicPeriod"/>
            </a:pPr>
            <a:r>
              <a:rPr lang="de-DE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  <a:hlinkClick r:id="rId9" action="ppaction://hlinksldjump"/>
              </a:rPr>
              <a:t>15 Schlechte Effizienz von </a:t>
            </a:r>
            <a:br>
              <a:rPr lang="de-DE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  <a:hlinkClick r:id="rId9" action="ppaction://hlinksldjump"/>
              </a:rPr>
            </a:br>
            <a:r>
              <a:rPr lang="de-DE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  <a:hlinkClick r:id="rId9" action="ppaction://hlinksldjump"/>
              </a:rPr>
              <a:t>Wärmepumpen im Bestand</a:t>
            </a:r>
            <a:endParaRPr lang="de-DE" sz="18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342900" indent="-342900">
              <a:lnSpc>
                <a:spcPct val="150000"/>
              </a:lnSpc>
              <a:buSzPct val="85000"/>
              <a:buFont typeface="+mj-lt"/>
              <a:buAutoNum type="arabicPeriod"/>
            </a:pPr>
            <a:r>
              <a:rPr lang="de-DE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  <a:hlinkClick r:id="rId10" action="ppaction://hlinksldjump"/>
              </a:rPr>
              <a:t>13 Lärmbelästigung, Optik, </a:t>
            </a:r>
            <a:br>
              <a:rPr lang="de-DE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  <a:hlinkClick r:id="rId10" action="ppaction://hlinksldjump"/>
              </a:rPr>
            </a:br>
            <a:r>
              <a:rPr lang="de-DE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  <a:hlinkClick r:id="rId10" action="ppaction://hlinksldjump"/>
              </a:rPr>
              <a:t>Vandalismus</a:t>
            </a:r>
            <a:endParaRPr lang="de-DE" sz="18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342900" indent="-342900">
              <a:lnSpc>
                <a:spcPct val="150000"/>
              </a:lnSpc>
              <a:buSzPct val="85000"/>
              <a:buFont typeface="+mj-lt"/>
              <a:buAutoNum type="arabicPeriod"/>
            </a:pPr>
            <a:r>
              <a:rPr lang="de-DE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  <a:hlinkClick r:id="rId11" action="ppaction://hlinksldjump"/>
              </a:rPr>
              <a:t>14 Stromkosten (kein günstiger </a:t>
            </a:r>
            <a:br>
              <a:rPr lang="de-DE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  <a:hlinkClick r:id="rId11" action="ppaction://hlinksldjump"/>
              </a:rPr>
            </a:br>
            <a:r>
              <a:rPr lang="de-DE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  <a:hlinkClick r:id="rId11" action="ppaction://hlinksldjump"/>
              </a:rPr>
              <a:t>Wärmepumpenstrom)</a:t>
            </a:r>
            <a:endParaRPr lang="de-DE" sz="18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marL="342900" indent="-342900">
              <a:buSzPct val="85000"/>
              <a:buFont typeface="+mj-lt"/>
              <a:buAutoNum type="arabicPeriod"/>
            </a:pPr>
            <a:endParaRPr lang="de-DE" sz="1800" kern="150" dirty="0">
              <a:solidFill>
                <a:srgbClr val="FFFFFF"/>
              </a:solidFill>
              <a:effectLst/>
              <a:latin typeface="HTWBerlin Office"/>
              <a:ea typeface="HTWBerlin Office"/>
              <a:cs typeface="HTWBerlin Office"/>
            </a:endParaRPr>
          </a:p>
          <a:p>
            <a:endParaRPr lang="de-DE" dirty="0"/>
          </a:p>
          <a:p>
            <a:pPr marL="457200" indent="-457200">
              <a:buFont typeface="+mj-lt"/>
              <a:buAutoNum type="arabicPeriod"/>
            </a:pPr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11C95CC-4D41-269C-578F-C8299CA62670}"/>
              </a:ext>
            </a:extLst>
          </p:cNvPr>
          <p:cNvSpPr txBox="1"/>
          <p:nvPr/>
        </p:nvSpPr>
        <p:spPr>
          <a:xfrm>
            <a:off x="8003458" y="747251"/>
            <a:ext cx="41098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SzPct val="85000"/>
              <a:buFont typeface="+mj-lt"/>
              <a:buAutoNum type="arabicPeriod"/>
            </a:pPr>
            <a:r>
              <a:rPr lang="de-DE" dirty="0">
                <a:solidFill>
                  <a:schemeClr val="bg1"/>
                </a:solidFill>
                <a:hlinkClick r:id="rId12" action="ppaction://hlinksldjump"/>
              </a:rPr>
              <a:t>55 Hygieneanforderungen </a:t>
            </a:r>
            <a:br>
              <a:rPr lang="de-DE" dirty="0">
                <a:solidFill>
                  <a:schemeClr val="bg1"/>
                </a:solidFill>
                <a:hlinkClick r:id="rId12" action="ppaction://hlinksldjump"/>
              </a:rPr>
            </a:br>
            <a:r>
              <a:rPr lang="de-DE" dirty="0">
                <a:solidFill>
                  <a:schemeClr val="bg1"/>
                </a:solidFill>
                <a:hlinkClick r:id="rId12" action="ppaction://hlinksldjump"/>
              </a:rPr>
              <a:t>Trinkwasser</a:t>
            </a:r>
            <a:endParaRPr lang="de-DE" dirty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SzPct val="85000"/>
              <a:buFont typeface="+mj-lt"/>
              <a:buAutoNum type="arabicPeriod"/>
            </a:pPr>
            <a:r>
              <a:rPr lang="de-DE" kern="150" dirty="0">
                <a:solidFill>
                  <a:srgbClr val="FFFFFF"/>
                </a:solidFill>
                <a:latin typeface="HTWBerlin Office"/>
                <a:ea typeface="HTWBerlin Office"/>
                <a:cs typeface="HTWBerlin Office"/>
                <a:hlinkClick r:id="rId13" action="ppaction://hlinksldjump"/>
              </a:rPr>
              <a:t>56 Mangelnde Elektrifizierung anderer </a:t>
            </a:r>
            <a:br>
              <a:rPr lang="de-DE" kern="150" dirty="0">
                <a:solidFill>
                  <a:srgbClr val="FFFFFF"/>
                </a:solidFill>
                <a:latin typeface="HTWBerlin Office"/>
                <a:ea typeface="HTWBerlin Office"/>
                <a:cs typeface="HTWBerlin Office"/>
                <a:hlinkClick r:id="rId13" action="ppaction://hlinksldjump"/>
              </a:rPr>
            </a:br>
            <a:r>
              <a:rPr lang="de-DE" kern="150" dirty="0">
                <a:solidFill>
                  <a:srgbClr val="FFFFFF"/>
                </a:solidFill>
                <a:latin typeface="HTWBerlin Office"/>
                <a:ea typeface="HTWBerlin Office"/>
                <a:cs typeface="HTWBerlin Office"/>
                <a:hlinkClick r:id="rId13" action="ppaction://hlinksldjump"/>
              </a:rPr>
              <a:t>Sektoren</a:t>
            </a:r>
            <a:endParaRPr lang="de-DE" kern="150" dirty="0">
              <a:solidFill>
                <a:srgbClr val="FFFFFF"/>
              </a:solidFill>
              <a:latin typeface="HTWBerlin Office"/>
              <a:ea typeface="HTWBerlin Office"/>
              <a:cs typeface="HTWBerlin Office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2657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C63849B4-79DE-0801-0DEF-21A1E723772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6540815"/>
        </p:xfrm>
        <a:graphic>
          <a:graphicData uri="http://schemas.openxmlformats.org/drawingml/2006/table">
            <a:tbl>
              <a:tblPr/>
              <a:tblGrid>
                <a:gridCol w="4279865">
                  <a:extLst>
                    <a:ext uri="{9D8B030D-6E8A-4147-A177-3AD203B41FA5}">
                      <a16:colId xmlns:a16="http://schemas.microsoft.com/office/drawing/2014/main" val="3256862453"/>
                    </a:ext>
                  </a:extLst>
                </a:gridCol>
                <a:gridCol w="3830610">
                  <a:extLst>
                    <a:ext uri="{9D8B030D-6E8A-4147-A177-3AD203B41FA5}">
                      <a16:colId xmlns:a16="http://schemas.microsoft.com/office/drawing/2014/main" val="340476159"/>
                    </a:ext>
                  </a:extLst>
                </a:gridCol>
                <a:gridCol w="4081525">
                  <a:extLst>
                    <a:ext uri="{9D8B030D-6E8A-4147-A177-3AD203B41FA5}">
                      <a16:colId xmlns:a16="http://schemas.microsoft.com/office/drawing/2014/main" val="3680644169"/>
                    </a:ext>
                  </a:extLst>
                </a:gridCol>
              </a:tblGrid>
              <a:tr h="649285">
                <a:tc gridSpan="3">
                  <a:txBody>
                    <a:bodyPr/>
                    <a:lstStyle/>
                    <a:p>
                      <a:pPr algn="ctr"/>
                      <a:r>
                        <a:rPr lang="de-DE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55 Hygieneanforderungen Trinkwasser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796808"/>
                  </a:ext>
                </a:extLst>
              </a:tr>
              <a:tr h="5444011"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Beschreibung</a:t>
                      </a:r>
                    </a:p>
                    <a:p>
                      <a:endParaRPr lang="de-DE" sz="2000" b="0" kern="150" dirty="0">
                        <a:solidFill>
                          <a:schemeClr val="tx1"/>
                        </a:solidFill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de-DE" sz="2000" b="0" kern="150" dirty="0">
                          <a:solidFill>
                            <a:schemeClr val="tx1"/>
                          </a:solidFill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Trinkwarmwasser 60°C am</a:t>
                      </a:r>
                      <a:r>
                        <a:rPr lang="de-DE" sz="2000" b="0" kern="150" dirty="0">
                          <a:solidFill>
                            <a:schemeClr val="tx1"/>
                          </a:solidFill>
                          <a:effectLst/>
                          <a:latin typeface="HTWBerlin Office"/>
                          <a:ea typeface="+mn-ea"/>
                          <a:cs typeface="+mn-cs"/>
                        </a:rPr>
                        <a:t> Austritt um</a:t>
                      </a:r>
                      <a:r>
                        <a:rPr lang="de-DE" sz="2000" b="0" kern="150" dirty="0">
                          <a:solidFill>
                            <a:schemeClr val="tx1"/>
                          </a:solidFill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 Legionellen zu stoppen. </a:t>
                      </a:r>
                      <a:br>
                        <a:rPr lang="de-DE" sz="2000" b="0" kern="150" dirty="0">
                          <a:solidFill>
                            <a:schemeClr val="tx1"/>
                          </a:solidFill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</a:br>
                      <a:endParaRPr lang="de-DE" sz="2000" b="0" kern="150" dirty="0">
                        <a:solidFill>
                          <a:schemeClr val="tx1"/>
                        </a:solidFill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de-DE" sz="2000" b="0" kern="150" dirty="0" err="1">
                          <a:solidFill>
                            <a:schemeClr val="tx1"/>
                          </a:solidFill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Exergieaufwand</a:t>
                      </a:r>
                      <a:r>
                        <a:rPr lang="de-DE" sz="2000" b="0" kern="150" dirty="0">
                          <a:solidFill>
                            <a:schemeClr val="tx1"/>
                          </a:solidFill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 für Erwärmung und thermischen Verluste hoch</a:t>
                      </a:r>
                      <a:br>
                        <a:rPr lang="de-DE" sz="2000" b="0" kern="150" dirty="0">
                          <a:solidFill>
                            <a:schemeClr val="tx1"/>
                          </a:solidFill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</a:br>
                      <a:endParaRPr lang="de-DE" sz="2000" b="0" kern="150" dirty="0">
                        <a:solidFill>
                          <a:schemeClr val="tx1"/>
                        </a:solidFill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de-DE" sz="2000" b="0" kern="150" dirty="0">
                          <a:solidFill>
                            <a:schemeClr val="tx1"/>
                          </a:solidFill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Einbindung erneuerbarer Energiequellen schwierig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Betroffene Bereiche:</a:t>
                      </a:r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</a:t>
                      </a:r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fontAlgn="auto"/>
                      <a:r>
                        <a:rPr lang="de-DE" sz="200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</a:t>
                      </a:r>
                      <a:r>
                        <a:rPr lang="de-DE" sz="2000" b="0" kern="150" dirty="0">
                          <a:solidFill>
                            <a:schemeClr val="tx1"/>
                          </a:solidFill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Trinkwarmwasser </a:t>
                      </a:r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16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</a:t>
                      </a:r>
                      <a:endParaRPr lang="de-DE" sz="16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Änderungsvorschläge</a:t>
                      </a: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de-DE" sz="2000" b="0" kern="150" dirty="0">
                          <a:solidFill>
                            <a:schemeClr val="tx1"/>
                          </a:solidFill>
                          <a:effectLst/>
                          <a:latin typeface="HTWBerlin Office"/>
                          <a:ea typeface="+mn-ea"/>
                          <a:cs typeface="+mn-cs"/>
                        </a:rPr>
                        <a:t>Sparsamer Umgang mit Warmwasser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de-DE" sz="2000" b="0" kern="150" dirty="0">
                          <a:solidFill>
                            <a:schemeClr val="tx1"/>
                          </a:solidFill>
                          <a:effectLst/>
                          <a:latin typeface="HTWBerlin Office"/>
                          <a:ea typeface="+mn-ea"/>
                          <a:cs typeface="+mn-cs"/>
                        </a:rPr>
                        <a:t>Ultrafiltration (in Erforschungsphase)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de-DE" sz="2000" b="0" kern="150" dirty="0">
                        <a:solidFill>
                          <a:schemeClr val="tx1"/>
                        </a:solidFill>
                        <a:effectLst/>
                        <a:latin typeface="HTWBerlin Office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de-DE" sz="2000" b="0" kern="150" dirty="0">
                          <a:solidFill>
                            <a:schemeClr val="tx1"/>
                          </a:solidFill>
                          <a:effectLst/>
                          <a:latin typeface="HTWBerlin Office"/>
                          <a:ea typeface="+mn-ea"/>
                          <a:cs typeface="+mn-cs"/>
                        </a:rPr>
                        <a:t>Dezentrale Trinkwassererwärmung (ersetzt aber keine </a:t>
                      </a:r>
                      <a:r>
                        <a:rPr lang="de-DE" sz="2000" b="0" kern="150" dirty="0" err="1">
                          <a:solidFill>
                            <a:schemeClr val="tx1"/>
                          </a:solidFill>
                          <a:effectLst/>
                          <a:latin typeface="HTWBerlin Office"/>
                          <a:ea typeface="+mn-ea"/>
                          <a:cs typeface="+mn-cs"/>
                        </a:rPr>
                        <a:t>Legionellenbeprobung</a:t>
                      </a:r>
                      <a:r>
                        <a:rPr lang="de-DE" sz="2000" b="0" kern="150" dirty="0">
                          <a:solidFill>
                            <a:schemeClr val="tx1"/>
                          </a:solidFill>
                          <a:effectLst/>
                          <a:latin typeface="HTWBerlin Office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016731"/>
                  </a:ext>
                </a:extLst>
              </a:tr>
            </a:tbl>
          </a:graphicData>
        </a:graphic>
      </p:graphicFrame>
      <p:pic>
        <p:nvPicPr>
          <p:cNvPr id="2" name="Grafik 1">
            <a:extLst>
              <a:ext uri="{FF2B5EF4-FFF2-40B4-BE49-F238E27FC236}">
                <a16:creationId xmlns:a16="http://schemas.microsoft.com/office/drawing/2014/main" id="{9DAF579E-19C9-617B-077B-4E3CCD07C9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816" y="5517232"/>
            <a:ext cx="1409897" cy="43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157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C63849B4-79DE-0801-0DEF-21A1E72377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795703"/>
              </p:ext>
            </p:extLst>
          </p:nvPr>
        </p:nvGraphicFramePr>
        <p:xfrm>
          <a:off x="0" y="0"/>
          <a:ext cx="12192000" cy="6870674"/>
        </p:xfrm>
        <a:graphic>
          <a:graphicData uri="http://schemas.openxmlformats.org/drawingml/2006/table">
            <a:tbl>
              <a:tblPr/>
              <a:tblGrid>
                <a:gridCol w="4279865">
                  <a:extLst>
                    <a:ext uri="{9D8B030D-6E8A-4147-A177-3AD203B41FA5}">
                      <a16:colId xmlns:a16="http://schemas.microsoft.com/office/drawing/2014/main" val="3256862453"/>
                    </a:ext>
                  </a:extLst>
                </a:gridCol>
                <a:gridCol w="3830610">
                  <a:extLst>
                    <a:ext uri="{9D8B030D-6E8A-4147-A177-3AD203B41FA5}">
                      <a16:colId xmlns:a16="http://schemas.microsoft.com/office/drawing/2014/main" val="340476159"/>
                    </a:ext>
                  </a:extLst>
                </a:gridCol>
                <a:gridCol w="4081525">
                  <a:extLst>
                    <a:ext uri="{9D8B030D-6E8A-4147-A177-3AD203B41FA5}">
                      <a16:colId xmlns:a16="http://schemas.microsoft.com/office/drawing/2014/main" val="3680644169"/>
                    </a:ext>
                  </a:extLst>
                </a:gridCol>
              </a:tblGrid>
              <a:tr h="722537">
                <a:tc gridSpan="3">
                  <a:txBody>
                    <a:bodyPr/>
                    <a:lstStyle/>
                    <a:p>
                      <a:pPr algn="ctr"/>
                      <a:r>
                        <a:rPr lang="de-DE" sz="2000" b="1" kern="150" dirty="0">
                          <a:solidFill>
                            <a:srgbClr val="FFFFFF"/>
                          </a:solidFill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56 Mangelnde Elektrifizierung anderer Sektoren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796808"/>
                  </a:ext>
                </a:extLst>
              </a:tr>
              <a:tr h="6148137"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Beschreibung</a:t>
                      </a: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b="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Je mehr andere Bereiche elektrifiziert sind, desto rentabler sind PV-Anlagen auf Gebäuden</a:t>
                      </a:r>
                    </a:p>
                    <a:p>
                      <a:pPr lvl="0">
                        <a:buNone/>
                      </a:pPr>
                      <a:endParaRPr lang="de-DE" sz="2000" b="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lvl="0">
                        <a:buNone/>
                      </a:pPr>
                      <a:r>
                        <a:rPr lang="de-DE" sz="2000" b="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Synergieeffekte durch Sektorenkopplung, z.B. durch Nutzung von Fahrzeugbatterien als Speicher möglich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/>
                        <a:t>gehemmte Technologie bzw. Maßnahme: </a:t>
                      </a: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b="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PV</a:t>
                      </a: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Betroffene Bereiche:</a:t>
                      </a:r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6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fontAlgn="auto"/>
                      <a:r>
                        <a:rPr lang="de-DE" sz="200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alle</a:t>
                      </a:r>
                    </a:p>
                    <a:p>
                      <a:endParaRPr lang="de-DE" sz="16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Änderungsvorschläge</a:t>
                      </a: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b="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Elektrifizierung</a:t>
                      </a:r>
                    </a:p>
                    <a:p>
                      <a:pPr lvl="0">
                        <a:buNone/>
                      </a:pPr>
                      <a:endParaRPr lang="de-DE" sz="2000" b="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lvl="0">
                        <a:buNone/>
                      </a:pPr>
                      <a:r>
                        <a:rPr lang="de-DE" sz="2000" b="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Sektorenkopplung</a:t>
                      </a:r>
                      <a:endParaRPr lang="de-DE" dirty="0"/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Gesetzliche Grundlage</a:t>
                      </a: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016731"/>
                  </a:ext>
                </a:extLst>
              </a:tr>
            </a:tbl>
          </a:graphicData>
        </a:graphic>
      </p:graphicFrame>
      <p:pic>
        <p:nvPicPr>
          <p:cNvPr id="7" name="Form2">
            <a:extLst>
              <a:ext uri="{FF2B5EF4-FFF2-40B4-BE49-F238E27FC236}">
                <a16:creationId xmlns:a16="http://schemas.microsoft.com/office/drawing/2014/main" id="{B5C3AF0A-854B-9A98-47AF-E86D122232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6130" y="3783852"/>
            <a:ext cx="876300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Form3">
            <a:extLst>
              <a:ext uri="{FF2B5EF4-FFF2-40B4-BE49-F238E27FC236}">
                <a16:creationId xmlns:a16="http://schemas.microsoft.com/office/drawing/2014/main" id="{555E4451-9B49-662B-95D6-6C229A9820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lum brigh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64114" y="3783852"/>
            <a:ext cx="635000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Grafik 1" descr="Ein Bild, das Text, Tisch, Arbeitstisch enthält.&#10;&#10;Automatisch generierte Beschreibung">
            <a:extLst>
              <a:ext uri="{FF2B5EF4-FFF2-40B4-BE49-F238E27FC236}">
                <a16:creationId xmlns:a16="http://schemas.microsoft.com/office/drawing/2014/main" id="{E1E85AEB-A303-29E0-DEA4-86666913D8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903" y="4823372"/>
            <a:ext cx="1730687" cy="1122412"/>
          </a:xfrm>
          <a:prstGeom prst="rect">
            <a:avLst/>
          </a:prstGeom>
        </p:spPr>
      </p:pic>
      <p:pic>
        <p:nvPicPr>
          <p:cNvPr id="5" name="Grafik 4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E094592A-F749-E92A-48DA-FFF4CAB3CEA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0188" y="3357277"/>
            <a:ext cx="1136158" cy="1291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685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9DB1E2-2A24-5660-A075-0225E0544B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C9CBA0B6-3673-93AA-945C-EB3EE38F57F4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6093296"/>
        </p:xfrm>
        <a:graphic>
          <a:graphicData uri="http://schemas.openxmlformats.org/drawingml/2006/table">
            <a:tbl>
              <a:tblPr/>
              <a:tblGrid>
                <a:gridCol w="4279865">
                  <a:extLst>
                    <a:ext uri="{9D8B030D-6E8A-4147-A177-3AD203B41FA5}">
                      <a16:colId xmlns:a16="http://schemas.microsoft.com/office/drawing/2014/main" val="3256862453"/>
                    </a:ext>
                  </a:extLst>
                </a:gridCol>
                <a:gridCol w="3830610">
                  <a:extLst>
                    <a:ext uri="{9D8B030D-6E8A-4147-A177-3AD203B41FA5}">
                      <a16:colId xmlns:a16="http://schemas.microsoft.com/office/drawing/2014/main" val="340476159"/>
                    </a:ext>
                  </a:extLst>
                </a:gridCol>
                <a:gridCol w="4081525">
                  <a:extLst>
                    <a:ext uri="{9D8B030D-6E8A-4147-A177-3AD203B41FA5}">
                      <a16:colId xmlns:a16="http://schemas.microsoft.com/office/drawing/2014/main" val="3680644169"/>
                    </a:ext>
                  </a:extLst>
                </a:gridCol>
              </a:tblGrid>
              <a:tr h="649285">
                <a:tc gridSpan="3">
                  <a:txBody>
                    <a:bodyPr/>
                    <a:lstStyle/>
                    <a:p>
                      <a:pPr algn="ctr"/>
                      <a:r>
                        <a:rPr lang="de-DE" sz="2000" b="1" kern="150" dirty="0">
                          <a:solidFill>
                            <a:srgbClr val="FFFFFF"/>
                          </a:solidFill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3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796808"/>
                  </a:ext>
                </a:extLst>
              </a:tr>
              <a:tr h="5444011"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Beschreibung</a:t>
                      </a: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/>
                        <a:t>gehemmte Technologie bzw. Maßnahme: </a:t>
                      </a: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Betroffene Bereiche:</a:t>
                      </a:r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16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</a:t>
                      </a:r>
                      <a:endParaRPr lang="de-DE" sz="16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fontAlgn="auto"/>
                      <a:r>
                        <a:rPr lang="de-DE" sz="160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</a:t>
                      </a:r>
                    </a:p>
                    <a:p>
                      <a:r>
                        <a:rPr lang="de-DE" sz="16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</a:t>
                      </a:r>
                      <a:endParaRPr lang="de-DE" sz="16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Änderungsvorschläge</a:t>
                      </a: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Gesetzliche Grundlage</a:t>
                      </a: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016731"/>
                  </a:ext>
                </a:extLst>
              </a:tr>
            </a:tbl>
          </a:graphicData>
        </a:graphic>
      </p:graphicFrame>
      <p:pic>
        <p:nvPicPr>
          <p:cNvPr id="7" name="Form2">
            <a:extLst>
              <a:ext uri="{FF2B5EF4-FFF2-40B4-BE49-F238E27FC236}">
                <a16:creationId xmlns:a16="http://schemas.microsoft.com/office/drawing/2014/main" id="{1CF1BF28-F3EA-8D0B-BF80-EFDD103820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62972" y="3162220"/>
            <a:ext cx="876300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Form3">
            <a:extLst>
              <a:ext uri="{FF2B5EF4-FFF2-40B4-BE49-F238E27FC236}">
                <a16:creationId xmlns:a16="http://schemas.microsoft.com/office/drawing/2014/main" id="{66EC3B2A-9D48-6C85-B8AC-A17899F793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lum brigh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44324" y="3162220"/>
            <a:ext cx="635000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Bild10" descr="Ein Bild, das Text, Ziegelstein, Baumaterial, orange enthält.&#10;&#10;Automatisch generierte Beschreibung">
            <a:extLst>
              <a:ext uri="{FF2B5EF4-FFF2-40B4-BE49-F238E27FC236}">
                <a16:creationId xmlns:a16="http://schemas.microsoft.com/office/drawing/2014/main" id="{34028340-65CC-111D-708D-F03B2BEFC8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72866" y="3162220"/>
            <a:ext cx="1123950" cy="106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Grafik 1" descr="Ein Bild, das Text, Tisch, Arbeitstisch enthält.&#10;&#10;Automatisch generierte Beschreibung">
            <a:extLst>
              <a:ext uri="{FF2B5EF4-FFF2-40B4-BE49-F238E27FC236}">
                <a16:creationId xmlns:a16="http://schemas.microsoft.com/office/drawing/2014/main" id="{81F38C10-AD4F-18C3-7ABD-FFBA216862E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324" y="4482477"/>
            <a:ext cx="1730687" cy="1122412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0B9FAED6-5315-F789-EDC6-08B44DB9A53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80" y="4941168"/>
            <a:ext cx="1409897" cy="43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954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C63849B4-79DE-0801-0DEF-21A1E723772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6093296"/>
        </p:xfrm>
        <a:graphic>
          <a:graphicData uri="http://schemas.openxmlformats.org/drawingml/2006/table">
            <a:tbl>
              <a:tblPr/>
              <a:tblGrid>
                <a:gridCol w="4279865">
                  <a:extLst>
                    <a:ext uri="{9D8B030D-6E8A-4147-A177-3AD203B41FA5}">
                      <a16:colId xmlns:a16="http://schemas.microsoft.com/office/drawing/2014/main" val="3256862453"/>
                    </a:ext>
                  </a:extLst>
                </a:gridCol>
                <a:gridCol w="3830610">
                  <a:extLst>
                    <a:ext uri="{9D8B030D-6E8A-4147-A177-3AD203B41FA5}">
                      <a16:colId xmlns:a16="http://schemas.microsoft.com/office/drawing/2014/main" val="340476159"/>
                    </a:ext>
                  </a:extLst>
                </a:gridCol>
                <a:gridCol w="4081525">
                  <a:extLst>
                    <a:ext uri="{9D8B030D-6E8A-4147-A177-3AD203B41FA5}">
                      <a16:colId xmlns:a16="http://schemas.microsoft.com/office/drawing/2014/main" val="3680644169"/>
                    </a:ext>
                  </a:extLst>
                </a:gridCol>
              </a:tblGrid>
              <a:tr h="649285">
                <a:tc gridSpan="3">
                  <a:txBody>
                    <a:bodyPr/>
                    <a:lstStyle/>
                    <a:p>
                      <a:pPr algn="ctr"/>
                      <a:r>
                        <a:rPr lang="de-DE" sz="2400" b="1" kern="150" dirty="0">
                          <a:solidFill>
                            <a:srgbClr val="FFFFFF"/>
                          </a:solidFill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3</a:t>
                      </a:r>
                      <a:endParaRPr lang="de-DE" sz="2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796808"/>
                  </a:ext>
                </a:extLst>
              </a:tr>
              <a:tr h="5444011">
                <a:tc>
                  <a:txBody>
                    <a:bodyPr/>
                    <a:lstStyle/>
                    <a:p>
                      <a:r>
                        <a:rPr lang="de-DE" sz="18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Beschreibung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/>
                        <a:t>gehemmte Technologie bzw. Maßnahme: </a:t>
                      </a:r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18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Betroffene Bereiche:</a:t>
                      </a:r>
                      <a:endParaRPr lang="de-DE" sz="18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16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</a:t>
                      </a:r>
                      <a:endParaRPr lang="de-DE" sz="16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fontAlgn="auto"/>
                      <a:r>
                        <a:rPr lang="de-DE" sz="160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</a:t>
                      </a:r>
                    </a:p>
                    <a:p>
                      <a:r>
                        <a:rPr lang="de-DE" sz="16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</a:t>
                      </a:r>
                      <a:endParaRPr lang="de-DE" sz="16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Änderungsvorschläge</a:t>
                      </a: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18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Grundlage</a:t>
                      </a:r>
                      <a:endParaRPr lang="de-DE" sz="18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016731"/>
                  </a:ext>
                </a:extLst>
              </a:tr>
            </a:tbl>
          </a:graphicData>
        </a:graphic>
      </p:graphicFrame>
      <p:pic>
        <p:nvPicPr>
          <p:cNvPr id="7" name="Form2">
            <a:extLst>
              <a:ext uri="{FF2B5EF4-FFF2-40B4-BE49-F238E27FC236}">
                <a16:creationId xmlns:a16="http://schemas.microsoft.com/office/drawing/2014/main" id="{B5C3AF0A-854B-9A98-47AF-E86D122232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62972" y="3162220"/>
            <a:ext cx="876300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Form3">
            <a:extLst>
              <a:ext uri="{FF2B5EF4-FFF2-40B4-BE49-F238E27FC236}">
                <a16:creationId xmlns:a16="http://schemas.microsoft.com/office/drawing/2014/main" id="{555E4451-9B49-662B-95D6-6C229A9820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lum brigh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44324" y="3162220"/>
            <a:ext cx="635000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Bild10" descr="Ein Bild, das Text, Ziegelstein, Baumaterial, orange enthält.&#10;&#10;Automatisch generierte Beschreibung">
            <a:extLst>
              <a:ext uri="{FF2B5EF4-FFF2-40B4-BE49-F238E27FC236}">
                <a16:creationId xmlns:a16="http://schemas.microsoft.com/office/drawing/2014/main" id="{D6047CB9-91DE-431D-23D5-F12218BD39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72866" y="3162220"/>
            <a:ext cx="1123950" cy="106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270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C63849B4-79DE-0801-0DEF-21A1E72377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758878"/>
              </p:ext>
            </p:extLst>
          </p:nvPr>
        </p:nvGraphicFramePr>
        <p:xfrm>
          <a:off x="0" y="0"/>
          <a:ext cx="12192000" cy="6093296"/>
        </p:xfrm>
        <a:graphic>
          <a:graphicData uri="http://schemas.openxmlformats.org/drawingml/2006/table">
            <a:tbl>
              <a:tblPr/>
              <a:tblGrid>
                <a:gridCol w="4279865">
                  <a:extLst>
                    <a:ext uri="{9D8B030D-6E8A-4147-A177-3AD203B41FA5}">
                      <a16:colId xmlns:a16="http://schemas.microsoft.com/office/drawing/2014/main" val="3256862453"/>
                    </a:ext>
                  </a:extLst>
                </a:gridCol>
                <a:gridCol w="3830610">
                  <a:extLst>
                    <a:ext uri="{9D8B030D-6E8A-4147-A177-3AD203B41FA5}">
                      <a16:colId xmlns:a16="http://schemas.microsoft.com/office/drawing/2014/main" val="340476159"/>
                    </a:ext>
                  </a:extLst>
                </a:gridCol>
                <a:gridCol w="4081525">
                  <a:extLst>
                    <a:ext uri="{9D8B030D-6E8A-4147-A177-3AD203B41FA5}">
                      <a16:colId xmlns:a16="http://schemas.microsoft.com/office/drawing/2014/main" val="3680644169"/>
                    </a:ext>
                  </a:extLst>
                </a:gridCol>
              </a:tblGrid>
              <a:tr h="649285">
                <a:tc gridSpan="3">
                  <a:txBody>
                    <a:bodyPr/>
                    <a:lstStyle/>
                    <a:p>
                      <a:pPr algn="ctr"/>
                      <a:r>
                        <a:rPr lang="de-DE" sz="2000" b="1" kern="150" dirty="0">
                          <a:solidFill>
                            <a:srgbClr val="FFFFFF"/>
                          </a:solidFill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42 Schwache Stromnetze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796808"/>
                  </a:ext>
                </a:extLst>
              </a:tr>
              <a:tr h="5444011"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Beschreibung</a:t>
                      </a: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b="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Kapazität Stromnetz zu klein</a:t>
                      </a:r>
                      <a:br>
                        <a:rPr lang="de-DE" sz="2000" b="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</a:br>
                      <a:endParaRPr lang="de-DE" sz="2000" b="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à"/>
                      </a:pPr>
                      <a:r>
                        <a:rPr lang="de-DE" sz="2000" b="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Anschluss von EE-Anlagen oder Ladesäulen für Elektrofahrzeuge oft nicht mit der gewünschten Leistung möglich</a:t>
                      </a:r>
                      <a:br>
                        <a:rPr lang="de-DE" sz="2000" b="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</a:br>
                      <a:endParaRPr lang="de-DE" sz="2000" b="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à"/>
                      </a:pPr>
                      <a:r>
                        <a:rPr lang="de-DE" sz="2000" b="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Uneinheitliche Bedingungen für Netzanschluss</a:t>
                      </a:r>
                      <a:br>
                        <a:rPr lang="de-DE" sz="2000" b="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</a:br>
                      <a:endParaRPr lang="de-DE" sz="2000" b="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à"/>
                      </a:pPr>
                      <a:r>
                        <a:rPr lang="de-DE" sz="2000" b="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Hemmnis für Elektrifizierung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à"/>
                      </a:pPr>
                      <a:endParaRPr lang="de-DE" sz="2000" b="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à"/>
                      </a:pPr>
                      <a:r>
                        <a:rPr lang="de-DE" sz="2000" b="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EE-Anlagen müssen oft abgeschaltet werden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/>
                        <a:t>gehemmte Technologie bzw. Maßnahme: </a:t>
                      </a: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dirty="0"/>
                        <a:t>EE-Anlagen</a:t>
                      </a:r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Betroffene Bereiche:</a:t>
                      </a:r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</a:t>
                      </a:r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fontAlgn="auto"/>
                      <a:r>
                        <a:rPr lang="de-DE" sz="200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</a:t>
                      </a:r>
                      <a:r>
                        <a:rPr lang="de-DE" sz="2000" dirty="0"/>
                        <a:t>Stromsektor</a:t>
                      </a:r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16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</a:t>
                      </a:r>
                      <a:endParaRPr lang="de-DE" sz="16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Änderungsvorschläge</a:t>
                      </a: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marL="457200" indent="-457200">
                        <a:buAutoNum type="arabicPeriod"/>
                      </a:pPr>
                      <a:r>
                        <a:rPr lang="de-DE" sz="2000" b="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Stromnetz ausbauen</a:t>
                      </a:r>
                    </a:p>
                    <a:p>
                      <a:pPr marL="457200" lvl="0" indent="-457200">
                        <a:buAutoNum type="arabicPeriod"/>
                      </a:pPr>
                      <a:endParaRPr lang="de-DE" sz="2000" b="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marL="457200" lvl="0" indent="-457200">
                        <a:buAutoNum type="arabicPeriod"/>
                      </a:pPr>
                      <a:r>
                        <a:rPr lang="de-DE" sz="2000" b="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Speicher verwenden</a:t>
                      </a: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Gesetzliche Grundlage</a:t>
                      </a:r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016731"/>
                  </a:ext>
                </a:extLst>
              </a:tr>
            </a:tbl>
          </a:graphicData>
        </a:graphic>
      </p:graphicFrame>
      <p:pic>
        <p:nvPicPr>
          <p:cNvPr id="7" name="Form2">
            <a:extLst>
              <a:ext uri="{FF2B5EF4-FFF2-40B4-BE49-F238E27FC236}">
                <a16:creationId xmlns:a16="http://schemas.microsoft.com/office/drawing/2014/main" id="{B5C3AF0A-854B-9A98-47AF-E86D122232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0" y="3566423"/>
            <a:ext cx="876300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Form3">
            <a:extLst>
              <a:ext uri="{FF2B5EF4-FFF2-40B4-BE49-F238E27FC236}">
                <a16:creationId xmlns:a16="http://schemas.microsoft.com/office/drawing/2014/main" id="{555E4451-9B49-662B-95D6-6C229A9820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lum brigh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61014" y="3571795"/>
            <a:ext cx="635000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Bild10" descr="Ein Bild, das Text, Ziegelstein, Baumaterial, orange enthält.&#10;&#10;Automatisch generierte Beschreibung">
            <a:extLst>
              <a:ext uri="{FF2B5EF4-FFF2-40B4-BE49-F238E27FC236}">
                <a16:creationId xmlns:a16="http://schemas.microsoft.com/office/drawing/2014/main" id="{D6047CB9-91DE-431D-23D5-F12218BD39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72064" y="4797152"/>
            <a:ext cx="1123950" cy="106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2690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C63849B4-79DE-0801-0DEF-21A1E72377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962811"/>
              </p:ext>
            </p:extLst>
          </p:nvPr>
        </p:nvGraphicFramePr>
        <p:xfrm>
          <a:off x="0" y="0"/>
          <a:ext cx="12192000" cy="6828628"/>
        </p:xfrm>
        <a:graphic>
          <a:graphicData uri="http://schemas.openxmlformats.org/drawingml/2006/table">
            <a:tbl>
              <a:tblPr/>
              <a:tblGrid>
                <a:gridCol w="4279865">
                  <a:extLst>
                    <a:ext uri="{9D8B030D-6E8A-4147-A177-3AD203B41FA5}">
                      <a16:colId xmlns:a16="http://schemas.microsoft.com/office/drawing/2014/main" val="3256862453"/>
                    </a:ext>
                  </a:extLst>
                </a:gridCol>
                <a:gridCol w="3830610">
                  <a:extLst>
                    <a:ext uri="{9D8B030D-6E8A-4147-A177-3AD203B41FA5}">
                      <a16:colId xmlns:a16="http://schemas.microsoft.com/office/drawing/2014/main" val="340476159"/>
                    </a:ext>
                  </a:extLst>
                </a:gridCol>
                <a:gridCol w="4081525">
                  <a:extLst>
                    <a:ext uri="{9D8B030D-6E8A-4147-A177-3AD203B41FA5}">
                      <a16:colId xmlns:a16="http://schemas.microsoft.com/office/drawing/2014/main" val="3680644169"/>
                    </a:ext>
                  </a:extLst>
                </a:gridCol>
              </a:tblGrid>
              <a:tr h="649285">
                <a:tc gridSpan="3"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kern="150" dirty="0">
                          <a:solidFill>
                            <a:srgbClr val="FFFFFF"/>
                          </a:solidFill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38 PV-Erzeugung wird Strombedarf überschreiten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796808"/>
                  </a:ext>
                </a:extLst>
              </a:tr>
              <a:tr h="6179343"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Beschreibung</a:t>
                      </a: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marL="0" algn="l" defTabSz="1219170" rtl="0" eaLnBrk="1" latinLnBrk="0" hangingPunct="1">
                        <a:lnSpc>
                          <a:spcPct val="150000"/>
                        </a:lnSpc>
                      </a:pPr>
                      <a:r>
                        <a:rPr lang="de-DE" sz="2000" b="0" kern="150" dirty="0">
                          <a:solidFill>
                            <a:schemeClr val="tx1"/>
                          </a:solidFill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PV-Stromerzeugung wird Strombedarf überschreiten</a:t>
                      </a:r>
                    </a:p>
                    <a:p>
                      <a:pPr marL="0" indent="-285750" algn="l" defTabSz="1219170" rtl="0" eaLnBrk="1" latinLnBrk="0" hangingPunct="1">
                        <a:lnSpc>
                          <a:spcPct val="150000"/>
                        </a:lnSpc>
                        <a:buFont typeface="Wingdings" panose="05000000000000000000" pitchFamily="2" charset="2"/>
                        <a:buChar char="à"/>
                      </a:pPr>
                      <a:r>
                        <a:rPr lang="de-DE" sz="2000" b="0" kern="150" dirty="0">
                          <a:solidFill>
                            <a:schemeClr val="tx1"/>
                          </a:solidFill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Uneingeschränkte Einspeisung ins Stromnetz nicht möglich</a:t>
                      </a:r>
                      <a:br>
                        <a:rPr lang="de-DE" sz="2000" b="0" kern="150" dirty="0">
                          <a:solidFill>
                            <a:schemeClr val="tx1"/>
                          </a:solidFill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</a:br>
                      <a:endParaRPr lang="de-DE" sz="2000" b="0" kern="150" dirty="0">
                        <a:solidFill>
                          <a:schemeClr val="tx1"/>
                        </a:solidFill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marL="0" indent="0" algn="l" rtl="0" eaLnBrk="1" latinLnBrk="0" hangingPunct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de-DE" sz="2000" b="0" kern="150" dirty="0">
                          <a:solidFill>
                            <a:schemeClr val="tx1"/>
                          </a:solidFill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Anlagenbetreibende keinen ausreichenden finanziellen Anreiz, Einspeiseleistung durch Verschiebung von Lasten oder Einsatz</a:t>
                      </a:r>
                    </a:p>
                    <a:p>
                      <a:pPr marL="0" algn="l" defTabSz="1219170" rtl="0" eaLnBrk="1" latinLnBrk="0" hangingPunct="1">
                        <a:lnSpc>
                          <a:spcPct val="150000"/>
                        </a:lnSpc>
                      </a:pPr>
                      <a:r>
                        <a:rPr lang="de-DE" sz="2000" b="0" kern="150" dirty="0">
                          <a:solidFill>
                            <a:schemeClr val="tx1"/>
                          </a:solidFill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von Speichern zu begrenzen</a:t>
                      </a: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/>
                        <a:t>gehemmte Technologie bzw. Maßnahme: </a:t>
                      </a: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b="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Photovoltaik</a:t>
                      </a:r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Betroffene Bereiche:</a:t>
                      </a:r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</a:t>
                      </a:r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fontAlgn="auto"/>
                      <a:r>
                        <a:rPr lang="de-DE" sz="200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Stromsektor</a:t>
                      </a:r>
                    </a:p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</a:t>
                      </a:r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Änderungsvorschläge</a:t>
                      </a: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2000" b="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variable Einspeisevergütung, die von Höhe der aktuellen Einspeiseleistung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2000" b="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im Verhältnis zur installierten Leistung der PV-Module abhängt</a:t>
                      </a: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lvl="0">
                        <a:buNone/>
                      </a:pPr>
                      <a:r>
                        <a:rPr lang="de-DE" sz="2000" b="0" kern="150" dirty="0">
                          <a:solidFill>
                            <a:schemeClr val="tx1"/>
                          </a:solidFill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Elektrifizierung aller Sektoren</a:t>
                      </a:r>
                    </a:p>
                    <a:p>
                      <a:endParaRPr lang="de-DE" sz="2000" b="0" kern="150" dirty="0">
                        <a:solidFill>
                          <a:schemeClr val="tx1"/>
                        </a:solidFill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b="0" kern="150" dirty="0">
                          <a:solidFill>
                            <a:schemeClr val="tx1"/>
                          </a:solidFill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Speicher</a:t>
                      </a:r>
                    </a:p>
                    <a:p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Grundlage</a:t>
                      </a:r>
                    </a:p>
                    <a:p>
                      <a:r>
                        <a:rPr lang="de-DE" sz="200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EEG 2023 § 48 Solare Strahlungsenergie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016731"/>
                  </a:ext>
                </a:extLst>
              </a:tr>
            </a:tbl>
          </a:graphicData>
        </a:graphic>
      </p:graphicFrame>
      <p:pic>
        <p:nvPicPr>
          <p:cNvPr id="7" name="Form2">
            <a:extLst>
              <a:ext uri="{FF2B5EF4-FFF2-40B4-BE49-F238E27FC236}">
                <a16:creationId xmlns:a16="http://schemas.microsoft.com/office/drawing/2014/main" id="{B5C3AF0A-854B-9A98-47AF-E86D122232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03490" y="3598292"/>
            <a:ext cx="876300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Grafik 2" descr="Ein Bild, das Text, Tisch, Arbeitstisch enthält.&#10;&#10;Automatisch generierte Beschreibung">
            <a:extLst>
              <a:ext uri="{FF2B5EF4-FFF2-40B4-BE49-F238E27FC236}">
                <a16:creationId xmlns:a16="http://schemas.microsoft.com/office/drawing/2014/main" id="{7D4A7F6D-2500-C097-F355-C9A2D90CAB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425" y="5487144"/>
            <a:ext cx="1800200" cy="1167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142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C63849B4-79DE-0801-0DEF-21A1E72377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688270"/>
              </p:ext>
            </p:extLst>
          </p:nvPr>
        </p:nvGraphicFramePr>
        <p:xfrm>
          <a:off x="-24680" y="0"/>
          <a:ext cx="12216680" cy="6093296"/>
        </p:xfrm>
        <a:graphic>
          <a:graphicData uri="http://schemas.openxmlformats.org/drawingml/2006/table">
            <a:tbl>
              <a:tblPr/>
              <a:tblGrid>
                <a:gridCol w="4304545">
                  <a:extLst>
                    <a:ext uri="{9D8B030D-6E8A-4147-A177-3AD203B41FA5}">
                      <a16:colId xmlns:a16="http://schemas.microsoft.com/office/drawing/2014/main" val="3256862453"/>
                    </a:ext>
                  </a:extLst>
                </a:gridCol>
                <a:gridCol w="3830610">
                  <a:extLst>
                    <a:ext uri="{9D8B030D-6E8A-4147-A177-3AD203B41FA5}">
                      <a16:colId xmlns:a16="http://schemas.microsoft.com/office/drawing/2014/main" val="340476159"/>
                    </a:ext>
                  </a:extLst>
                </a:gridCol>
                <a:gridCol w="4081525">
                  <a:extLst>
                    <a:ext uri="{9D8B030D-6E8A-4147-A177-3AD203B41FA5}">
                      <a16:colId xmlns:a16="http://schemas.microsoft.com/office/drawing/2014/main" val="3680644169"/>
                    </a:ext>
                  </a:extLst>
                </a:gridCol>
              </a:tblGrid>
              <a:tr h="649285">
                <a:tc gridSpan="3">
                  <a:txBody>
                    <a:bodyPr/>
                    <a:lstStyle/>
                    <a:p>
                      <a:pPr algn="ctr"/>
                      <a:r>
                        <a:rPr lang="de-DE" sz="2000" b="1" kern="150" dirty="0">
                          <a:solidFill>
                            <a:srgbClr val="FFFFFF"/>
                          </a:solidFill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53 Fehlende offene Schnittstellen von Geräten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796808"/>
                  </a:ext>
                </a:extLst>
              </a:tr>
              <a:tr h="5444011"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Beschreibung</a:t>
                      </a:r>
                      <a:b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</a:br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b="0" kern="150" dirty="0">
                          <a:solidFill>
                            <a:schemeClr val="tx1"/>
                          </a:solidFill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Wenige oder nicht hinreichend unterstützte</a:t>
                      </a:r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 </a:t>
                      </a:r>
                      <a:r>
                        <a:rPr lang="de-DE" sz="2000" b="0" kern="150" dirty="0">
                          <a:solidFill>
                            <a:schemeClr val="tx1"/>
                          </a:solidFill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offene Schnittstellen zur barrierefreien technischen Interoperabilität</a:t>
                      </a:r>
                    </a:p>
                    <a:p>
                      <a:endParaRPr lang="de-DE" sz="1800" b="0" kern="150" dirty="0">
                        <a:solidFill>
                          <a:schemeClr val="tx1"/>
                        </a:solidFill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lvl="0">
                        <a:buNone/>
                      </a:pPr>
                      <a:r>
                        <a:rPr lang="de-DE" sz="2000" b="0" kern="150" dirty="0">
                          <a:solidFill>
                            <a:schemeClr val="tx1"/>
                          </a:solidFill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--&gt; Systemoptimierung unmöglich, Ursache für Hemmnis 62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Betroffene Bereiche:</a:t>
                      </a:r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</a:t>
                      </a:r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fontAlgn="auto"/>
                      <a:r>
                        <a:rPr lang="de-DE" sz="200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Technische Anlagen</a:t>
                      </a:r>
                    </a:p>
                    <a:p>
                      <a:r>
                        <a:rPr lang="de-DE" sz="16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</a:t>
                      </a:r>
                      <a:endParaRPr lang="de-DE" sz="16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Änderungsvorschläge</a:t>
                      </a: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marL="0" algn="l" defTabSz="1219170" rtl="0" eaLnBrk="1" fontAlgn="auto" latinLnBrk="0" hangingPunct="1"/>
                      <a:r>
                        <a:rPr lang="de-DE" sz="2000" kern="150" dirty="0">
                          <a:solidFill>
                            <a:schemeClr val="tx1"/>
                          </a:solidFill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Erstellung von offenen Schnittstellen</a:t>
                      </a: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016731"/>
                  </a:ext>
                </a:extLst>
              </a:tr>
            </a:tbl>
          </a:graphicData>
        </a:graphic>
      </p:graphicFrame>
      <p:pic>
        <p:nvPicPr>
          <p:cNvPr id="7" name="Form2">
            <a:extLst>
              <a:ext uri="{FF2B5EF4-FFF2-40B4-BE49-F238E27FC236}">
                <a16:creationId xmlns:a16="http://schemas.microsoft.com/office/drawing/2014/main" id="{B5C3AF0A-854B-9A98-47AF-E86D122232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5684" y="3162220"/>
            <a:ext cx="876300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Form3">
            <a:extLst>
              <a:ext uri="{FF2B5EF4-FFF2-40B4-BE49-F238E27FC236}">
                <a16:creationId xmlns:a16="http://schemas.microsoft.com/office/drawing/2014/main" id="{555E4451-9B49-662B-95D6-6C229A9820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lum brigh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09072" y="3162220"/>
            <a:ext cx="635000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Grafik 1" descr="Ein Bild, das Text, Tisch, Arbeitstisch enthält.&#10;&#10;Automatisch generierte Beschreibung">
            <a:extLst>
              <a:ext uri="{FF2B5EF4-FFF2-40B4-BE49-F238E27FC236}">
                <a16:creationId xmlns:a16="http://schemas.microsoft.com/office/drawing/2014/main" id="{979654AC-E774-77B8-9520-098C0613F79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900" y="4725144"/>
            <a:ext cx="1800200" cy="1167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681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C63849B4-79DE-0801-0DEF-21A1E723772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6093296"/>
        </p:xfrm>
        <a:graphic>
          <a:graphicData uri="http://schemas.openxmlformats.org/drawingml/2006/table">
            <a:tbl>
              <a:tblPr/>
              <a:tblGrid>
                <a:gridCol w="4279865">
                  <a:extLst>
                    <a:ext uri="{9D8B030D-6E8A-4147-A177-3AD203B41FA5}">
                      <a16:colId xmlns:a16="http://schemas.microsoft.com/office/drawing/2014/main" val="3256862453"/>
                    </a:ext>
                  </a:extLst>
                </a:gridCol>
                <a:gridCol w="3830610">
                  <a:extLst>
                    <a:ext uri="{9D8B030D-6E8A-4147-A177-3AD203B41FA5}">
                      <a16:colId xmlns:a16="http://schemas.microsoft.com/office/drawing/2014/main" val="340476159"/>
                    </a:ext>
                  </a:extLst>
                </a:gridCol>
                <a:gridCol w="4081525">
                  <a:extLst>
                    <a:ext uri="{9D8B030D-6E8A-4147-A177-3AD203B41FA5}">
                      <a16:colId xmlns:a16="http://schemas.microsoft.com/office/drawing/2014/main" val="3680644169"/>
                    </a:ext>
                  </a:extLst>
                </a:gridCol>
              </a:tblGrid>
              <a:tr h="649285">
                <a:tc gridSpan="3">
                  <a:txBody>
                    <a:bodyPr/>
                    <a:lstStyle/>
                    <a:p>
                      <a:pPr algn="ctr"/>
                      <a:r>
                        <a:rPr lang="de-DE" sz="2000" b="1" kern="150" dirty="0">
                          <a:solidFill>
                            <a:srgbClr val="FFFFFF"/>
                          </a:solidFill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44 Mangelnde Digitalisierung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796808"/>
                  </a:ext>
                </a:extLst>
              </a:tr>
              <a:tr h="5444011"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Beschreibung</a:t>
                      </a: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mangelnde Fortschritt in der Digitalisierung der Energieversorgung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à"/>
                      </a:pPr>
                      <a:r>
                        <a:rPr lang="de-DE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Hindernis für Energiegemeinschaften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de-DE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Für genaue Abrechnung von Energie </a:t>
                      </a:r>
                      <a:r>
                        <a:rPr lang="de-DE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Smart-Meter</a:t>
                      </a:r>
                      <a:r>
                        <a:rPr lang="de-DE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nötig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de-DE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bisher kaum verbreitet</a:t>
                      </a:r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dirty="0"/>
                        <a:t>gehemmte Technologie bzw. Maßnahme: </a:t>
                      </a: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b="0" i="0" dirty="0">
                          <a:effectLst/>
                          <a:latin typeface="var(--global-heading-font-family)"/>
                        </a:rPr>
                        <a:t>Energiegemeinschaften</a:t>
                      </a:r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Betroffene Bereiche:</a:t>
                      </a:r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</a:t>
                      </a:r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fontAlgn="auto"/>
                      <a:r>
                        <a:rPr lang="de-DE" sz="2000" dirty="0"/>
                        <a:t>Gesamter Gebäudebereich</a:t>
                      </a:r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16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</a:t>
                      </a:r>
                      <a:endParaRPr lang="de-DE" sz="16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Änderungsvorschläge</a:t>
                      </a: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marL="0" algn="l" defTabSz="1219170" rtl="0" eaLnBrk="1" latinLnBrk="0" hangingPunct="1"/>
                      <a:r>
                        <a:rPr lang="de-DE" sz="2000" b="0" i="0" kern="1200" dirty="0">
                          <a:solidFill>
                            <a:schemeClr val="tx1"/>
                          </a:solidFill>
                          <a:effectLst/>
                          <a:latin typeface="var(--global-heading-font-family)"/>
                          <a:ea typeface="+mn-ea"/>
                          <a:cs typeface="+mn-cs"/>
                        </a:rPr>
                        <a:t>Beschleunigung des Einbaus von Smartmetern</a:t>
                      </a: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016731"/>
                  </a:ext>
                </a:extLst>
              </a:tr>
            </a:tbl>
          </a:graphicData>
        </a:graphic>
      </p:graphicFrame>
      <p:pic>
        <p:nvPicPr>
          <p:cNvPr id="7" name="Form2">
            <a:extLst>
              <a:ext uri="{FF2B5EF4-FFF2-40B4-BE49-F238E27FC236}">
                <a16:creationId xmlns:a16="http://schemas.microsoft.com/office/drawing/2014/main" id="{B5C3AF0A-854B-9A98-47AF-E86D122232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lum brigh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0" y="3516238"/>
            <a:ext cx="876300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Form3">
            <a:extLst>
              <a:ext uri="{FF2B5EF4-FFF2-40B4-BE49-F238E27FC236}">
                <a16:creationId xmlns:a16="http://schemas.microsoft.com/office/drawing/2014/main" id="{555E4451-9B49-662B-95D6-6C229A9820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lum brigh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83915" y="3503538"/>
            <a:ext cx="635000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Grafik 1" descr="Ein Bild, das Text, Tisch, Arbeitstisch enthält.&#10;&#10;Automatisch generierte Beschreibung">
            <a:extLst>
              <a:ext uri="{FF2B5EF4-FFF2-40B4-BE49-F238E27FC236}">
                <a16:creationId xmlns:a16="http://schemas.microsoft.com/office/drawing/2014/main" id="{E1E85AEB-A303-29E0-DEA4-86666913D8A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324" y="4653136"/>
            <a:ext cx="1730687" cy="112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978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C63849B4-79DE-0801-0DEF-21A1E72377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958658"/>
              </p:ext>
            </p:extLst>
          </p:nvPr>
        </p:nvGraphicFramePr>
        <p:xfrm>
          <a:off x="0" y="0"/>
          <a:ext cx="12192000" cy="7150100"/>
        </p:xfrm>
        <a:graphic>
          <a:graphicData uri="http://schemas.openxmlformats.org/drawingml/2006/table">
            <a:tbl>
              <a:tblPr/>
              <a:tblGrid>
                <a:gridCol w="4279865">
                  <a:extLst>
                    <a:ext uri="{9D8B030D-6E8A-4147-A177-3AD203B41FA5}">
                      <a16:colId xmlns:a16="http://schemas.microsoft.com/office/drawing/2014/main" val="3256862453"/>
                    </a:ext>
                  </a:extLst>
                </a:gridCol>
                <a:gridCol w="3830610">
                  <a:extLst>
                    <a:ext uri="{9D8B030D-6E8A-4147-A177-3AD203B41FA5}">
                      <a16:colId xmlns:a16="http://schemas.microsoft.com/office/drawing/2014/main" val="340476159"/>
                    </a:ext>
                  </a:extLst>
                </a:gridCol>
                <a:gridCol w="4081525">
                  <a:extLst>
                    <a:ext uri="{9D8B030D-6E8A-4147-A177-3AD203B41FA5}">
                      <a16:colId xmlns:a16="http://schemas.microsoft.com/office/drawing/2014/main" val="3680644169"/>
                    </a:ext>
                  </a:extLst>
                </a:gridCol>
              </a:tblGrid>
              <a:tr h="649285">
                <a:tc gridSpan="3"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54 Konstante Einspeisevergütung von PV-Anlagen</a:t>
                      </a:r>
                    </a:p>
                    <a:p>
                      <a:pPr algn="ctr"/>
                      <a:endParaRPr lang="de-DE" sz="2000" b="1" kern="150" dirty="0">
                        <a:solidFill>
                          <a:srgbClr val="FFFFFF"/>
                        </a:solidFill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796808"/>
                  </a:ext>
                </a:extLst>
              </a:tr>
              <a:tr h="5444011"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Beschreibung</a:t>
                      </a: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de-DE" sz="2000" b="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PV-Erzeugung übersteigt Strombedarf</a:t>
                      </a:r>
                      <a:br>
                        <a:rPr lang="de-DE" sz="2000" b="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</a:br>
                      <a:r>
                        <a:rPr lang="de-DE" sz="2000" b="0" kern="150" dirty="0">
                          <a:effectLst/>
                          <a:latin typeface="HTWBerlin Office"/>
                          <a:ea typeface="HTWBerlin Office"/>
                          <a:cs typeface="HTWBerlin Office"/>
                          <a:sym typeface="Wingdings" panose="05000000000000000000" pitchFamily="2" charset="2"/>
                        </a:rPr>
                        <a:t> keine uneingeschränkte Einspeisung ins Stromnetz möglich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de-DE" sz="2000" b="0" kern="150" dirty="0">
                        <a:effectLst/>
                        <a:latin typeface="HTWBerlin Office"/>
                        <a:ea typeface="HTWBerlin Office"/>
                        <a:cs typeface="HTWBerlin Office"/>
                        <a:sym typeface="Wingdings" panose="05000000000000000000" pitchFamily="2" charset="2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de-DE" sz="2000" b="0" kern="150" dirty="0">
                          <a:effectLst/>
                          <a:latin typeface="HTWBerlin Office"/>
                          <a:ea typeface="HTWBerlin Office"/>
                          <a:cs typeface="HTWBerlin Office"/>
                          <a:sym typeface="Wingdings" panose="05000000000000000000" pitchFamily="2" charset="2"/>
                        </a:rPr>
                        <a:t>Kein </a:t>
                      </a:r>
                      <a:r>
                        <a:rPr lang="de-DE" sz="2000" b="0" i="0" u="none" strike="noStrike" baseline="0" dirty="0">
                          <a:solidFill>
                            <a:srgbClr val="000000"/>
                          </a:solidFill>
                          <a:latin typeface="HTWBerlin Office"/>
                        </a:rPr>
                        <a:t>finanzieller Anreiz,  Einspeiseleistung durch Verschiebung von Lasten oder Einsatz von Speichern zu begrenzen</a:t>
                      </a:r>
                      <a:endParaRPr lang="de-DE" sz="2000" b="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Betroffene Bereiche:</a:t>
                      </a:r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</a:t>
                      </a:r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fontAlgn="auto"/>
                      <a:r>
                        <a:rPr lang="de-DE" sz="2000" dirty="0"/>
                        <a:t>Gebäude mit PV-Anlagen, v.a. PV-Speicher-Anlagen</a:t>
                      </a:r>
                    </a:p>
                    <a:p>
                      <a:pPr fontAlgn="auto"/>
                      <a:endParaRPr lang="de-DE" sz="16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16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</a:t>
                      </a:r>
                      <a:endParaRPr lang="de-DE" sz="16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Änderungsvorschläge</a:t>
                      </a: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de-DE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Variable Einspeisevergütung, die von Höhe der aktuellen Einspeiseleistung im Verhältnis zur installierten PV-Leistung abhängt</a:t>
                      </a:r>
                      <a:br>
                        <a:rPr lang="de-DE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de-DE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de-DE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Einspeisevergütung abhängig von Last und Netzauslastung</a:t>
                      </a:r>
                      <a:endParaRPr lang="de-DE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016731"/>
                  </a:ext>
                </a:extLst>
              </a:tr>
            </a:tbl>
          </a:graphicData>
        </a:graphic>
      </p:graphicFrame>
      <p:pic>
        <p:nvPicPr>
          <p:cNvPr id="7" name="Form2">
            <a:extLst>
              <a:ext uri="{FF2B5EF4-FFF2-40B4-BE49-F238E27FC236}">
                <a16:creationId xmlns:a16="http://schemas.microsoft.com/office/drawing/2014/main" id="{B5C3AF0A-854B-9A98-47AF-E86D122232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lum brigh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02656" y="4371975"/>
            <a:ext cx="876300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1263DFC6-BC52-1FC1-F6D5-CBC124C1A8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816" y="5517232"/>
            <a:ext cx="1409897" cy="43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576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C63849B4-79DE-0801-0DEF-21A1E723772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6184421"/>
        </p:xfrm>
        <a:graphic>
          <a:graphicData uri="http://schemas.openxmlformats.org/drawingml/2006/table">
            <a:tbl>
              <a:tblPr/>
              <a:tblGrid>
                <a:gridCol w="4279865">
                  <a:extLst>
                    <a:ext uri="{9D8B030D-6E8A-4147-A177-3AD203B41FA5}">
                      <a16:colId xmlns:a16="http://schemas.microsoft.com/office/drawing/2014/main" val="3256862453"/>
                    </a:ext>
                  </a:extLst>
                </a:gridCol>
                <a:gridCol w="3830610">
                  <a:extLst>
                    <a:ext uri="{9D8B030D-6E8A-4147-A177-3AD203B41FA5}">
                      <a16:colId xmlns:a16="http://schemas.microsoft.com/office/drawing/2014/main" val="340476159"/>
                    </a:ext>
                  </a:extLst>
                </a:gridCol>
                <a:gridCol w="4081525">
                  <a:extLst>
                    <a:ext uri="{9D8B030D-6E8A-4147-A177-3AD203B41FA5}">
                      <a16:colId xmlns:a16="http://schemas.microsoft.com/office/drawing/2014/main" val="3680644169"/>
                    </a:ext>
                  </a:extLst>
                </a:gridCol>
              </a:tblGrid>
              <a:tr h="649285">
                <a:tc gridSpan="3"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15 Schlechte Effizienz von Wärmepumpen im Bestand</a:t>
                      </a:r>
                    </a:p>
                    <a:p>
                      <a:pPr algn="ctr"/>
                      <a:endParaRPr lang="de-DE" sz="2000" b="1" kern="150" dirty="0">
                        <a:solidFill>
                          <a:srgbClr val="FFFFFF"/>
                        </a:solidFill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796808"/>
                  </a:ext>
                </a:extLst>
              </a:tr>
              <a:tr h="5444011"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Beschreibung</a:t>
                      </a: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/>
                        <a:t>Effizienz im Bestand häufig schlecht aufgrund hoher Vorlauftemperaturen</a:t>
                      </a:r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Betroffene Bereiche:</a:t>
                      </a:r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</a:t>
                      </a:r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fontAlgn="auto"/>
                      <a:r>
                        <a:rPr lang="de-DE" sz="200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Schlecht </a:t>
                      </a:r>
                      <a:r>
                        <a:rPr lang="de-DE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isolierte</a:t>
                      </a:r>
                      <a:r>
                        <a:rPr lang="de-DE" sz="200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 Altbauten</a:t>
                      </a:r>
                    </a:p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</a:t>
                      </a: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Änderungsvorschläge</a:t>
                      </a: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marL="342900" marR="0" lvl="0" indent="-34290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de-DE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Energetische Gebäudesanierung (Abdichtung, Dämmung, Flächenheizungen etc.) </a:t>
                      </a:r>
                    </a:p>
                    <a:p>
                      <a:pPr marL="342900" marR="0" lvl="0" indent="-34290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de-DE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de-DE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Kombination mit PV, Solarthermie, Speichern, smarte Regelung</a:t>
                      </a: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016731"/>
                  </a:ext>
                </a:extLst>
              </a:tr>
            </a:tbl>
          </a:graphicData>
        </a:graphic>
      </p:graphicFrame>
      <p:pic>
        <p:nvPicPr>
          <p:cNvPr id="2" name="Grafik 1">
            <a:extLst>
              <a:ext uri="{FF2B5EF4-FFF2-40B4-BE49-F238E27FC236}">
                <a16:creationId xmlns:a16="http://schemas.microsoft.com/office/drawing/2014/main" id="{D05D04E3-94BC-3A52-3FB2-528AB738EC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816" y="5517232"/>
            <a:ext cx="1409897" cy="43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788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C63849B4-79DE-0801-0DEF-21A1E723772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6093296"/>
        </p:xfrm>
        <a:graphic>
          <a:graphicData uri="http://schemas.openxmlformats.org/drawingml/2006/table">
            <a:tbl>
              <a:tblPr/>
              <a:tblGrid>
                <a:gridCol w="4279865">
                  <a:extLst>
                    <a:ext uri="{9D8B030D-6E8A-4147-A177-3AD203B41FA5}">
                      <a16:colId xmlns:a16="http://schemas.microsoft.com/office/drawing/2014/main" val="3256862453"/>
                    </a:ext>
                  </a:extLst>
                </a:gridCol>
                <a:gridCol w="3830610">
                  <a:extLst>
                    <a:ext uri="{9D8B030D-6E8A-4147-A177-3AD203B41FA5}">
                      <a16:colId xmlns:a16="http://schemas.microsoft.com/office/drawing/2014/main" val="340476159"/>
                    </a:ext>
                  </a:extLst>
                </a:gridCol>
                <a:gridCol w="4081525">
                  <a:extLst>
                    <a:ext uri="{9D8B030D-6E8A-4147-A177-3AD203B41FA5}">
                      <a16:colId xmlns:a16="http://schemas.microsoft.com/office/drawing/2014/main" val="3680644169"/>
                    </a:ext>
                  </a:extLst>
                </a:gridCol>
              </a:tblGrid>
              <a:tr h="649285">
                <a:tc gridSpan="3"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13 Lärmbelästigung, Optik, Vandalismus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796808"/>
                  </a:ext>
                </a:extLst>
              </a:tr>
              <a:tr h="5444011"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Beschreibung</a:t>
                      </a:r>
                      <a:b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</a:br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de-DE" sz="2000" dirty="0"/>
                        <a:t>Lärmbelästigung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de-DE" sz="20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de-DE" sz="2000" dirty="0"/>
                        <a:t>Optik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de-DE" sz="20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de-DE" sz="2000" dirty="0"/>
                        <a:t>Angst vor Vandalismus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de-DE" sz="18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de-DE" sz="1800" dirty="0"/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Betroffene Bereiche:</a:t>
                      </a:r>
                      <a:b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</a:br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Luftwärmetauscher von Wärmepumpen </a:t>
                      </a:r>
                    </a:p>
                    <a:p>
                      <a:endParaRPr lang="de-D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fontAlgn="auto"/>
                      <a:r>
                        <a:rPr lang="de-DE" sz="160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</a:t>
                      </a:r>
                    </a:p>
                    <a:p>
                      <a:r>
                        <a:rPr lang="de-DE" sz="16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</a:t>
                      </a:r>
                      <a:endParaRPr lang="de-DE" sz="16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Änderungsvorschläge</a:t>
                      </a:r>
                      <a:b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</a:br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de-DE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Wasser-Wasser- oder Sole-Wasser-Wärmepumpen</a:t>
                      </a:r>
                      <a:br>
                        <a:rPr lang="de-DE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de-DE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de-DE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Photovoltaik-</a:t>
                      </a:r>
                      <a:r>
                        <a:rPr lang="de-DE" sz="20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Thermie</a:t>
                      </a:r>
                      <a:endParaRPr lang="de-DE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de-DE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de-DE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Forschung und Entwicklung</a:t>
                      </a:r>
                      <a:br>
                        <a:rPr lang="de-DE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de-DE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de-DE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Sichtschutz, Housing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de-D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de-D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016731"/>
                  </a:ext>
                </a:extLst>
              </a:tr>
            </a:tbl>
          </a:graphicData>
        </a:graphic>
      </p:graphicFrame>
      <p:pic>
        <p:nvPicPr>
          <p:cNvPr id="3" name="Grafik 2">
            <a:extLst>
              <a:ext uri="{FF2B5EF4-FFF2-40B4-BE49-F238E27FC236}">
                <a16:creationId xmlns:a16="http://schemas.microsoft.com/office/drawing/2014/main" id="{33CF50DB-2CCE-FA9E-B98E-7E2A6F0351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2915" y="5445224"/>
            <a:ext cx="1409897" cy="438211"/>
          </a:xfrm>
          <a:prstGeom prst="rect">
            <a:avLst/>
          </a:prstGeom>
        </p:spPr>
      </p:pic>
      <p:pic>
        <p:nvPicPr>
          <p:cNvPr id="2" name="Grafik 1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1BD94C9C-CE81-F2F3-369F-90FE4F98C8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609" y="3925435"/>
            <a:ext cx="1136158" cy="1291632"/>
          </a:xfrm>
          <a:prstGeom prst="rect">
            <a:avLst/>
          </a:prstGeom>
        </p:spPr>
      </p:pic>
      <p:pic>
        <p:nvPicPr>
          <p:cNvPr id="4" name="Form3">
            <a:extLst>
              <a:ext uri="{FF2B5EF4-FFF2-40B4-BE49-F238E27FC236}">
                <a16:creationId xmlns:a16="http://schemas.microsoft.com/office/drawing/2014/main" id="{794229F9-1D0F-4657-FDDF-DA6FF49FA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lum brigh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45176" y="2924944"/>
            <a:ext cx="635000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9915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C63849B4-79DE-0801-0DEF-21A1E723772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8948420"/>
        </p:xfrm>
        <a:graphic>
          <a:graphicData uri="http://schemas.openxmlformats.org/drawingml/2006/table">
            <a:tbl>
              <a:tblPr/>
              <a:tblGrid>
                <a:gridCol w="4279865">
                  <a:extLst>
                    <a:ext uri="{9D8B030D-6E8A-4147-A177-3AD203B41FA5}">
                      <a16:colId xmlns:a16="http://schemas.microsoft.com/office/drawing/2014/main" val="3256862453"/>
                    </a:ext>
                  </a:extLst>
                </a:gridCol>
                <a:gridCol w="3830610">
                  <a:extLst>
                    <a:ext uri="{9D8B030D-6E8A-4147-A177-3AD203B41FA5}">
                      <a16:colId xmlns:a16="http://schemas.microsoft.com/office/drawing/2014/main" val="340476159"/>
                    </a:ext>
                  </a:extLst>
                </a:gridCol>
                <a:gridCol w="4081525">
                  <a:extLst>
                    <a:ext uri="{9D8B030D-6E8A-4147-A177-3AD203B41FA5}">
                      <a16:colId xmlns:a16="http://schemas.microsoft.com/office/drawing/2014/main" val="3680644169"/>
                    </a:ext>
                  </a:extLst>
                </a:gridCol>
              </a:tblGrid>
              <a:tr h="649285">
                <a:tc gridSpan="3"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14 Stromkosten (kein günstiger Wärmepumpenstrom)</a:t>
                      </a:r>
                    </a:p>
                    <a:p>
                      <a:pPr algn="ctr"/>
                      <a:endParaRPr lang="de-DE" sz="2000" b="1" kern="150" dirty="0">
                        <a:solidFill>
                          <a:srgbClr val="FFFFFF"/>
                        </a:solidFill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796808"/>
                  </a:ext>
                </a:extLst>
              </a:tr>
              <a:tr h="5444011"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Beschreibung</a:t>
                      </a: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b="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Wärmepumpenstrom teilweise zu teuer als dass sich Wärmepumpen lohnen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Betroffene Bereiche:</a:t>
                      </a:r>
                      <a:endParaRPr lang="de-DE" sz="20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</a:t>
                      </a:r>
                    </a:p>
                    <a:p>
                      <a:r>
                        <a:rPr lang="de-DE" sz="2000" b="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Wärmepumpen</a:t>
                      </a:r>
                    </a:p>
                    <a:p>
                      <a:pPr fontAlgn="auto"/>
                      <a:r>
                        <a:rPr lang="de-DE" sz="1600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</a:t>
                      </a:r>
                    </a:p>
                    <a:p>
                      <a:r>
                        <a:rPr lang="de-DE" sz="16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 </a:t>
                      </a:r>
                      <a:endParaRPr lang="de-DE" sz="16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Änderungsvorschläge</a:t>
                      </a:r>
                    </a:p>
                    <a:p>
                      <a:endParaRPr lang="de-DE" sz="20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de-DE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Wasser-Wasser- oder Sole-Wasser-Wärmepumpen</a:t>
                      </a:r>
                      <a:br>
                        <a:rPr lang="de-DE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de-DE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de-DE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Photovoltaik-</a:t>
                      </a:r>
                      <a:r>
                        <a:rPr lang="de-DE" sz="20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Thermie</a:t>
                      </a:r>
                      <a:endParaRPr lang="de-DE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de-DE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de-DE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Forschung und Entwicklung</a:t>
                      </a:r>
                      <a:br>
                        <a:rPr lang="de-DE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de-DE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de-DE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Kombination aus zeitvariablen Tarifen und Speichern; Wärmepumpen können laufen, wenn Strom günstig ist und Wärme kann aus Speicher bezogen werden, wenn Strom teuer ist</a:t>
                      </a: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b="1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endParaRPr lang="de-DE" sz="18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  <a:p>
                      <a:r>
                        <a:rPr lang="de-DE" sz="1800" b="1" kern="150" dirty="0">
                          <a:effectLst/>
                          <a:latin typeface="HTWBerlin Office"/>
                          <a:ea typeface="HTWBerlin Office"/>
                          <a:cs typeface="HTWBerlin Office"/>
                        </a:rPr>
                        <a:t>Grundlage</a:t>
                      </a:r>
                      <a:endParaRPr lang="de-DE" sz="1800" kern="150" dirty="0">
                        <a:effectLst/>
                        <a:latin typeface="HTWBerlin Office"/>
                        <a:ea typeface="HTWBerlin Office"/>
                        <a:cs typeface="HTWBerlin Office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016731"/>
                  </a:ext>
                </a:extLst>
              </a:tr>
            </a:tbl>
          </a:graphicData>
        </a:graphic>
      </p:graphicFrame>
      <p:pic>
        <p:nvPicPr>
          <p:cNvPr id="3" name="Grafik 2">
            <a:extLst>
              <a:ext uri="{FF2B5EF4-FFF2-40B4-BE49-F238E27FC236}">
                <a16:creationId xmlns:a16="http://schemas.microsoft.com/office/drawing/2014/main" id="{A24387CE-0A65-A466-EDB4-2387529F6F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056" y="5589240"/>
            <a:ext cx="1409897" cy="438211"/>
          </a:xfrm>
          <a:prstGeom prst="rect">
            <a:avLst/>
          </a:prstGeom>
        </p:spPr>
      </p:pic>
      <p:pic>
        <p:nvPicPr>
          <p:cNvPr id="2" name="Grafik 1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EF054664-EB9B-372C-780C-A30CBFB81A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609" y="3925435"/>
            <a:ext cx="1136158" cy="1291632"/>
          </a:xfrm>
          <a:prstGeom prst="rect">
            <a:avLst/>
          </a:prstGeom>
        </p:spPr>
      </p:pic>
      <p:pic>
        <p:nvPicPr>
          <p:cNvPr id="4" name="Form3">
            <a:extLst>
              <a:ext uri="{FF2B5EF4-FFF2-40B4-BE49-F238E27FC236}">
                <a16:creationId xmlns:a16="http://schemas.microsoft.com/office/drawing/2014/main" id="{3ED17ABF-7171-E4AD-24AE-46C8EF342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lum brigh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45176" y="2996952"/>
            <a:ext cx="635000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3575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2069</Words>
  <Application>Microsoft Office PowerPoint</Application>
  <PresentationFormat>Breitbild</PresentationFormat>
  <Paragraphs>574</Paragraphs>
  <Slides>13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HTWBerlin Office</vt:lpstr>
      <vt:lpstr>Open Sans</vt:lpstr>
      <vt:lpstr>Roboto</vt:lpstr>
      <vt:lpstr>var(--global-heading-font-family)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Technische Hemmnisse</dc:title>
  <dc:creator>Florian Hinze</dc:creator>
  <cp:lastModifiedBy>Florian Hinze</cp:lastModifiedBy>
  <cp:revision>252</cp:revision>
  <dcterms:created xsi:type="dcterms:W3CDTF">2023-08-28T11:48:30Z</dcterms:created>
  <dcterms:modified xsi:type="dcterms:W3CDTF">2024-06-20T14:09:27Z</dcterms:modified>
</cp:coreProperties>
</file>