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19" r:id="rId1"/>
    <p:sldMasterId id="2147483709" r:id="rId2"/>
    <p:sldMasterId id="2147483680" r:id="rId3"/>
  </p:sldMasterIdLst>
  <p:notesMasterIdLst>
    <p:notesMasterId r:id="rId31"/>
  </p:notesMasterIdLst>
  <p:handoutMasterIdLst>
    <p:handoutMasterId r:id="rId32"/>
  </p:handoutMasterIdLst>
  <p:sldIdLst>
    <p:sldId id="256" r:id="rId4"/>
    <p:sldId id="271" r:id="rId5"/>
    <p:sldId id="257" r:id="rId6"/>
    <p:sldId id="258" r:id="rId7"/>
    <p:sldId id="260" r:id="rId8"/>
    <p:sldId id="269" r:id="rId9"/>
    <p:sldId id="261" r:id="rId10"/>
    <p:sldId id="274" r:id="rId11"/>
    <p:sldId id="270" r:id="rId12"/>
    <p:sldId id="275" r:id="rId13"/>
    <p:sldId id="268" r:id="rId14"/>
    <p:sldId id="264" r:id="rId15"/>
    <p:sldId id="265" r:id="rId16"/>
    <p:sldId id="277" r:id="rId17"/>
    <p:sldId id="276" r:id="rId18"/>
    <p:sldId id="267" r:id="rId19"/>
    <p:sldId id="278" r:id="rId20"/>
    <p:sldId id="279" r:id="rId21"/>
    <p:sldId id="280" r:id="rId22"/>
    <p:sldId id="281" r:id="rId23"/>
    <p:sldId id="283" r:id="rId24"/>
    <p:sldId id="284" r:id="rId25"/>
    <p:sldId id="263" r:id="rId26"/>
    <p:sldId id="259" r:id="rId27"/>
    <p:sldId id="285" r:id="rId28"/>
    <p:sldId id="262" r:id="rId29"/>
    <p:sldId id="286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Bold" panose="020F0702030404030204" pitchFamily="34" charset="0"/>
      <p:bold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1pPr>
    <a:lvl2pPr marL="207340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2pPr>
    <a:lvl3pPr marL="414680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3pPr>
    <a:lvl4pPr marL="622021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4pPr>
    <a:lvl5pPr marL="829361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5pPr>
    <a:lvl6pPr marL="1036701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244041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1451381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1658722" algn="l" defTabSz="207340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ons Muntean" initials="AM" lastIdx="4" clrIdx="0">
    <p:extLst>
      <p:ext uri="{19B8F6BF-5375-455C-9EA6-DF929625EA0E}">
        <p15:presenceInfo xmlns:p15="http://schemas.microsoft.com/office/powerpoint/2012/main" userId="Alfons Munt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9900"/>
    <a:srgbClr val="2869AF"/>
    <a:srgbClr val="1E4696"/>
    <a:srgbClr val="64378C"/>
    <a:srgbClr val="8C2D82"/>
    <a:srgbClr val="288732"/>
    <a:srgbClr val="198282"/>
    <a:srgbClr val="D72305"/>
    <a:srgbClr val="E6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88915" autoAdjust="0"/>
  </p:normalViewPr>
  <p:slideViewPr>
    <p:cSldViewPr snapToObjects="1">
      <p:cViewPr varScale="1">
        <p:scale>
          <a:sx n="91" d="100"/>
          <a:sy n="91" d="100"/>
        </p:scale>
        <p:origin x="930" y="90"/>
      </p:cViewPr>
      <p:guideLst/>
    </p:cSldViewPr>
  </p:slideViewPr>
  <p:outlineViewPr>
    <p:cViewPr>
      <p:scale>
        <a:sx n="33" d="100"/>
        <a:sy n="33" d="100"/>
      </p:scale>
      <p:origin x="0" y="-112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58" d="100"/>
          <a:sy n="158" d="100"/>
        </p:scale>
        <p:origin x="46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BW-Sync-And-Share(Nextcloud)\Regression\Regression_Quartiere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BW-Sync-And-Share(Nextcloud)\Regression\Regression_Quartiere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BW-Sync-And-Share(Nextcloud)\Regression\Regression_Quartiere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BW-Sync-And-Share(Nextcloud)\Regression\Regression_Quartiere_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baseline="0" noProof="0" dirty="0">
                <a:solidFill>
                  <a:schemeClr val="tx1"/>
                </a:solidFill>
                <a:effectLst/>
              </a:rPr>
              <a:t>Vor Testphase </a:t>
            </a:r>
            <a:r>
              <a:rPr lang="de-DE" sz="1400" b="0" i="0" baseline="0" noProof="0" dirty="0">
                <a:solidFill>
                  <a:schemeClr val="tx1"/>
                </a:solidFill>
                <a:effectLst/>
              </a:rPr>
              <a:t>(n=495)</a:t>
            </a:r>
            <a:endParaRPr lang="de-DE" sz="1100" noProof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0162794941757209"/>
          <c:y val="2.4861878453038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38640018647316"/>
          <c:y val="0.20728055162858672"/>
          <c:w val="0.86095202624613343"/>
          <c:h val="0.60385651585484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Entfernungsklassen!$Q$5</c:f>
              <c:strCache>
                <c:ptCount val="1"/>
                <c:pt idx="0">
                  <c:v>E-Bike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Entfernungsklassen!$R$5:$W$5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E-4177-AC51-AF695536F9FE}"/>
            </c:ext>
          </c:extLst>
        </c:ser>
        <c:ser>
          <c:idx val="1"/>
          <c:order val="1"/>
          <c:tx>
            <c:strRef>
              <c:f>Entfernungsklassen!$Q$6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336797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Entfernungsklassen!$R$6:$W$6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14</c:v>
                </c:pt>
                <c:pt idx="3">
                  <c:v>6</c:v>
                </c:pt>
                <c:pt idx="4">
                  <c:v>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E-4177-AC51-AF695536F9FE}"/>
            </c:ext>
          </c:extLst>
        </c:ser>
        <c:ser>
          <c:idx val="2"/>
          <c:order val="2"/>
          <c:tx>
            <c:strRef>
              <c:f>Entfernungsklassen!$Q$7</c:f>
              <c:strCache>
                <c:ptCount val="1"/>
                <c:pt idx="0">
                  <c:v>Fuß</c:v>
                </c:pt>
              </c:strCache>
            </c:strRef>
          </c:tx>
          <c:spPr>
            <a:solidFill>
              <a:srgbClr val="3FAEE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Entfernungsklassen!$R$7:$W$7</c:f>
              <c:numCache>
                <c:formatCode>General</c:formatCode>
                <c:ptCount val="6"/>
                <c:pt idx="0">
                  <c:v>6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AE-4177-AC51-AF695536F9FE}"/>
            </c:ext>
          </c:extLst>
        </c:ser>
        <c:ser>
          <c:idx val="3"/>
          <c:order val="3"/>
          <c:tx>
            <c:strRef>
              <c:f>Entfernungsklassen!$Q$8</c:f>
              <c:strCache>
                <c:ptCount val="1"/>
                <c:pt idx="0">
                  <c:v>Kfz (Fahrer)</c:v>
                </c:pt>
              </c:strCache>
            </c:strRef>
          </c:tx>
          <c:spPr>
            <a:solidFill>
              <a:srgbClr val="FF3334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Entfernungsklassen!$R$8:$W$8</c:f>
              <c:numCache>
                <c:formatCode>General</c:formatCode>
                <c:ptCount val="6"/>
                <c:pt idx="0">
                  <c:v>5</c:v>
                </c:pt>
                <c:pt idx="1">
                  <c:v>12</c:v>
                </c:pt>
                <c:pt idx="2">
                  <c:v>105</c:v>
                </c:pt>
                <c:pt idx="3">
                  <c:v>110</c:v>
                </c:pt>
                <c:pt idx="4">
                  <c:v>57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E-4177-AC51-AF695536F9FE}"/>
            </c:ext>
          </c:extLst>
        </c:ser>
        <c:ser>
          <c:idx val="4"/>
          <c:order val="4"/>
          <c:tx>
            <c:strRef>
              <c:f>Entfernungsklassen!$Q$9</c:f>
              <c:strCache>
                <c:ptCount val="1"/>
                <c:pt idx="0">
                  <c:v>Kfz (Mitfahrer)</c:v>
                </c:pt>
              </c:strCache>
            </c:strRef>
          </c:tx>
          <c:spPr>
            <a:solidFill>
              <a:srgbClr val="FF993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Entfernungsklassen!$R$9:$W$9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E-4177-AC51-AF695536F9FE}"/>
            </c:ext>
          </c:extLst>
        </c:ser>
        <c:ser>
          <c:idx val="5"/>
          <c:order val="5"/>
          <c:tx>
            <c:strRef>
              <c:f>Entfernungsklassen!$Q$10</c:f>
              <c:strCache>
                <c:ptCount val="1"/>
                <c:pt idx="0">
                  <c:v>ÖV</c:v>
                </c:pt>
              </c:strCache>
            </c:strRef>
          </c:tx>
          <c:spPr>
            <a:solidFill>
              <a:srgbClr val="00986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 </c:v>
                </c:pt>
                <c:pt idx="5">
                  <c:v>&gt; 20 km</c:v>
                </c:pt>
              </c:strCache>
            </c:strRef>
          </c:cat>
          <c:val>
            <c:numRef>
              <c:f>Entfernungsklassen!$R$10:$W$10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AE-4177-AC51-AF695536F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833136"/>
        <c:axId val="380835312"/>
      </c:barChart>
      <c:catAx>
        <c:axId val="38083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835312"/>
        <c:crosses val="autoZero"/>
        <c:auto val="1"/>
        <c:lblAlgn val="ctr"/>
        <c:lblOffset val="100"/>
        <c:noMultiLvlLbl val="0"/>
      </c:catAx>
      <c:valAx>
        <c:axId val="380835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e-DE" sz="12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0" baseline="0" noProof="0" dirty="0">
                    <a:solidFill>
                      <a:schemeClr val="tx1"/>
                    </a:solidFill>
                  </a:rPr>
                  <a:t>Anzahl Wege</a:t>
                </a:r>
                <a:endParaRPr lang="de-DE" sz="1200" b="0" noProof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e-DE" sz="12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833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DE" sz="1800" b="1" i="0" u="none" strike="noStrike" kern="1200" spc="0" baseline="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DE" sz="1800" b="1" i="0" u="none" strike="noStrike" kern="1200" spc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 Testphase </a:t>
            </a:r>
            <a:r>
              <a:rPr lang="de-DE" sz="1400" b="0" i="0" u="none" strike="noStrike" kern="1200" spc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(n=417)</a:t>
            </a:r>
          </a:p>
        </c:rich>
      </c:tx>
      <c:layout>
        <c:manualLayout>
          <c:xMode val="edge"/>
          <c:yMode val="edge"/>
          <c:x val="0.31110222867138781"/>
          <c:y val="3.3126293995859216E-2"/>
        </c:manualLayout>
      </c:layout>
      <c:overlay val="0"/>
      <c:spPr>
        <a:noFill/>
        <a:ln>
          <a:solidFill>
            <a:sysClr val="window" lastClr="FFFFFF">
              <a:lumMod val="75000"/>
            </a:sysClr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DE" sz="1800" b="1" i="0" u="none" strike="noStrike" kern="1200" spc="0" baseline="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440674856350857"/>
          <c:y val="0.2078722768349609"/>
          <c:w val="0.84040930242876011"/>
          <c:h val="0.60326480929014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Entfernungsklassen!$Q$5</c:f>
              <c:strCache>
                <c:ptCount val="1"/>
                <c:pt idx="0">
                  <c:v>E-Bike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Entfernungsklassen!$R$5:$W$5</c:f>
              <c:numCache>
                <c:formatCode>General</c:formatCode>
                <c:ptCount val="6"/>
                <c:pt idx="0">
                  <c:v>2</c:v>
                </c:pt>
                <c:pt idx="1">
                  <c:v>21</c:v>
                </c:pt>
                <c:pt idx="2">
                  <c:v>55</c:v>
                </c:pt>
                <c:pt idx="3">
                  <c:v>86</c:v>
                </c:pt>
                <c:pt idx="4">
                  <c:v>82</c:v>
                </c:pt>
                <c:pt idx="5">
                  <c:v>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60-496B-8A0B-5D37256470FB}"/>
            </c:ext>
          </c:extLst>
        </c:ser>
        <c:ser>
          <c:idx val="1"/>
          <c:order val="1"/>
          <c:tx>
            <c:strRef>
              <c:f>Entfernungsklassen!$Q$6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336797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Entfernungsklassen!$R$6:$W$6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2</c:v>
                </c:pt>
                <c:pt idx="5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260-496B-8A0B-5D37256470FB}"/>
            </c:ext>
          </c:extLst>
        </c:ser>
        <c:ser>
          <c:idx val="2"/>
          <c:order val="2"/>
          <c:tx>
            <c:strRef>
              <c:f>Entfernungsklassen!$Q$7</c:f>
              <c:strCache>
                <c:ptCount val="1"/>
                <c:pt idx="0">
                  <c:v>Fuß</c:v>
                </c:pt>
              </c:strCache>
            </c:strRef>
          </c:tx>
          <c:spPr>
            <a:solidFill>
              <a:srgbClr val="3FAEE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Entfernungsklassen!$R$7:$W$7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260-496B-8A0B-5D37256470FB}"/>
            </c:ext>
          </c:extLst>
        </c:ser>
        <c:ser>
          <c:idx val="3"/>
          <c:order val="3"/>
          <c:tx>
            <c:strRef>
              <c:f>Entfernungsklassen!$Q$8</c:f>
              <c:strCache>
                <c:ptCount val="1"/>
                <c:pt idx="0">
                  <c:v>Kfz (Fahrer)</c:v>
                </c:pt>
              </c:strCache>
            </c:strRef>
          </c:tx>
          <c:spPr>
            <a:solidFill>
              <a:srgbClr val="FF3334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Entfernungsklassen!$R$8:$W$8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26</c:v>
                </c:pt>
                <c:pt idx="4">
                  <c:v>11</c:v>
                </c:pt>
                <c:pt idx="5">
                  <c:v>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260-496B-8A0B-5D37256470FB}"/>
            </c:ext>
          </c:extLst>
        </c:ser>
        <c:ser>
          <c:idx val="4"/>
          <c:order val="4"/>
          <c:tx>
            <c:strRef>
              <c:f>Entfernungsklassen!$Q$9</c:f>
              <c:strCache>
                <c:ptCount val="1"/>
                <c:pt idx="0">
                  <c:v>Kfz (Mitfahrer)</c:v>
                </c:pt>
              </c:strCache>
            </c:strRef>
          </c:tx>
          <c:spPr>
            <a:solidFill>
              <a:srgbClr val="FF993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Entfernungsklassen!$R$9:$W$9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260-496B-8A0B-5D37256470FB}"/>
            </c:ext>
          </c:extLst>
        </c:ser>
        <c:ser>
          <c:idx val="5"/>
          <c:order val="5"/>
          <c:tx>
            <c:strRef>
              <c:f>Entfernungsklassen!$Q$10</c:f>
              <c:strCache>
                <c:ptCount val="1"/>
                <c:pt idx="0">
                  <c:v>ÖV</c:v>
                </c:pt>
              </c:strCache>
            </c:strRef>
          </c:tx>
          <c:spPr>
            <a:solidFill>
              <a:srgbClr val="009865"/>
            </a:solidFill>
            <a:ln>
              <a:noFill/>
            </a:ln>
            <a:effectLst/>
          </c:spPr>
          <c:invertIfNegative val="0"/>
          <c:cat>
            <c:strRef>
              <c:f>Entfernungsklassen!$R$4:$W$4</c:f>
              <c:strCache>
                <c:ptCount val="6"/>
                <c:pt idx="0">
                  <c:v>&lt; 1 km</c:v>
                </c:pt>
                <c:pt idx="1">
                  <c:v>1 - 2 km</c:v>
                </c:pt>
                <c:pt idx="2">
                  <c:v>2 - 5 km</c:v>
                </c:pt>
                <c:pt idx="3">
                  <c:v>5 - 10 km</c:v>
                </c:pt>
                <c:pt idx="4">
                  <c:v>10 - 20 km</c:v>
                </c:pt>
                <c:pt idx="5">
                  <c:v>&gt; 20 km</c:v>
                </c:pt>
              </c:strCache>
              <c:extLst/>
            </c:strRef>
          </c:cat>
          <c:val>
            <c:numRef>
              <c:f>Entfernungsklassen!$R$10:$W$10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260-496B-8A0B-5D3725647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835856"/>
        <c:axId val="380822800"/>
      </c:barChart>
      <c:catAx>
        <c:axId val="3808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de-D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822800"/>
        <c:crosses val="autoZero"/>
        <c:auto val="1"/>
        <c:lblAlgn val="ctr"/>
        <c:lblOffset val="100"/>
        <c:noMultiLvlLbl val="0"/>
      </c:catAx>
      <c:valAx>
        <c:axId val="3808228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de-DE" sz="1200" b="0" i="0" u="none" strike="noStrike" kern="1200" baseline="0" noProof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0" i="0" u="none" strike="noStrike" kern="1200" baseline="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Anzahl Wege</a:t>
                </a:r>
              </a:p>
            </c:rich>
          </c:tx>
          <c:layout>
            <c:manualLayout>
              <c:xMode val="edge"/>
              <c:yMode val="edge"/>
              <c:x val="1.8520895741621895E-2"/>
              <c:y val="0.40227036837786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de-DE" sz="1200" b="0" i="0" u="none" strike="noStrike" kern="1200" baseline="0" noProof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8358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171893013090718E-2"/>
          <c:y val="0.93017068518609092"/>
          <c:w val="0.89999991097777565"/>
          <c:h val="5.3266167815979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MIV-Anteil</a:t>
            </a:r>
            <a:r>
              <a:rPr lang="de-DE" baseline="0"/>
              <a:t> </a:t>
            </a:r>
            <a:r>
              <a:rPr lang="de-DE"/>
              <a:t>über ÖV-Qualität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58675998833479"/>
                  <c:y val="-9.2053376505506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'Werte Erhebung'!$E$3:$E$19</c:f>
              <c:numCache>
                <c:formatCode>General</c:formatCode>
                <c:ptCount val="17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7</c:v>
                </c:pt>
                <c:pt idx="15">
                  <c:v>5</c:v>
                </c:pt>
                <c:pt idx="16">
                  <c:v>5</c:v>
                </c:pt>
              </c:numCache>
            </c:numRef>
          </c:xVal>
          <c:yVal>
            <c:numRef>
              <c:f>'Werte Erhebung'!$C$3:$C$19</c:f>
              <c:numCache>
                <c:formatCode>0%</c:formatCode>
                <c:ptCount val="17"/>
                <c:pt idx="0">
                  <c:v>0.43930635838150289</c:v>
                </c:pt>
                <c:pt idx="1">
                  <c:v>0.18248175182481752</c:v>
                </c:pt>
                <c:pt idx="2">
                  <c:v>0.19557195571955718</c:v>
                </c:pt>
                <c:pt idx="3">
                  <c:v>0.32</c:v>
                </c:pt>
                <c:pt idx="4">
                  <c:v>0.35099999999999998</c:v>
                </c:pt>
                <c:pt idx="5">
                  <c:v>0.32926829268292684</c:v>
                </c:pt>
                <c:pt idx="6">
                  <c:v>0.45714285714285713</c:v>
                </c:pt>
                <c:pt idx="7">
                  <c:v>0.68813905930470343</c:v>
                </c:pt>
                <c:pt idx="8">
                  <c:v>0.58958068614993642</c:v>
                </c:pt>
                <c:pt idx="9">
                  <c:v>0.42857142857142855</c:v>
                </c:pt>
                <c:pt idx="10">
                  <c:v>0.76923076923076927</c:v>
                </c:pt>
                <c:pt idx="11">
                  <c:v>0.42372881355932202</c:v>
                </c:pt>
                <c:pt idx="12">
                  <c:v>0.18</c:v>
                </c:pt>
                <c:pt idx="13">
                  <c:v>0.04</c:v>
                </c:pt>
                <c:pt idx="14">
                  <c:v>0.46400000000000002</c:v>
                </c:pt>
                <c:pt idx="15">
                  <c:v>0.81</c:v>
                </c:pt>
                <c:pt idx="16">
                  <c:v>0.74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21-4A71-84E2-49A006CF1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469600"/>
        <c:axId val="576472096"/>
      </c:scatterChart>
      <c:valAx>
        <c:axId val="57646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72096"/>
        <c:crosses val="autoZero"/>
        <c:crossBetween val="midCat"/>
      </c:valAx>
      <c:valAx>
        <c:axId val="5764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6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MIV-Anteil über Radverkehrs-Qualität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58675998833479"/>
                  <c:y val="-9.2053376505506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'Werte Erhebung'!$F$3:$F$19</c:f>
              <c:numCache>
                <c:formatCode>General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xVal>
          <c:yVal>
            <c:numRef>
              <c:f>'Werte Erhebung'!$C$3:$C$19</c:f>
              <c:numCache>
                <c:formatCode>0%</c:formatCode>
                <c:ptCount val="17"/>
                <c:pt idx="0">
                  <c:v>0.43930635838150289</c:v>
                </c:pt>
                <c:pt idx="1">
                  <c:v>0.18248175182481752</c:v>
                </c:pt>
                <c:pt idx="2">
                  <c:v>0.19557195571955718</c:v>
                </c:pt>
                <c:pt idx="3">
                  <c:v>0.32</c:v>
                </c:pt>
                <c:pt idx="4">
                  <c:v>0.35099999999999998</c:v>
                </c:pt>
                <c:pt idx="5">
                  <c:v>0.32926829268292684</c:v>
                </c:pt>
                <c:pt idx="6">
                  <c:v>0.45714285714285713</c:v>
                </c:pt>
                <c:pt idx="7">
                  <c:v>0.68813905930470343</c:v>
                </c:pt>
                <c:pt idx="8">
                  <c:v>0.58958068614993642</c:v>
                </c:pt>
                <c:pt idx="9">
                  <c:v>0.42857142857142855</c:v>
                </c:pt>
                <c:pt idx="10">
                  <c:v>0.76923076923076927</c:v>
                </c:pt>
                <c:pt idx="11">
                  <c:v>0.42372881355932202</c:v>
                </c:pt>
                <c:pt idx="12">
                  <c:v>0.18</c:v>
                </c:pt>
                <c:pt idx="13">
                  <c:v>0.04</c:v>
                </c:pt>
                <c:pt idx="14">
                  <c:v>0.46400000000000002</c:v>
                </c:pt>
                <c:pt idx="15">
                  <c:v>0.81</c:v>
                </c:pt>
                <c:pt idx="16">
                  <c:v>0.74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C1-41E8-AFD8-4F2A7CA89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469600"/>
        <c:axId val="576472096"/>
      </c:scatterChart>
      <c:valAx>
        <c:axId val="57646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72096"/>
        <c:crosses val="autoZero"/>
        <c:crossBetween val="midCat"/>
      </c:valAx>
      <c:valAx>
        <c:axId val="5764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6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MIV-Anteil über Nahversorgung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58675998833479"/>
                  <c:y val="-9.2053376505506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'Werte Erhebung'!$G$3:$G$19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</c:numCache>
            </c:numRef>
          </c:xVal>
          <c:yVal>
            <c:numRef>
              <c:f>'Werte Erhebung'!$C$3:$C$19</c:f>
              <c:numCache>
                <c:formatCode>0%</c:formatCode>
                <c:ptCount val="17"/>
                <c:pt idx="0">
                  <c:v>0.43930635838150289</c:v>
                </c:pt>
                <c:pt idx="1">
                  <c:v>0.18248175182481752</c:v>
                </c:pt>
                <c:pt idx="2">
                  <c:v>0.19557195571955718</c:v>
                </c:pt>
                <c:pt idx="3">
                  <c:v>0.32</c:v>
                </c:pt>
                <c:pt idx="4">
                  <c:v>0.35099999999999998</c:v>
                </c:pt>
                <c:pt idx="5">
                  <c:v>0.32926829268292684</c:v>
                </c:pt>
                <c:pt idx="6">
                  <c:v>0.45714285714285713</c:v>
                </c:pt>
                <c:pt idx="7">
                  <c:v>0.68813905930470343</c:v>
                </c:pt>
                <c:pt idx="8">
                  <c:v>0.58958068614993642</c:v>
                </c:pt>
                <c:pt idx="9">
                  <c:v>0.42857142857142855</c:v>
                </c:pt>
                <c:pt idx="10">
                  <c:v>0.76923076923076927</c:v>
                </c:pt>
                <c:pt idx="11">
                  <c:v>0.42372881355932202</c:v>
                </c:pt>
                <c:pt idx="12">
                  <c:v>0.18</c:v>
                </c:pt>
                <c:pt idx="13">
                  <c:v>0.04</c:v>
                </c:pt>
                <c:pt idx="14">
                  <c:v>0.46400000000000002</c:v>
                </c:pt>
                <c:pt idx="15">
                  <c:v>0.81</c:v>
                </c:pt>
                <c:pt idx="16">
                  <c:v>0.74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19-4BB6-9301-5BD52320E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469600"/>
        <c:axId val="576472096"/>
      </c:scatterChart>
      <c:valAx>
        <c:axId val="57646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72096"/>
        <c:crosses val="autoZero"/>
        <c:crossBetween val="midCat"/>
      </c:valAx>
      <c:valAx>
        <c:axId val="5764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6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MIV-Anteil über Abstand</a:t>
            </a:r>
            <a:r>
              <a:rPr lang="de-DE" baseline="0"/>
              <a:t> nächstgrößeres Zentrum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58675998833479"/>
                  <c:y val="-9.2053376505506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'Werte Erhebung'!$H$3:$H$19</c:f>
              <c:numCache>
                <c:formatCode>General</c:formatCode>
                <c:ptCount val="17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7</c:v>
                </c:pt>
                <c:pt idx="9">
                  <c:v>2</c:v>
                </c:pt>
                <c:pt idx="10">
                  <c:v>12</c:v>
                </c:pt>
                <c:pt idx="11">
                  <c:v>1</c:v>
                </c:pt>
                <c:pt idx="12">
                  <c:v>5</c:v>
                </c:pt>
                <c:pt idx="13">
                  <c:v>1</c:v>
                </c:pt>
                <c:pt idx="14">
                  <c:v>4</c:v>
                </c:pt>
                <c:pt idx="15">
                  <c:v>11</c:v>
                </c:pt>
                <c:pt idx="16">
                  <c:v>7</c:v>
                </c:pt>
              </c:numCache>
            </c:numRef>
          </c:xVal>
          <c:yVal>
            <c:numRef>
              <c:f>'Werte Erhebung'!$C$3:$C$19</c:f>
              <c:numCache>
                <c:formatCode>0%</c:formatCode>
                <c:ptCount val="17"/>
                <c:pt idx="0">
                  <c:v>0.43930635838150289</c:v>
                </c:pt>
                <c:pt idx="1">
                  <c:v>0.18248175182481752</c:v>
                </c:pt>
                <c:pt idx="2">
                  <c:v>0.19557195571955718</c:v>
                </c:pt>
                <c:pt idx="3">
                  <c:v>0.32</c:v>
                </c:pt>
                <c:pt idx="4">
                  <c:v>0.35099999999999998</c:v>
                </c:pt>
                <c:pt idx="5">
                  <c:v>0.32926829268292684</c:v>
                </c:pt>
                <c:pt idx="6">
                  <c:v>0.45714285714285713</c:v>
                </c:pt>
                <c:pt idx="7">
                  <c:v>0.68813905930470343</c:v>
                </c:pt>
                <c:pt idx="8">
                  <c:v>0.58958068614993642</c:v>
                </c:pt>
                <c:pt idx="9">
                  <c:v>0.42857142857142855</c:v>
                </c:pt>
                <c:pt idx="10">
                  <c:v>0.76923076923076927</c:v>
                </c:pt>
                <c:pt idx="11">
                  <c:v>0.42372881355932202</c:v>
                </c:pt>
                <c:pt idx="12">
                  <c:v>0.18</c:v>
                </c:pt>
                <c:pt idx="13">
                  <c:v>0.04</c:v>
                </c:pt>
                <c:pt idx="14">
                  <c:v>0.46400000000000002</c:v>
                </c:pt>
                <c:pt idx="15">
                  <c:v>0.81</c:v>
                </c:pt>
                <c:pt idx="16">
                  <c:v>0.74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9EB-42D4-8251-AF44B4272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469600"/>
        <c:axId val="576472096"/>
      </c:scatterChart>
      <c:valAx>
        <c:axId val="57646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72096"/>
        <c:crosses val="autoZero"/>
        <c:crossBetween val="midCat"/>
      </c:valAx>
      <c:valAx>
        <c:axId val="5764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646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20189E0-1142-8C4C-AC05-A6F1DE011E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F4CE7F-CDCE-EE4B-955F-AE4E1EB58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___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DB3329-1A24-D24D-9859-E4E4B55EE0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4127-12EF-BA4F-9E35-EAAA8A86B4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41796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6F63-5186-471B-B2F9-03B4AD0AA175}" type="datetime1">
              <a:rPr lang="de-DE" smtClean="0"/>
              <a:t>04.07.2023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___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B68A-13DA-DB4F-867D-DB048D314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9070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1pPr>
    <a:lvl2pPr marL="207340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2pPr>
    <a:lvl3pPr marL="414680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3pPr>
    <a:lvl4pPr marL="622021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4pPr>
    <a:lvl5pPr marL="829361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5pPr>
    <a:lvl6pPr marL="1036701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6pPr>
    <a:lvl7pPr marL="1244041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7pPr>
    <a:lvl8pPr marL="1451381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8pPr>
    <a:lvl9pPr marL="1658722" algn="l" defTabSz="414680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1676F63-5186-471B-B2F9-03B4AD0AA175}" type="datetime1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___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B68A-13DA-DB4F-867D-DB048D314C2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1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ganze „übersetzt in Energie…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1676F63-5186-471B-B2F9-03B4AD0AA175}" type="datetime1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___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B68A-13DA-DB4F-867D-DB048D314C2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73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KA_Präsentation //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2B9DF9-E8C9-3741-980F-BD28580CA05F}"/>
              </a:ext>
            </a:extLst>
          </p:cNvPr>
          <p:cNvSpPr>
            <a:spLocks noGrp="1"/>
          </p:cNvSpPr>
          <p:nvPr userDrawn="1"/>
        </p:nvSpPr>
        <p:spPr>
          <a:xfrm>
            <a:off x="7668344" y="2065732"/>
            <a:ext cx="1355294" cy="222045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47" r="4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C4D843-9687-5E47-9E23-8DA6E1D2F540}"/>
              </a:ext>
            </a:extLst>
          </p:cNvPr>
          <p:cNvSpPr txBox="1"/>
          <p:nvPr userDrawn="1"/>
        </p:nvSpPr>
        <p:spPr>
          <a:xfrm>
            <a:off x="9973662" y="3780960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4AE916-8FBE-0A48-921A-1DECF82C926C}"/>
              </a:ext>
            </a:extLst>
          </p:cNvPr>
          <p:cNvSpPr txBox="1"/>
          <p:nvPr userDrawn="1"/>
        </p:nvSpPr>
        <p:spPr>
          <a:xfrm>
            <a:off x="407552" y="4065509"/>
            <a:ext cx="6017476" cy="19501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763"/>
              </a:lnSpc>
            </a:pPr>
            <a:endParaRPr lang="de-DE" sz="4717" b="0" i="0" baseline="0" dirty="0">
              <a:solidFill>
                <a:srgbClr val="E6321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EF3C5B44-AC6E-2D48-924E-3901DAE94B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548000"/>
            <a:ext cx="7200900" cy="10936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4400" spc="-7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Willkommen!</a:t>
            </a:r>
          </a:p>
          <a:p>
            <a:pPr lvl="0"/>
            <a:r>
              <a:rPr lang="de-DE" dirty="0"/>
              <a:t>Hier steht die Headline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00A371-89E2-ED47-9691-9E9170B97B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6560423"/>
            <a:ext cx="2453953" cy="102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7" b="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41038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KA_Präsentation // Cover V3">
    <p:bg>
      <p:bgPr>
        <a:solidFill>
          <a:srgbClr val="D723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0DEA4B71-C0F6-A143-91CD-20DCCAFE1ECE}"/>
              </a:ext>
            </a:extLst>
          </p:cNvPr>
          <p:cNvSpPr>
            <a:spLocks noGrp="1"/>
          </p:cNvSpPr>
          <p:nvPr userDrawn="1"/>
        </p:nvSpPr>
        <p:spPr>
          <a:xfrm>
            <a:off x="7670110" y="1203324"/>
            <a:ext cx="1355090" cy="222567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47" r="47"/>
            </a:stretch>
          </a:blipFill>
        </p:spPr>
        <p:txBody>
          <a:bodyPr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de-DE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2417DED-3B99-4349-8BA5-D2109765036F}"/>
              </a:ext>
            </a:extLst>
          </p:cNvPr>
          <p:cNvSpPr txBox="1"/>
          <p:nvPr userDrawn="1"/>
        </p:nvSpPr>
        <p:spPr>
          <a:xfrm>
            <a:off x="9973662" y="3780960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AD848F20-E885-8540-A608-6B6DA063C4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881000"/>
            <a:ext cx="7200900" cy="148881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4400" spc="-7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Willkommen!</a:t>
            </a:r>
          </a:p>
          <a:p>
            <a:pPr lvl="0"/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190E2B-E77D-C849-914C-35375BDC90B2}"/>
              </a:ext>
            </a:extLst>
          </p:cNvPr>
          <p:cNvSpPr txBox="1"/>
          <p:nvPr userDrawn="1"/>
        </p:nvSpPr>
        <p:spPr>
          <a:xfrm>
            <a:off x="797601" y="6629836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37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97CFA3-6340-C34D-B768-F7A95EB4E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68000" y="302305"/>
            <a:ext cx="1357200" cy="914990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8BD6479-55DD-AC47-9F75-3DCC5AA8DA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6560423"/>
            <a:ext cx="2453953" cy="102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7" b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20C3BA-CEBB-E24E-BD6C-4E6FC97707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337" y="296862"/>
            <a:ext cx="174500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69A248-2571-7485-5ABD-B81CFFA46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49572C12-7899-0F25-ACAB-D5A71D167F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338" y="306002"/>
            <a:ext cx="7956550" cy="605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buNone/>
              <a:defRPr sz="3200" spc="-2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600"/>
              </a:lnSpc>
              <a:spcBef>
                <a:spcPts val="500"/>
              </a:spcBef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Bef>
                <a:spcPts val="500"/>
              </a:spcBef>
              <a:buNone/>
              <a:defRPr sz="145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de-DE" dirty="0"/>
              <a:t>Mastertextformat bearbeiten 32pt / ZA 30pt</a:t>
            </a:r>
          </a:p>
        </p:txBody>
      </p:sp>
    </p:spTree>
    <p:extLst>
      <p:ext uri="{BB962C8B-B14F-4D97-AF65-F5344CB8AC3E}">
        <p14:creationId xmlns:p14="http://schemas.microsoft.com/office/powerpoint/2010/main" val="38887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3AD4B3-FAC2-B4BE-5FD5-6F0592AB0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1E5B910-1758-BF05-D472-B42D00141F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338" y="306002"/>
            <a:ext cx="7956550" cy="605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buNone/>
              <a:defRPr sz="3200" spc="-2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600"/>
              </a:lnSpc>
              <a:spcBef>
                <a:spcPts val="500"/>
              </a:spcBef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Bef>
                <a:spcPts val="500"/>
              </a:spcBef>
              <a:buNone/>
              <a:defRPr sz="145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de-DE" dirty="0"/>
              <a:t>Mastertextformat bearbeiten 32pt / ZA 30pt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466BE82-D117-34BC-D56C-67BDD3212E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7338" y="1268760"/>
            <a:ext cx="7950650" cy="4677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394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D249B-0242-650E-F703-400ADD30E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CBEAFC1-312B-9D22-3075-B9388786A3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548000"/>
            <a:ext cx="7200900" cy="10936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4400" spc="-7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65277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KA_Präsentation // EN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189E0F3-F032-43FF-8F95-175DFC83BA5E}"/>
              </a:ext>
            </a:extLst>
          </p:cNvPr>
          <p:cNvSpPr>
            <a:spLocks noGrp="1"/>
          </p:cNvSpPr>
          <p:nvPr userDrawn="1"/>
        </p:nvSpPr>
        <p:spPr>
          <a:xfrm>
            <a:off x="7662721" y="1198800"/>
            <a:ext cx="1355294" cy="222045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47" r="4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2417DED-3B99-4349-8BA5-D2109765036F}"/>
              </a:ext>
            </a:extLst>
          </p:cNvPr>
          <p:cNvSpPr txBox="1"/>
          <p:nvPr userDrawn="1"/>
        </p:nvSpPr>
        <p:spPr>
          <a:xfrm>
            <a:off x="9973662" y="3780960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E5D8AC-DBDD-8042-8A9E-253E12704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916" y="399917"/>
            <a:ext cx="1301173" cy="88022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9BEB07F-910E-0E46-BDFE-125F07CADA4E}"/>
              </a:ext>
            </a:extLst>
          </p:cNvPr>
          <p:cNvSpPr txBox="1"/>
          <p:nvPr userDrawn="1"/>
        </p:nvSpPr>
        <p:spPr>
          <a:xfrm>
            <a:off x="10042788" y="3850088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A73AD921-16F2-3B46-9FDD-5415DE1C0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6385020"/>
            <a:ext cx="6760023" cy="2848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 baseline="0">
                <a:solidFill>
                  <a:srgbClr val="D7230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www.h-ka.de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7AFBE29-100F-624A-8046-FABADBF76F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72776" y="296863"/>
            <a:ext cx="1355797" cy="9140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A37270-D91C-49E5-BE99-85DAEED11E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" y="296864"/>
            <a:ext cx="1743639" cy="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0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KA_Präsentation // ENDE_V2">
    <p:bg>
      <p:bgPr>
        <a:solidFill>
          <a:srgbClr val="D723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B2417DED-3B99-4349-8BA5-D2109765036F}"/>
              </a:ext>
            </a:extLst>
          </p:cNvPr>
          <p:cNvSpPr txBox="1"/>
          <p:nvPr userDrawn="1"/>
        </p:nvSpPr>
        <p:spPr>
          <a:xfrm>
            <a:off x="9973662" y="3780960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7EBA15-E6DE-9944-99E0-ABDB4E5D7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6372000"/>
            <a:ext cx="6760023" cy="2848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www.h-ka.de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BEB07F-910E-0E46-BDFE-125F07CADA4E}"/>
              </a:ext>
            </a:extLst>
          </p:cNvPr>
          <p:cNvSpPr txBox="1"/>
          <p:nvPr userDrawn="1"/>
        </p:nvSpPr>
        <p:spPr>
          <a:xfrm>
            <a:off x="10042788" y="3850088"/>
            <a:ext cx="0" cy="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 anchor="b">
            <a:noAutofit/>
          </a:bodyPr>
          <a:lstStyle/>
          <a:p>
            <a:pPr algn="l"/>
            <a:endParaRPr lang="de-DE" sz="154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27FEBF-F841-9845-B6A8-6D309735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68000" y="302305"/>
            <a:ext cx="1357200" cy="9149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BC9578-0AFC-1F4D-8A0D-63974D070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337" y="296862"/>
            <a:ext cx="1745008" cy="972000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5AF4342C-3885-48E1-82D2-86F7E568EB85}"/>
              </a:ext>
            </a:extLst>
          </p:cNvPr>
          <p:cNvSpPr>
            <a:spLocks noGrp="1"/>
          </p:cNvSpPr>
          <p:nvPr userDrawn="1"/>
        </p:nvSpPr>
        <p:spPr>
          <a:xfrm>
            <a:off x="7670110" y="1203324"/>
            <a:ext cx="1355090" cy="222567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47" r="47"/>
            </a:stretch>
          </a:blipFill>
        </p:spPr>
        <p:txBody>
          <a:bodyPr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de-DE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69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A008FA-65D3-0E47-AEB5-37D11E17D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72776" y="296863"/>
            <a:ext cx="1355797" cy="9140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0B6A8B-485D-4336-B755-E000E0D01A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" y="296864"/>
            <a:ext cx="1743639" cy="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2" r:id="rId2"/>
  </p:sldLayoutIdLst>
  <p:hf hdr="0"/>
  <p:txStyles>
    <p:titleStyle>
      <a:lvl1pPr algn="l" defTabSz="9144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3" indent="-228613" algn="l" defTabSz="9144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0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7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94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1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48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75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02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29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7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4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1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7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4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61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8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15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87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5579" userDrawn="1">
          <p15:clr>
            <a:srgbClr val="F26B43"/>
          </p15:clr>
        </p15:guide>
        <p15:guide id="7" pos="4717" userDrawn="1">
          <p15:clr>
            <a:srgbClr val="F26B43"/>
          </p15:clr>
        </p15:guide>
        <p15:guide id="10" pos="4830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  <p15:guide id="12" orient="horz" pos="4197" userDrawn="1">
          <p15:clr>
            <a:srgbClr val="F26B43"/>
          </p15:clr>
        </p15:guide>
        <p15:guide id="14" orient="horz" pos="4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26CBD8-9F95-454C-9674-90F806A758DA}"/>
              </a:ext>
            </a:extLst>
          </p:cNvPr>
          <p:cNvSpPr txBox="1"/>
          <p:nvPr userDrawn="1"/>
        </p:nvSpPr>
        <p:spPr>
          <a:xfrm>
            <a:off x="1168400" y="5972629"/>
            <a:ext cx="0" cy="0"/>
          </a:xfrm>
          <a:prstGeom prst="rect">
            <a:avLst/>
          </a:prstGeom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l"/>
            <a:endParaRPr lang="de-DE" sz="2500" b="0" i="0" dirty="0" err="1">
              <a:latin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C99855-86AE-F23E-BB1A-104324541E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8268500" y="324000"/>
            <a:ext cx="664522" cy="451143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F911ED4-737A-574E-9583-4FBA6D4E6C8F}"/>
              </a:ext>
            </a:extLst>
          </p:cNvPr>
          <p:cNvSpPr>
            <a:spLocks noGrp="1"/>
          </p:cNvSpPr>
          <p:nvPr userDrawn="1"/>
        </p:nvSpPr>
        <p:spPr bwMode="auto">
          <a:xfrm>
            <a:off x="8267542" y="5474305"/>
            <a:ext cx="665480" cy="1090295"/>
          </a:xfrm>
          <a:prstGeom prst="rect">
            <a:avLst/>
          </a:prstGeom>
          <a:blipFill>
            <a:blip r:embed="rId6"/>
            <a:srcRect l="-46" r="-4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53ECAABA-21BD-9ED1-987D-1ECEEB5AA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88000" y="6228000"/>
            <a:ext cx="3086100" cy="36512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800">
                <a:solidFill>
                  <a:srgbClr val="D62305"/>
                </a:solidFill>
              </a:defRPr>
            </a:lvl1pPr>
          </a:lstStyle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hdr="0"/>
  <p:txStyles>
    <p:titleStyle>
      <a:lvl1pPr algn="l" defTabSz="9144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3" indent="-228613" algn="l" defTabSz="9144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0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7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94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1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48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75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02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29" indent="-228613" algn="l" defTabSz="9144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7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4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1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7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4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61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8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15" algn="l" defTabSz="914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929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5579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3" pos="51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9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3" r:id="rId2"/>
  </p:sldLayoutIdLst>
  <p:hf hdr="0"/>
  <p:txStyles>
    <p:titleStyle>
      <a:lvl1pPr algn="l" defTabSz="414772" rtl="0" eaLnBrk="1" latinLnBrk="0" hangingPunct="1">
        <a:lnSpc>
          <a:spcPct val="90000"/>
        </a:lnSpc>
        <a:spcBef>
          <a:spcPct val="0"/>
        </a:spcBef>
        <a:buNone/>
        <a:defRPr sz="2948" kern="1200" baseline="0">
          <a:solidFill>
            <a:schemeClr val="tx1"/>
          </a:solidFill>
          <a:latin typeface="Calibri Bold" pitchFamily="2" charset="77"/>
          <a:ea typeface="+mj-ea"/>
          <a:cs typeface="+mj-cs"/>
        </a:defRPr>
      </a:lvl1pPr>
    </p:titleStyle>
    <p:bodyStyle>
      <a:lvl1pPr marL="103693" indent="-103693" algn="l" defTabSz="41477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2pPr>
      <a:lvl3pPr marL="518465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07" kern="1200">
          <a:solidFill>
            <a:schemeClr val="tx1"/>
          </a:solidFill>
          <a:latin typeface="+mn-lt"/>
          <a:ea typeface="+mn-ea"/>
          <a:cs typeface="+mn-cs"/>
        </a:defRPr>
      </a:lvl3pPr>
      <a:lvl4pPr marL="725851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933237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1140623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6pPr>
      <a:lvl7pPr marL="1348008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7pPr>
      <a:lvl8pPr marL="1555394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8pPr>
      <a:lvl9pPr marL="1762780" indent="-103693" algn="l" defTabSz="414772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1pPr>
      <a:lvl2pPr marL="207386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414772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622158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829544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1036930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6pPr>
      <a:lvl7pPr marL="1244316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7pPr>
      <a:lvl8pPr marL="1451701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8pPr>
      <a:lvl9pPr marL="1659087" algn="l" defTabSz="414772" rtl="0" eaLnBrk="1" latinLnBrk="0" hangingPunct="1">
        <a:defRPr sz="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5579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11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19.jpg@01D807A9.B099652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7A958A-426B-71FE-C7E4-2FF50FE98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3343512"/>
            <a:ext cx="7200900" cy="1093600"/>
          </a:xfrm>
        </p:spPr>
        <p:txBody>
          <a:bodyPr/>
          <a:lstStyle/>
          <a:p>
            <a:pPr algn="ctr"/>
            <a:r>
              <a:rPr lang="de-DE" b="1" dirty="0"/>
              <a:t>Mobilität in Quartieren</a:t>
            </a:r>
          </a:p>
          <a:p>
            <a:pPr algn="ctr"/>
            <a:r>
              <a:rPr lang="de-DE" sz="3200" dirty="0"/>
              <a:t>- </a:t>
            </a:r>
          </a:p>
          <a:p>
            <a:pPr algn="ctr"/>
            <a:r>
              <a:rPr lang="de-DE" sz="3200" dirty="0"/>
              <a:t>Baustein für die Energiewende?</a:t>
            </a:r>
          </a:p>
          <a:p>
            <a:pPr algn="ctr"/>
            <a:r>
              <a:rPr lang="de-DE" sz="1600" b="1" dirty="0"/>
              <a:t>Beitrag zur EWB-Stunde auf Basis des Forschungsprojekts </a:t>
            </a:r>
            <a:r>
              <a:rPr lang="de-DE" sz="1600" b="1" dirty="0" err="1"/>
              <a:t>NEQModPlus</a:t>
            </a:r>
            <a:endParaRPr lang="de-DE" sz="16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E98497-0491-B0EC-8BBE-26E122E0E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Prof. Dr.-Ing. Jan Riel, 05.07.2023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26978B-BE04-F53C-557D-CCFD6E6AA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7"/>
          <a:stretch>
            <a:fillRect/>
          </a:stretch>
        </p:blipFill>
        <p:spPr bwMode="auto">
          <a:xfrm>
            <a:off x="7884368" y="5652745"/>
            <a:ext cx="1152128" cy="907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75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D0D6F87-D7D9-EA89-10DD-946D9C8D5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4C264F-6E77-DB92-77BB-6F70A57F1F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Mobilitätskennwerte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3000B3-F953-2068-B36B-EC581F39CA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Dichte</a:t>
            </a:r>
            <a:r>
              <a:rPr lang="de-DE" dirty="0"/>
              <a:t> von </a:t>
            </a:r>
            <a:r>
              <a:rPr lang="de-DE" dirty="0" err="1"/>
              <a:t>Einwohner:innen</a:t>
            </a:r>
            <a:r>
              <a:rPr lang="de-DE" dirty="0"/>
              <a:t> und Beschäftigten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5348B64-EC22-6E52-1513-50A49A95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4504180" cy="32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945833-32A6-F400-6B44-B5087997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499" y="2538760"/>
            <a:ext cx="3067683" cy="231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F5A367-72BC-8F20-6D94-993A8D8EF35A}"/>
              </a:ext>
            </a:extLst>
          </p:cNvPr>
          <p:cNvSpPr txBox="1"/>
          <p:nvPr/>
        </p:nvSpPr>
        <p:spPr>
          <a:xfrm>
            <a:off x="288000" y="4878913"/>
            <a:ext cx="693115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1000" b="0" dirty="0"/>
              <a:t>Quelle: FGSV, Schätzung des Verkehrsaufkommens von Gebietstypen (2006)</a:t>
            </a:r>
          </a:p>
          <a:p>
            <a:r>
              <a:rPr lang="de-DE" sz="1000" b="0" dirty="0"/>
              <a:t>* </a:t>
            </a:r>
            <a:r>
              <a:rPr lang="de-DE" sz="1000" b="0" kern="0" dirty="0"/>
              <a:t>1 ha = 100 m x 100 m = 10.000 m²</a:t>
            </a:r>
            <a:r>
              <a:rPr lang="de-DE" sz="1000" b="0" dirty="0"/>
              <a:t>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289C220-6CC6-B761-3AA6-7F0C2780BE89}"/>
              </a:ext>
            </a:extLst>
          </p:cNvPr>
          <p:cNvSpPr txBox="1">
            <a:spLocks/>
          </p:cNvSpPr>
          <p:nvPr/>
        </p:nvSpPr>
        <p:spPr>
          <a:xfrm>
            <a:off x="2843808" y="1917412"/>
            <a:ext cx="89768" cy="215444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0" kern="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021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A2CCE3-4628-1F70-705F-E5DF0CB6E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AF1A4D-543C-35CF-A71C-92B28C2648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424A44-5C23-65A4-039B-FCBC3EA74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55241" r="3704" b="27726"/>
          <a:stretch/>
        </p:blipFill>
        <p:spPr>
          <a:xfrm>
            <a:off x="276225" y="3367809"/>
            <a:ext cx="8562976" cy="3515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FF2AD8D-BCEF-E2CD-2C02-AA7115474031}"/>
              </a:ext>
            </a:extLst>
          </p:cNvPr>
          <p:cNvSpPr txBox="1"/>
          <p:nvPr/>
        </p:nvSpPr>
        <p:spPr>
          <a:xfrm>
            <a:off x="5729657" y="1352755"/>
            <a:ext cx="31270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808000"/>
                </a:solidFill>
              </a:rPr>
              <a:t>Kennwerte Mobilität + Energie: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rgbClr val="808000"/>
                </a:solidFill>
              </a:rPr>
              <a:t>Wegeanzahl, -länge, Modal Split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rgbClr val="808000"/>
                </a:solidFill>
              </a:rPr>
              <a:t>Ladedauern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rgbClr val="808000"/>
                </a:solidFill>
              </a:rPr>
              <a:t>spez. Verbräuche, etc.. </a:t>
            </a:r>
          </a:p>
          <a:p>
            <a:r>
              <a:rPr lang="de-DE" sz="1600" i="1" dirty="0">
                <a:solidFill>
                  <a:srgbClr val="808000"/>
                </a:solidFill>
              </a:rPr>
              <a:t>(Durch Nutzer anpassbar)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0C98B8-B852-C565-1F7C-29934C80F1EE}"/>
              </a:ext>
            </a:extLst>
          </p:cNvPr>
          <p:cNvSpPr txBox="1"/>
          <p:nvPr/>
        </p:nvSpPr>
        <p:spPr>
          <a:xfrm>
            <a:off x="2247897" y="1352755"/>
            <a:ext cx="328558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50000"/>
                  </a:schemeClr>
                </a:solidFill>
              </a:rPr>
              <a:t>Ganglinien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50000"/>
                  </a:schemeClr>
                </a:solidFill>
              </a:rPr>
              <a:t>nach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Quell- und Zielverkehr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Werktag, Samstag, Sonn-/Feiertag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Benutzergruppe</a:t>
            </a:r>
          </a:p>
          <a:p>
            <a:r>
              <a:rPr lang="de-DE" sz="1600" i="1" dirty="0">
                <a:solidFill>
                  <a:schemeClr val="accent6">
                    <a:lumMod val="50000"/>
                  </a:schemeClr>
                </a:solidFill>
              </a:rPr>
              <a:t>(Nicht durch Nutzer anpassbar)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46307D2-EFE5-8B92-80BE-5D08DF2F6CDD}"/>
              </a:ext>
            </a:extLst>
          </p:cNvPr>
          <p:cNvSpPr txBox="1"/>
          <p:nvPr/>
        </p:nvSpPr>
        <p:spPr>
          <a:xfrm>
            <a:off x="287339" y="1340768"/>
            <a:ext cx="17643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Eckdaten Quartier: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3">
                    <a:lumMod val="75000"/>
                  </a:schemeClr>
                </a:solidFill>
              </a:rPr>
              <a:t>Größe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3">
                    <a:lumMod val="75000"/>
                  </a:schemeClr>
                </a:solidFill>
              </a:rPr>
              <a:t>Einwohner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3">
                    <a:lumMod val="75000"/>
                  </a:schemeClr>
                </a:solidFill>
              </a:rPr>
              <a:t>Beschäftige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3">
                    <a:lumMod val="75000"/>
                  </a:schemeClr>
                </a:solidFill>
              </a:rPr>
              <a:t>Nutzungen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596AE08E-7D29-0343-2E24-1D824F35B8BE}"/>
              </a:ext>
            </a:extLst>
          </p:cNvPr>
          <p:cNvSpPr/>
          <p:nvPr/>
        </p:nvSpPr>
        <p:spPr>
          <a:xfrm>
            <a:off x="539552" y="2852936"/>
            <a:ext cx="216024" cy="3176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79CFC602-816A-89FE-2435-167C715F004F}"/>
              </a:ext>
            </a:extLst>
          </p:cNvPr>
          <p:cNvSpPr/>
          <p:nvPr/>
        </p:nvSpPr>
        <p:spPr>
          <a:xfrm>
            <a:off x="3674665" y="2852936"/>
            <a:ext cx="216024" cy="3176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CB4CEEA7-95DC-8892-9D89-A09E3BF31550}"/>
              </a:ext>
            </a:extLst>
          </p:cNvPr>
          <p:cNvSpPr/>
          <p:nvPr/>
        </p:nvSpPr>
        <p:spPr>
          <a:xfrm>
            <a:off x="8141089" y="2852936"/>
            <a:ext cx="216024" cy="3176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523A2E24-7113-0FF4-0A05-594A93678223}"/>
              </a:ext>
            </a:extLst>
          </p:cNvPr>
          <p:cNvSpPr/>
          <p:nvPr/>
        </p:nvSpPr>
        <p:spPr>
          <a:xfrm>
            <a:off x="1799027" y="3885377"/>
            <a:ext cx="216024" cy="3176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F26BFEE-B75F-280F-937A-67DA94D32A51}"/>
              </a:ext>
            </a:extLst>
          </p:cNvPr>
          <p:cNvSpPr txBox="1"/>
          <p:nvPr/>
        </p:nvSpPr>
        <p:spPr>
          <a:xfrm>
            <a:off x="899592" y="4437112"/>
            <a:ext cx="32855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800" b="1" dirty="0"/>
              <a:t>Ausgabedaten:</a:t>
            </a:r>
          </a:p>
          <a:p>
            <a:r>
              <a:rPr lang="de-DE" sz="1800" dirty="0"/>
              <a:t>Tagesganglinie für </a:t>
            </a:r>
            <a:br>
              <a:rPr lang="de-DE" sz="1800" dirty="0"/>
            </a:br>
            <a:r>
              <a:rPr lang="de-DE" sz="1800" dirty="0"/>
              <a:t>- Verkehrsaufkommen [Wege]</a:t>
            </a:r>
            <a:br>
              <a:rPr lang="de-DE" sz="1800" dirty="0"/>
            </a:br>
            <a:r>
              <a:rPr lang="de-DE" sz="1800" dirty="0"/>
              <a:t>- Verkehrsleistung [Pkw-km]</a:t>
            </a:r>
            <a:br>
              <a:rPr lang="de-DE" sz="1800" dirty="0"/>
            </a:br>
            <a:r>
              <a:rPr lang="de-DE" sz="1800" dirty="0"/>
              <a:t>- Energiebedarf [kWh]</a:t>
            </a:r>
          </a:p>
        </p:txBody>
      </p:sp>
    </p:spTree>
    <p:extLst>
      <p:ext uri="{BB962C8B-B14F-4D97-AF65-F5344CB8AC3E}">
        <p14:creationId xmlns:p14="http://schemas.microsoft.com/office/powerpoint/2010/main" val="358177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A2CCE3-4628-1F70-705F-E5DF0CB6E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AF1A4D-543C-35CF-A71C-92B28C2648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29C6E2-56EA-C161-8E72-D9E3F41D35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Zusammenführung von Daten in „Tool Mobilität“ (TOM) zur Abschätzung der Mobilitätskennwerte und der benötigten Energie</a:t>
            </a:r>
          </a:p>
          <a:p>
            <a:r>
              <a:rPr lang="de-DE" b="1" dirty="0"/>
              <a:t>Eingangsdaten:</a:t>
            </a:r>
          </a:p>
          <a:p>
            <a:r>
              <a:rPr lang="de-DE" dirty="0"/>
              <a:t>Raumtyp, </a:t>
            </a:r>
            <a:r>
              <a:rPr lang="de-DE" dirty="0" err="1"/>
              <a:t>Einwohner:innen</a:t>
            </a:r>
            <a:r>
              <a:rPr lang="de-DE" dirty="0"/>
              <a:t>, Nutzungsmischung /-angebot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534713-F8AD-94AD-16EC-1639ED5B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" y="2553852"/>
            <a:ext cx="7950650" cy="3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219133-B94D-3914-01E1-6D9AB6AAE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570B62-0F3A-18E8-D3B4-547D247D12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AF75C9-043D-0F0F-EF24-005449557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Fiktives Beispielquartier: Dateneingabe</a:t>
            </a:r>
          </a:p>
          <a:p>
            <a:pPr marL="285750" indent="-285750">
              <a:buFontTx/>
              <a:buChar char="-"/>
            </a:pPr>
            <a:r>
              <a:rPr lang="de-DE" dirty="0"/>
              <a:t>Raumtyp 73 (Mittelstadt, städtischer Raum in Stadtregion)</a:t>
            </a:r>
          </a:p>
          <a:p>
            <a:pPr marL="285750" indent="-285750">
              <a:buFontTx/>
              <a:buChar char="-"/>
            </a:pPr>
            <a:r>
              <a:rPr lang="de-DE" dirty="0"/>
              <a:t>2.000 Bewohner*innen leben im Quartier</a:t>
            </a:r>
          </a:p>
          <a:p>
            <a:pPr marL="285750" indent="-285750">
              <a:buFontTx/>
              <a:buChar char="-"/>
            </a:pPr>
            <a:r>
              <a:rPr lang="de-DE" dirty="0"/>
              <a:t>1.000 m² BGF unternehmensorientierte Dienstleistungen (Steuerberatung etc.) </a:t>
            </a:r>
          </a:p>
          <a:p>
            <a:pPr marL="285750" indent="-285750">
              <a:buFontTx/>
              <a:buChar char="-"/>
            </a:pPr>
            <a:r>
              <a:rPr lang="de-DE" dirty="0"/>
              <a:t>1.000 m² publikumsorientierte Dienstleistungen (Arztpraxen etc.)</a:t>
            </a:r>
          </a:p>
          <a:p>
            <a:pPr marL="285750" indent="-285750">
              <a:buFontTx/>
              <a:buChar char="-"/>
            </a:pPr>
            <a:r>
              <a:rPr lang="de-DE" dirty="0"/>
              <a:t>1.000 m² Gastronomie </a:t>
            </a:r>
          </a:p>
          <a:p>
            <a:pPr marL="285750" indent="-285750">
              <a:buFontTx/>
              <a:buChar char="-"/>
            </a:pPr>
            <a:r>
              <a:rPr lang="de-DE" dirty="0"/>
              <a:t>Kindergarten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15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B9F488-C331-08E3-5C24-5291E12C2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873A36-2EB3-AB3D-1C81-15DED9C738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BAD7B0-EA72-F6D6-9C8E-C50EEE75F8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Fiktives Beispielquartier: Mobilitätskennwerte nach Abschätzung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827AAC3-9C7D-38D6-2579-1B27ACD4C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73274"/>
              </p:ext>
            </p:extLst>
          </p:nvPr>
        </p:nvGraphicFramePr>
        <p:xfrm>
          <a:off x="288000" y="1636303"/>
          <a:ext cx="6300224" cy="4589154"/>
        </p:xfrm>
        <a:graphic>
          <a:graphicData uri="http://schemas.openxmlformats.org/drawingml/2006/table">
            <a:tbl>
              <a:tblPr firstRow="1" firstCol="1" bandRow="1"/>
              <a:tblGrid>
                <a:gridCol w="5432770">
                  <a:extLst>
                    <a:ext uri="{9D8B030D-6E8A-4147-A177-3AD203B41FA5}">
                      <a16:colId xmlns:a16="http://schemas.microsoft.com/office/drawing/2014/main" val="207282391"/>
                    </a:ext>
                  </a:extLst>
                </a:gridCol>
                <a:gridCol w="867454">
                  <a:extLst>
                    <a:ext uri="{9D8B030D-6E8A-4147-A177-3AD203B41FA5}">
                      <a16:colId xmlns:a16="http://schemas.microsoft.com/office/drawing/2014/main" val="1064887845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</a:t>
                      </a: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Nutzergruppe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Werktag 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4688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6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Bewohner*innen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7601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Anzahl der Bewohner*innen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5261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Anzahl pro Wege und Person 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0462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MIV-Anteil an allen Wegen [%]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2028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mittlere Wegelänge MIV-Fahrer [km]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8252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gefahrene km Bewohner*innen [km]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42.780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0531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6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Besucher*innen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4798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Besucher*innen anteilig an Bewohnerwegen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202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gefahrene km Besucher*innen [km]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2.139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6394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6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Beschäftigte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0249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Anzahl der Beschäftigten bzw. Anzahl der Arbeitsplätze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9280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Anzahl Wege pro Person und Tag 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014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MIV-Anteil für Arbeitswege [%]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0895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mittlere MIV-Wegelänge der Arbeitswege [km]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5357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gefahrene km Beschäftigte [km]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2.133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2643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6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Kund*innen Einkauf / Gastronomie / Dienstleistung …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 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0827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276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 Verkehrsleistung [Pkw-km]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65.004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5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08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B9F488-C331-08E3-5C24-5291E12C2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873A36-2EB3-AB3D-1C81-15DED9C738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BAD7B0-EA72-F6D6-9C8E-C50EEE75F8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Fiktives Beispielquartier: (Elektrischer) Energiebedarf für Mobilität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8619B03-1279-C680-FE03-3AD387EDE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54942"/>
              </p:ext>
            </p:extLst>
          </p:nvPr>
        </p:nvGraphicFramePr>
        <p:xfrm>
          <a:off x="288000" y="1628800"/>
          <a:ext cx="6300224" cy="4334201"/>
        </p:xfrm>
        <a:graphic>
          <a:graphicData uri="http://schemas.openxmlformats.org/drawingml/2006/table">
            <a:tbl>
              <a:tblPr firstRow="1" firstCol="1" bandRow="1"/>
              <a:tblGrid>
                <a:gridCol w="5225103">
                  <a:extLst>
                    <a:ext uri="{9D8B030D-6E8A-4147-A177-3AD203B41FA5}">
                      <a16:colId xmlns:a16="http://schemas.microsoft.com/office/drawing/2014/main" val="3587120432"/>
                    </a:ext>
                  </a:extLst>
                </a:gridCol>
                <a:gridCol w="1075121">
                  <a:extLst>
                    <a:ext uri="{9D8B030D-6E8A-4147-A177-3AD203B41FA5}">
                      <a16:colId xmlns:a16="http://schemas.microsoft.com/office/drawing/2014/main" val="3444962030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</a:t>
                      </a: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Nutzergruppe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Werktag 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564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403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Bewohner*innen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742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gefahrene km Bewohner*innen [km]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42.780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531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Ladedauer Bewohner*innen [h]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0263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Verbrauch [kWh/100 km]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318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Ladeverlust je nach Modell [%]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4197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Ladevorgänge zu Hause [%]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8085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Bewohner*innen Energie [kWh]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7.872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5747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403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Besucher*innen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9226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gefahrene km Besucher*innen [km]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2.139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24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Ladedauer Besucher*innen [h]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535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Verbrauch [kWh/100 km]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578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Ladeverlust je nach Modell [%]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875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Ladevorgänge  [%]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715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39700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Zwischenergebnis Besucher*innen Energie [kWh]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016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403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Beschäftigte, Kund*innen Einkauf / Gastronomie / Dienstleistung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484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indent="140335"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Gesamte für Mobilität benötigte Energie [kWh]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8.638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2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4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41E938E-DEF2-7190-04F8-E189F92FF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März 2023</a:t>
            </a:r>
          </a:p>
          <a:p>
            <a:pPr>
              <a:defRPr/>
            </a:pPr>
            <a:fld id="{4B706699-9CF8-4C87-B89A-68CF7BF1BFB9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0D668-B177-AFE2-1B7F-BB7040F195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„Tool Mobilität“ (TOM)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557939-14C7-959E-B5B3-D35B44959B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Modellierung von Ganglinien: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0657BC-0A83-6590-72E1-759F4C339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57977"/>
            <a:ext cx="3204542" cy="2300258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C95147-BBE1-CC0C-C950-85B42DC1D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7977"/>
            <a:ext cx="3204542" cy="2300315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EBBF21-5162-D534-1700-B7C388EFA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3964819"/>
            <a:ext cx="3203880" cy="2631425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D0CD29-ADAE-7968-CFC9-AE758829B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82" y="3964818"/>
            <a:ext cx="3225104" cy="2628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32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CA2704-9636-E1BF-987A-76A536239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März 2023</a:t>
            </a:r>
          </a:p>
          <a:p>
            <a:pPr>
              <a:defRPr/>
            </a:pPr>
            <a:fld id="{4B706699-9CF8-4C87-B89A-68CF7BF1BFB9}" type="slidenum">
              <a:rPr lang="de-DE" smtClean="0"/>
              <a:t>17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86F529-7DFB-0CE6-1CA3-CA9EEB4C0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Anwendung auf Szenarien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1EB955-37D5-5723-9C4E-0A9B8BCD9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8"/>
          <a:stretch/>
        </p:blipFill>
        <p:spPr>
          <a:xfrm>
            <a:off x="284107" y="1052736"/>
            <a:ext cx="4972050" cy="23762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85C229-DF17-8EAD-F4A7-8FACF52699FC}"/>
              </a:ext>
            </a:extLst>
          </p:cNvPr>
          <p:cNvSpPr txBox="1"/>
          <p:nvPr/>
        </p:nvSpPr>
        <p:spPr>
          <a:xfrm>
            <a:off x="424111" y="1945391"/>
            <a:ext cx="1008112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Antriebswende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8A4FB1-58C0-5672-E3E8-3A1DC9E59F01}"/>
              </a:ext>
            </a:extLst>
          </p:cNvPr>
          <p:cNvSpPr txBox="1"/>
          <p:nvPr/>
        </p:nvSpPr>
        <p:spPr>
          <a:xfrm>
            <a:off x="424111" y="3001112"/>
            <a:ext cx="996026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E-Bikes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13DB80FA-0FC6-9D38-9964-8D188DB95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78976"/>
              </p:ext>
            </p:extLst>
          </p:nvPr>
        </p:nvGraphicFramePr>
        <p:xfrm>
          <a:off x="288000" y="764705"/>
          <a:ext cx="8568660" cy="2787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776">
                  <a:extLst>
                    <a:ext uri="{9D8B030D-6E8A-4147-A177-3AD203B41FA5}">
                      <a16:colId xmlns:a16="http://schemas.microsoft.com/office/drawing/2014/main" val="7095719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956666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93836202"/>
                    </a:ext>
                  </a:extLst>
                </a:gridCol>
                <a:gridCol w="1634824">
                  <a:extLst>
                    <a:ext uri="{9D8B030D-6E8A-4147-A177-3AD203B41FA5}">
                      <a16:colId xmlns:a16="http://schemas.microsoft.com/office/drawing/2014/main" val="176203177"/>
                    </a:ext>
                  </a:extLst>
                </a:gridCol>
                <a:gridCol w="1713732">
                  <a:extLst>
                    <a:ext uri="{9D8B030D-6E8A-4147-A177-3AD203B41FA5}">
                      <a16:colId xmlns:a16="http://schemas.microsoft.com/office/drawing/2014/main" val="4225746"/>
                    </a:ext>
                  </a:extLst>
                </a:gridCol>
              </a:tblGrid>
              <a:tr h="675430"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Pkw-Verkehrsleistung [km]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effectLst/>
                        </a:rPr>
                        <a:t>E-Bike-Verkehrsleistung [km]</a:t>
                      </a:r>
                      <a:endParaRPr lang="de-DE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Energiebedarf Mobilität [kWh]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99015"/>
                  </a:ext>
                </a:extLst>
              </a:tr>
              <a:tr h="106607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65.004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8.638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49284"/>
                  </a:ext>
                </a:extLst>
              </a:tr>
              <a:tr h="10456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18.201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46.803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2.711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8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A1721D-9A36-015F-A566-36E6A12C4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544DA-AB09-ED08-D159-D6FC67D44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Szenario 2: E-Bikes</a:t>
            </a:r>
          </a:p>
        </p:txBody>
      </p:sp>
      <p:pic>
        <p:nvPicPr>
          <p:cNvPr id="5" name="Bildplatzhalter 6" descr="Ein Bild, das Baum, Gras, draußen, Himmel enthält.&#10;&#10;Automatisch generierte Beschreibung">
            <a:extLst>
              <a:ext uri="{FF2B5EF4-FFF2-40B4-BE49-F238E27FC236}">
                <a16:creationId xmlns:a16="http://schemas.microsoft.com/office/drawing/2014/main" id="{20A71F72-4B93-FC15-E045-70FD8ACD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65" b="20065"/>
          <a:stretch>
            <a:fillRect/>
          </a:stretch>
        </p:blipFill>
        <p:spPr>
          <a:xfrm>
            <a:off x="5415" y="1604934"/>
            <a:ext cx="9138585" cy="3648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616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A1721D-9A36-015F-A566-36E6A12C4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544DA-AB09-ED08-D159-D6FC67D44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Szenario 2: E-Bikes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D70735-4FCE-AE29-33F4-6806034E23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Schön da</a:t>
            </a:r>
            <a:r>
              <a:rPr lang="de-DE" dirty="0"/>
              <a:t>. Aber mit langen Wegen und viel MIV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E6DCAA-2384-30BA-090D-F6A5A72D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1644407"/>
            <a:ext cx="8101086" cy="4332694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8EF59AC-4050-6470-368D-73C7A5879F6B}"/>
              </a:ext>
            </a:extLst>
          </p:cNvPr>
          <p:cNvCxnSpPr>
            <a:cxnSpLocks/>
          </p:cNvCxnSpPr>
          <p:nvPr/>
        </p:nvCxnSpPr>
        <p:spPr>
          <a:xfrm flipH="1">
            <a:off x="3997904" y="3524093"/>
            <a:ext cx="887081" cy="875763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AFB729C1-FEBA-FF94-9816-FE079ED81255}"/>
              </a:ext>
            </a:extLst>
          </p:cNvPr>
          <p:cNvSpPr/>
          <p:nvPr/>
        </p:nvSpPr>
        <p:spPr>
          <a:xfrm>
            <a:off x="3546475" y="4303801"/>
            <a:ext cx="787400" cy="44408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22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26AB4D-0420-486F-B37D-7901AAA59C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Gesamtprojekt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C5ED96-CCEF-49DE-9D90-31D8AFE0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1"/>
          <a:stretch/>
        </p:blipFill>
        <p:spPr>
          <a:xfrm>
            <a:off x="287338" y="944163"/>
            <a:ext cx="6419738" cy="4969673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A9F48193-38E2-4369-83BC-5C8D32C64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22800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57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F9DDAC-748E-63B1-F27A-E5F02CDC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669">
            <a:off x="619984" y="3963096"/>
            <a:ext cx="3077004" cy="17909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F85DA8-6741-F3C6-B6C4-0D3E0909F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5621">
            <a:off x="3056938" y="2520891"/>
            <a:ext cx="3030122" cy="18162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3F2728-8F93-DC8D-761B-A3E8C6831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81" b="13785"/>
          <a:stretch/>
        </p:blipFill>
        <p:spPr>
          <a:xfrm rot="20553173">
            <a:off x="291004" y="2006747"/>
            <a:ext cx="3229426" cy="14761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0D2901-B604-0781-0209-1A4428BD0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695">
            <a:off x="4862674" y="4152558"/>
            <a:ext cx="3134162" cy="212437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A1721D-9A36-015F-A566-36E6A12C4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544DA-AB09-ED08-D159-D6FC67D44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Szenario 2: E-Bikes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FA0F8F-9D73-DAD7-7236-94C308CA16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Aktion „Tausche Autoschlüssel gegen E-Bike“</a:t>
            </a:r>
          </a:p>
          <a:p>
            <a:r>
              <a:rPr lang="de-DE" dirty="0"/>
              <a:t>20 E-Bikes, 120 Personen, jeweils 10 Tage Testzeitraum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4ED7FC-AB34-6AA5-4B27-64F6128BEA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5861">
            <a:off x="5827725" y="1313040"/>
            <a:ext cx="2925132" cy="18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A1721D-9A36-015F-A566-36E6A12C4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544DA-AB09-ED08-D159-D6FC67D44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Szenario 2: E-Bikes</a:t>
            </a:r>
          </a:p>
        </p:txBody>
      </p:sp>
      <p:graphicFrame>
        <p:nvGraphicFramePr>
          <p:cNvPr id="5" name="Bildplatzhalter 14">
            <a:extLst>
              <a:ext uri="{FF2B5EF4-FFF2-40B4-BE49-F238E27FC236}">
                <a16:creationId xmlns:a16="http://schemas.microsoft.com/office/drawing/2014/main" id="{34432C6E-913E-AB23-A66C-474BB26DB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22766"/>
              </p:ext>
            </p:extLst>
          </p:nvPr>
        </p:nvGraphicFramePr>
        <p:xfrm>
          <a:off x="144001" y="1495896"/>
          <a:ext cx="4572016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Bildplatzhalter 16">
            <a:extLst>
              <a:ext uri="{FF2B5EF4-FFF2-40B4-BE49-F238E27FC236}">
                <a16:creationId xmlns:a16="http://schemas.microsoft.com/office/drawing/2014/main" id="{16BAFAB4-C9BF-2E7B-332F-925CA5B60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62418"/>
              </p:ext>
            </p:extLst>
          </p:nvPr>
        </p:nvGraphicFramePr>
        <p:xfrm>
          <a:off x="4708874" y="1495896"/>
          <a:ext cx="432755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996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CA2704-9636-E1BF-987A-76A536239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März 2023</a:t>
            </a:r>
          </a:p>
          <a:p>
            <a:pPr>
              <a:defRPr/>
            </a:pPr>
            <a:fld id="{4B706699-9CF8-4C87-B89A-68CF7BF1BFB9}" type="slidenum">
              <a:rPr lang="de-DE" smtClean="0"/>
              <a:t>22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86F529-7DFB-0CE6-1CA3-CA9EEB4C0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Anwendung auf Szenarien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1EB955-37D5-5723-9C4E-0A9B8BCD9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8"/>
          <a:stretch/>
        </p:blipFill>
        <p:spPr>
          <a:xfrm>
            <a:off x="284107" y="1052736"/>
            <a:ext cx="4972050" cy="23762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85C229-DF17-8EAD-F4A7-8FACF52699FC}"/>
              </a:ext>
            </a:extLst>
          </p:cNvPr>
          <p:cNvSpPr txBox="1"/>
          <p:nvPr/>
        </p:nvSpPr>
        <p:spPr>
          <a:xfrm>
            <a:off x="424111" y="1945391"/>
            <a:ext cx="1008112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Antriebswende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8A4FB1-58C0-5672-E3E8-3A1DC9E59F01}"/>
              </a:ext>
            </a:extLst>
          </p:cNvPr>
          <p:cNvSpPr txBox="1"/>
          <p:nvPr/>
        </p:nvSpPr>
        <p:spPr>
          <a:xfrm>
            <a:off x="424111" y="3001112"/>
            <a:ext cx="996026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E-Bikes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13DB80FA-0FC6-9D38-9964-8D188DB95071}"/>
              </a:ext>
            </a:extLst>
          </p:cNvPr>
          <p:cNvGraphicFramePr>
            <a:graphicFrameLocks noGrp="1"/>
          </p:cNvGraphicFramePr>
          <p:nvPr/>
        </p:nvGraphicFramePr>
        <p:xfrm>
          <a:off x="288000" y="764705"/>
          <a:ext cx="8568660" cy="2787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776">
                  <a:extLst>
                    <a:ext uri="{9D8B030D-6E8A-4147-A177-3AD203B41FA5}">
                      <a16:colId xmlns:a16="http://schemas.microsoft.com/office/drawing/2014/main" val="7095719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956666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93836202"/>
                    </a:ext>
                  </a:extLst>
                </a:gridCol>
                <a:gridCol w="1634824">
                  <a:extLst>
                    <a:ext uri="{9D8B030D-6E8A-4147-A177-3AD203B41FA5}">
                      <a16:colId xmlns:a16="http://schemas.microsoft.com/office/drawing/2014/main" val="176203177"/>
                    </a:ext>
                  </a:extLst>
                </a:gridCol>
                <a:gridCol w="1713732">
                  <a:extLst>
                    <a:ext uri="{9D8B030D-6E8A-4147-A177-3AD203B41FA5}">
                      <a16:colId xmlns:a16="http://schemas.microsoft.com/office/drawing/2014/main" val="4225746"/>
                    </a:ext>
                  </a:extLst>
                </a:gridCol>
              </a:tblGrid>
              <a:tr h="675430"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Pkw-Verkehrsleistung [km]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effectLst/>
                        </a:rPr>
                        <a:t>E-Bike-Verkehrsleistung [km]</a:t>
                      </a:r>
                      <a:endParaRPr lang="de-DE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Energiebedarf Mobilität [kWh]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99015"/>
                  </a:ext>
                </a:extLst>
              </a:tr>
              <a:tr h="106607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65.004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8.638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49284"/>
                  </a:ext>
                </a:extLst>
              </a:tr>
              <a:tr h="10456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18.201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46.803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2.711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55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CA2704-9636-E1BF-987A-76A536239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März 2023</a:t>
            </a:r>
          </a:p>
          <a:p>
            <a:pPr>
              <a:defRPr/>
            </a:pPr>
            <a:fld id="{4B706699-9CF8-4C87-B89A-68CF7BF1BFB9}" type="slidenum">
              <a:rPr lang="de-DE" smtClean="0"/>
              <a:t>23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86F529-7DFB-0CE6-1CA3-CA9EEB4C0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Anwendung auf Szenarien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1EB955-37D5-5723-9C4E-0A9B8BCD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7" y="1052736"/>
            <a:ext cx="4972050" cy="45669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85C229-DF17-8EAD-F4A7-8FACF52699FC}"/>
              </a:ext>
            </a:extLst>
          </p:cNvPr>
          <p:cNvSpPr txBox="1"/>
          <p:nvPr/>
        </p:nvSpPr>
        <p:spPr>
          <a:xfrm>
            <a:off x="424111" y="1945391"/>
            <a:ext cx="1008112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Antriebswende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8A4FB1-58C0-5672-E3E8-3A1DC9E59F01}"/>
              </a:ext>
            </a:extLst>
          </p:cNvPr>
          <p:cNvSpPr txBox="1"/>
          <p:nvPr/>
        </p:nvSpPr>
        <p:spPr>
          <a:xfrm>
            <a:off x="424111" y="3001112"/>
            <a:ext cx="996026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E-Bikes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C9F107-BFD9-B265-3EFB-57018EA1531C}"/>
              </a:ext>
            </a:extLst>
          </p:cNvPr>
          <p:cNvSpPr txBox="1"/>
          <p:nvPr/>
        </p:nvSpPr>
        <p:spPr>
          <a:xfrm>
            <a:off x="424111" y="4056833"/>
            <a:ext cx="996026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Carsharing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D464C7-413E-C403-2CB8-06DE49AEDE40}"/>
              </a:ext>
            </a:extLst>
          </p:cNvPr>
          <p:cNvSpPr txBox="1"/>
          <p:nvPr/>
        </p:nvSpPr>
        <p:spPr>
          <a:xfrm>
            <a:off x="455818" y="5257775"/>
            <a:ext cx="996026" cy="14401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200" b="1" dirty="0">
                <a:latin typeface="Calibri" pitchFamily="2" charset="77"/>
              </a:rPr>
              <a:t>Ridepooling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13DB80FA-0FC6-9D38-9964-8D188DB95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34079"/>
              </p:ext>
            </p:extLst>
          </p:nvPr>
        </p:nvGraphicFramePr>
        <p:xfrm>
          <a:off x="288000" y="764705"/>
          <a:ext cx="8568660" cy="496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776">
                  <a:extLst>
                    <a:ext uri="{9D8B030D-6E8A-4147-A177-3AD203B41FA5}">
                      <a16:colId xmlns:a16="http://schemas.microsoft.com/office/drawing/2014/main" val="7095719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956666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93836202"/>
                    </a:ext>
                  </a:extLst>
                </a:gridCol>
                <a:gridCol w="1634824">
                  <a:extLst>
                    <a:ext uri="{9D8B030D-6E8A-4147-A177-3AD203B41FA5}">
                      <a16:colId xmlns:a16="http://schemas.microsoft.com/office/drawing/2014/main" val="176203177"/>
                    </a:ext>
                  </a:extLst>
                </a:gridCol>
                <a:gridCol w="1713732">
                  <a:extLst>
                    <a:ext uri="{9D8B030D-6E8A-4147-A177-3AD203B41FA5}">
                      <a16:colId xmlns:a16="http://schemas.microsoft.com/office/drawing/2014/main" val="4225746"/>
                    </a:ext>
                  </a:extLst>
                </a:gridCol>
              </a:tblGrid>
              <a:tr h="675430"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Pkw-Verkehrsleistung [km]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effectLst/>
                        </a:rPr>
                        <a:t>E-Bike-Verkehrsleistung [km]</a:t>
                      </a:r>
                      <a:endParaRPr lang="de-DE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Energiebedarf Mobilität [kWh]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99015"/>
                  </a:ext>
                </a:extLst>
              </a:tr>
              <a:tr h="106607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65.004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8.638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49284"/>
                  </a:ext>
                </a:extLst>
              </a:tr>
              <a:tr h="10456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18.201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46.803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2.711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4182"/>
                  </a:ext>
                </a:extLst>
              </a:tr>
              <a:tr h="1025203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65.004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8.638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48816"/>
                  </a:ext>
                </a:extLst>
              </a:tr>
              <a:tr h="115620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33.450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4.578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88812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2146CC2-7ADE-B445-4258-14FD590EAD7E}"/>
              </a:ext>
            </a:extLst>
          </p:cNvPr>
          <p:cNvSpPr txBox="1"/>
          <p:nvPr/>
        </p:nvSpPr>
        <p:spPr>
          <a:xfrm rot="20416299">
            <a:off x="1776480" y="2552810"/>
            <a:ext cx="5960641" cy="15388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2500" dirty="0">
                <a:latin typeface="Calibri" pitchFamily="2" charset="77"/>
              </a:rPr>
              <a:t>Was, wenn wir nicht nur Antriebe ändern, sondern mal uns selbst?</a:t>
            </a:r>
          </a:p>
          <a:p>
            <a:pPr algn="ctr"/>
            <a:r>
              <a:rPr lang="de-DE" sz="2500" dirty="0">
                <a:latin typeface="Calibri" pitchFamily="2" charset="77"/>
              </a:rPr>
              <a:t>Welche Faktoren bestimmen das Mobilitätsverhalten?</a:t>
            </a:r>
          </a:p>
        </p:txBody>
      </p:sp>
    </p:spTree>
    <p:extLst>
      <p:ext uri="{BB962C8B-B14F-4D97-AF65-F5344CB8AC3E}">
        <p14:creationId xmlns:p14="http://schemas.microsoft.com/office/powerpoint/2010/main" val="26340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BBB7B2-9D2A-044E-D348-D8A21B7F9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24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003989-7C1A-202D-99A6-030F020ABD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Einflussfaktoren auf das Mobilitätsverhalten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69FFF23-3457-F2E5-DC37-0B1EAE3191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Analyse der Quartiere nach mobilitätsrelevanten Merkmalen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9C1DE2E-B725-008F-3C5D-F42BAB059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78572"/>
              </p:ext>
            </p:extLst>
          </p:nvPr>
        </p:nvGraphicFramePr>
        <p:xfrm>
          <a:off x="288000" y="1573365"/>
          <a:ext cx="7955887" cy="4447923"/>
        </p:xfrm>
        <a:graphic>
          <a:graphicData uri="http://schemas.openxmlformats.org/drawingml/2006/table">
            <a:tbl>
              <a:tblPr firstRow="1" firstCol="1" bandRow="1"/>
              <a:tblGrid>
                <a:gridCol w="1259664">
                  <a:extLst>
                    <a:ext uri="{9D8B030D-6E8A-4147-A177-3AD203B41FA5}">
                      <a16:colId xmlns:a16="http://schemas.microsoft.com/office/drawing/2014/main" val="1047283603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2884804953"/>
                    </a:ext>
                  </a:extLst>
                </a:gridCol>
                <a:gridCol w="858665">
                  <a:extLst>
                    <a:ext uri="{9D8B030D-6E8A-4147-A177-3AD203B41FA5}">
                      <a16:colId xmlns:a16="http://schemas.microsoft.com/office/drawing/2014/main" val="824690000"/>
                    </a:ext>
                  </a:extLst>
                </a:gridCol>
                <a:gridCol w="858665">
                  <a:extLst>
                    <a:ext uri="{9D8B030D-6E8A-4147-A177-3AD203B41FA5}">
                      <a16:colId xmlns:a16="http://schemas.microsoft.com/office/drawing/2014/main" val="1639875108"/>
                    </a:ext>
                  </a:extLst>
                </a:gridCol>
                <a:gridCol w="858665">
                  <a:extLst>
                    <a:ext uri="{9D8B030D-6E8A-4147-A177-3AD203B41FA5}">
                      <a16:colId xmlns:a16="http://schemas.microsoft.com/office/drawing/2014/main" val="3141188696"/>
                    </a:ext>
                  </a:extLst>
                </a:gridCol>
                <a:gridCol w="858665">
                  <a:extLst>
                    <a:ext uri="{9D8B030D-6E8A-4147-A177-3AD203B41FA5}">
                      <a16:colId xmlns:a16="http://schemas.microsoft.com/office/drawing/2014/main" val="3271247684"/>
                    </a:ext>
                  </a:extLst>
                </a:gridCol>
                <a:gridCol w="826904">
                  <a:extLst>
                    <a:ext uri="{9D8B030D-6E8A-4147-A177-3AD203B41FA5}">
                      <a16:colId xmlns:a16="http://schemas.microsoft.com/office/drawing/2014/main" val="1107488298"/>
                    </a:ext>
                  </a:extLst>
                </a:gridCol>
                <a:gridCol w="826347">
                  <a:extLst>
                    <a:ext uri="{9D8B030D-6E8A-4147-A177-3AD203B41FA5}">
                      <a16:colId xmlns:a16="http://schemas.microsoft.com/office/drawing/2014/main" val="91963316"/>
                    </a:ext>
                  </a:extLst>
                </a:gridCol>
                <a:gridCol w="826904">
                  <a:extLst>
                    <a:ext uri="{9D8B030D-6E8A-4147-A177-3AD203B41FA5}">
                      <a16:colId xmlns:a16="http://schemas.microsoft.com/office/drawing/2014/main" val="1449120572"/>
                    </a:ext>
                  </a:extLst>
                </a:gridCol>
              </a:tblGrid>
              <a:tr h="1857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Landshut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KA-Rintheim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KA-Durlach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Wüstenrot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Geretsried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Detmold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Stuttgart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604169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Quartiersart (nach </a:t>
                      </a:r>
                      <a:r>
                        <a:rPr lang="de-DE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BauNVO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Wohnquartier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Wohnquartier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Wohnquartier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Wohnquartier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Mischquartier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951442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Zustand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Neubau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Sanierung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Sanierung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Neubau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Neubau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Sanierung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Sanierung &amp; Neubau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Sanierung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3144"/>
                  </a:ext>
                </a:extLst>
              </a:tr>
              <a:tr h="81181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Raumtyp (nach RegioStar7)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Zentrale Städte einer ländlichen Region (75)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Regiopolen und Großstädte (72)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Regiopolen und Großstädte (72)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Kleinstädtischer, dörflicher Raum einer ländlichen Region (77)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Mittelstädte, städtischer Raum einer ländlichen Region (76)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Zentrale Städte einer ländlichen Region (75)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Metropolen (71)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Metropolen (71)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55644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Kfz-Anteil am Modal-Split  (werktags)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31 % **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31 % **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30 % **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53 % **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48 % 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(62 %)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(37 %)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22 %  ***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85616"/>
                  </a:ext>
                </a:extLst>
              </a:tr>
              <a:tr h="5032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Mittlere Kfz-Wegelänge [km] nach </a:t>
                      </a:r>
                      <a:r>
                        <a:rPr lang="de-DE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km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km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km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km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km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(17 km)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(18 km)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(18 km)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05009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ÖPNV-Angebot (nach VwV)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ausreichend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 Punkte)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sehr gut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(11 Punkte)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sehr gut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Punkte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ausreichend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 Punkte)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ausreichend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Punkte)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ausreichend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Punkte)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sehr gut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Punkte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sehr gut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Punkte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107235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Car-Sharing-Angebot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20934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Bike-Sharing-Angebot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r>
                        <a:rPr lang="de-DE" sz="800" b="1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42074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Ladepunkte für E-Mobilität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</a:t>
                      </a:r>
                      <a:b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>
                          <a:solidFill>
                            <a:srgbClr val="96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626671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Nahversorgungsangebot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38562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vorhanden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Umfeld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12" marR="53412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5695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0D2C637-5224-CFB4-DD51-1855FB914A44}"/>
              </a:ext>
            </a:extLst>
          </p:cNvPr>
          <p:cNvSpPr txBox="1"/>
          <p:nvPr/>
        </p:nvSpPr>
        <p:spPr>
          <a:xfrm>
            <a:off x="2627784" y="6199095"/>
            <a:ext cx="4572000" cy="253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Regionalauswertung Bayern   ** eigene Erhebungen    *** Heckmann, 2019</a:t>
            </a:r>
            <a:endParaRPr lang="de-DE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2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D8F97FD-7AB8-4E33-0F9D-C883BD20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874971"/>
            <a:ext cx="5959497" cy="529033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20A608B-F5F9-32A3-D619-F3F49706F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C0C92-25F8-8234-2145-94A9A57F2B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Stichprobe: 8 Quartiere viel zu wenig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9FD88C8-BE57-7A58-BE04-6A828C48178A}"/>
              </a:ext>
            </a:extLst>
          </p:cNvPr>
          <p:cNvSpPr/>
          <p:nvPr/>
        </p:nvSpPr>
        <p:spPr>
          <a:xfrm>
            <a:off x="2555776" y="13011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9ED03A-90D6-A8A7-2E6C-E30BC296A4B4}"/>
              </a:ext>
            </a:extLst>
          </p:cNvPr>
          <p:cNvSpPr txBox="1"/>
          <p:nvPr/>
        </p:nvSpPr>
        <p:spPr>
          <a:xfrm>
            <a:off x="1441748" y="1397491"/>
            <a:ext cx="1156333" cy="13038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Karlsruhe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Knielingen 2.0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Nordstadt Nord</a:t>
            </a:r>
          </a:p>
          <a:p>
            <a:pPr marL="171450" indent="-171450">
              <a:buFontTx/>
              <a:buChar char="-"/>
            </a:pPr>
            <a:r>
              <a:rPr lang="de-DE" sz="1000" dirty="0" err="1">
                <a:latin typeface="Calibri" pitchFamily="2" charset="77"/>
              </a:rPr>
              <a:t>Albgrün</a:t>
            </a:r>
            <a:endParaRPr lang="de-DE" sz="1000" dirty="0">
              <a:latin typeface="Calibri" pitchFamily="2" charset="77"/>
            </a:endParaRP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Sonnengrün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Kirchfeld Nord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Grünwettersbach</a:t>
            </a:r>
          </a:p>
          <a:p>
            <a:pPr marL="171450" indent="-171450">
              <a:buFontTx/>
              <a:buChar char="-"/>
            </a:pPr>
            <a:r>
              <a:rPr lang="de-DE" sz="1000" dirty="0" err="1">
                <a:latin typeface="Calibri" pitchFamily="2" charset="77"/>
              </a:rPr>
              <a:t>Stupferich</a:t>
            </a:r>
            <a:endParaRPr lang="de-DE" sz="1000" dirty="0">
              <a:latin typeface="Calibri" pitchFamily="2" charset="77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3D8BB7-B756-D04F-B8E4-2672414C871C}"/>
              </a:ext>
            </a:extLst>
          </p:cNvPr>
          <p:cNvSpPr/>
          <p:nvPr/>
        </p:nvSpPr>
        <p:spPr>
          <a:xfrm>
            <a:off x="971600" y="55892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C9E683C-ACB2-2BDA-7896-DE1B036AEF02}"/>
              </a:ext>
            </a:extLst>
          </p:cNvPr>
          <p:cNvSpPr txBox="1"/>
          <p:nvPr/>
        </p:nvSpPr>
        <p:spPr>
          <a:xfrm>
            <a:off x="1040539" y="5270269"/>
            <a:ext cx="641770" cy="380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Freiburg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Vauban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D5DAB08-5564-D0B9-1788-2952D11F5361}"/>
              </a:ext>
            </a:extLst>
          </p:cNvPr>
          <p:cNvSpPr/>
          <p:nvPr/>
        </p:nvSpPr>
        <p:spPr>
          <a:xfrm>
            <a:off x="4499992" y="33942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86D4AC-843C-DF1F-9918-7473E19416A3}"/>
              </a:ext>
            </a:extLst>
          </p:cNvPr>
          <p:cNvSpPr txBox="1"/>
          <p:nvPr/>
        </p:nvSpPr>
        <p:spPr>
          <a:xfrm>
            <a:off x="4572000" y="3466267"/>
            <a:ext cx="1335869" cy="53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Tübingen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Alte Weberei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latin typeface="Calibri" pitchFamily="2" charset="77"/>
              </a:rPr>
              <a:t>Französisches Viertel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F87A5E5-8420-B4F6-263A-4C636D70264E}"/>
              </a:ext>
            </a:extLst>
          </p:cNvPr>
          <p:cNvSpPr/>
          <p:nvPr/>
        </p:nvSpPr>
        <p:spPr>
          <a:xfrm>
            <a:off x="2571800" y="34404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DFB8D0-D359-A512-055A-301D9F600B9F}"/>
              </a:ext>
            </a:extLst>
          </p:cNvPr>
          <p:cNvSpPr txBox="1"/>
          <p:nvPr/>
        </p:nvSpPr>
        <p:spPr>
          <a:xfrm>
            <a:off x="2643828" y="3264408"/>
            <a:ext cx="705890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Baiersbronn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D76E55A-CD45-806B-A9AE-8740654A7774}"/>
              </a:ext>
            </a:extLst>
          </p:cNvPr>
          <p:cNvSpPr/>
          <p:nvPr/>
        </p:nvSpPr>
        <p:spPr>
          <a:xfrm>
            <a:off x="3356725" y="189575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2749021-5A6F-CC7B-86AB-E579D71A387C}"/>
              </a:ext>
            </a:extLst>
          </p:cNvPr>
          <p:cNvSpPr txBox="1"/>
          <p:nvPr/>
        </p:nvSpPr>
        <p:spPr>
          <a:xfrm>
            <a:off x="3428733" y="1967762"/>
            <a:ext cx="1295795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Hohenwart (Pforzheim)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7A5AD0F-2A1A-0CEB-227E-2226069E24ED}"/>
              </a:ext>
            </a:extLst>
          </p:cNvPr>
          <p:cNvSpPr txBox="1">
            <a:spLocks/>
          </p:cNvSpPr>
          <p:nvPr/>
        </p:nvSpPr>
        <p:spPr>
          <a:xfrm>
            <a:off x="6290043" y="1556792"/>
            <a:ext cx="2458421" cy="4173938"/>
          </a:xfrm>
          <a:prstGeom prst="rect">
            <a:avLst/>
          </a:prstGeom>
        </p:spPr>
        <p:txBody>
          <a:bodyPr/>
          <a:lstStyle>
            <a:lvl1pPr marL="228613" indent="-228613" algn="l" defTabSz="9144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40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67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94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21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48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75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02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29" indent="-228613" algn="l" defTabSz="9144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Mobilitätsbefragung:</a:t>
            </a:r>
          </a:p>
          <a:p>
            <a:pPr marL="0" indent="0">
              <a:buNone/>
            </a:pPr>
            <a:r>
              <a:rPr lang="de-DE" sz="1800" u="sng" dirty="0"/>
              <a:t>8 „Projektquartiere:</a:t>
            </a:r>
            <a:r>
              <a:rPr lang="de-DE" sz="1800" dirty="0"/>
              <a:t>“</a:t>
            </a:r>
            <a:r>
              <a:rPr lang="de-DE" sz="1800" u="sng" dirty="0"/>
              <a:t> </a:t>
            </a:r>
            <a:br>
              <a:rPr lang="de-DE" sz="1800" u="sng" dirty="0"/>
            </a:br>
            <a:r>
              <a:rPr lang="de-DE" sz="1800" dirty="0"/>
              <a:t>- davon 2 im Bau</a:t>
            </a:r>
            <a:br>
              <a:rPr lang="de-DE" sz="1800" dirty="0"/>
            </a:br>
            <a:r>
              <a:rPr lang="de-DE" sz="1800" dirty="0"/>
              <a:t>- eins ohne Kooperation</a:t>
            </a:r>
            <a:br>
              <a:rPr lang="de-DE" sz="1800" dirty="0"/>
            </a:br>
            <a:r>
              <a:rPr lang="de-DE" sz="1800" dirty="0">
                <a:sym typeface="Wingdings" panose="05000000000000000000" pitchFamily="2" charset="2"/>
              </a:rPr>
              <a:t> fünf dokumentierte </a:t>
            </a:r>
            <a:br>
              <a:rPr lang="de-DE" sz="1800" dirty="0">
                <a:sym typeface="Wingdings" panose="05000000000000000000" pitchFamily="2" charset="2"/>
              </a:rPr>
            </a:br>
            <a:r>
              <a:rPr lang="de-DE" sz="1800" dirty="0">
                <a:sym typeface="Wingdings" panose="05000000000000000000" pitchFamily="2" charset="2"/>
              </a:rPr>
              <a:t>     Quartiere</a:t>
            </a:r>
            <a:endParaRPr lang="de-DE" sz="1800" dirty="0"/>
          </a:p>
          <a:p>
            <a:pPr marL="0" indent="0">
              <a:buNone/>
            </a:pPr>
            <a:r>
              <a:rPr lang="de-DE" sz="1800" u="sng" dirty="0"/>
              <a:t>12 „eigene“ Quartiere</a:t>
            </a:r>
            <a:br>
              <a:rPr lang="de-DE" sz="1800" u="sng" dirty="0"/>
            </a:br>
            <a:endParaRPr lang="de-DE" sz="1800" u="sng" dirty="0"/>
          </a:p>
        </p:txBody>
      </p:sp>
    </p:spTree>
    <p:extLst>
      <p:ext uri="{BB962C8B-B14F-4D97-AF65-F5344CB8AC3E}">
        <p14:creationId xmlns:p14="http://schemas.microsoft.com/office/powerpoint/2010/main" val="73798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EB2638-E923-A15F-D746-6460BC6AA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26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1A1CB-1FF1-7D76-A479-A5AC4564CE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Einflussfaktoren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DD0555-8E1F-58C1-8610-11992B2ADB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Zahlreiche Einflussfaktoren erkennbar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dirty="0"/>
              <a:t>Aber: Valide, quantitative Abbildung aller Einflussfaktoren auf Mobilitätskennwerte war im Rahmen von </a:t>
            </a:r>
            <a:r>
              <a:rPr lang="de-DE" dirty="0" err="1"/>
              <a:t>NEQModPlus</a:t>
            </a:r>
            <a:r>
              <a:rPr lang="de-DE" dirty="0"/>
              <a:t> nicht realisierbar. 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0727DD9-9DCD-430A-82DB-34187FA1C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429687"/>
              </p:ext>
            </p:extLst>
          </p:nvPr>
        </p:nvGraphicFramePr>
        <p:xfrm>
          <a:off x="286833" y="1620233"/>
          <a:ext cx="3925127" cy="19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9AF9634-EFED-4E22-8F7B-0FFBD7B3E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13863"/>
              </p:ext>
            </p:extLst>
          </p:nvPr>
        </p:nvGraphicFramePr>
        <p:xfrm>
          <a:off x="4427984" y="1618366"/>
          <a:ext cx="3672408" cy="19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547F5A-9B01-412A-B798-F21897E7A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718510"/>
              </p:ext>
            </p:extLst>
          </p:nvPr>
        </p:nvGraphicFramePr>
        <p:xfrm>
          <a:off x="288000" y="3708890"/>
          <a:ext cx="3925126" cy="19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E205AAE7-74E7-4D84-BD60-46477C608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875482"/>
              </p:ext>
            </p:extLst>
          </p:nvPr>
        </p:nvGraphicFramePr>
        <p:xfrm>
          <a:off x="4427984" y="3708890"/>
          <a:ext cx="3672408" cy="19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098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897F70-B1E5-F866-85F8-BB18AB8E9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72F0D-80D6-A394-52FE-CF618DFF9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Vielen Dank – Fragen?</a:t>
            </a:r>
          </a:p>
        </p:txBody>
      </p:sp>
    </p:spTree>
    <p:extLst>
      <p:ext uri="{BB962C8B-B14F-4D97-AF65-F5344CB8AC3E}">
        <p14:creationId xmlns:p14="http://schemas.microsoft.com/office/powerpoint/2010/main" val="68113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CCB673-0057-B382-178F-3E62924D57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Gesamtprojekt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FD865C-F6EE-D352-8D45-6BBF93F2CB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Schwerpunkt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Modellierung von Energiebedarf und -versorgung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Bisher kaum berücksichtigt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a) Verbreitung der E-Mobilität</a:t>
            </a:r>
            <a:br>
              <a:rPr lang="de-DE" dirty="0"/>
            </a:br>
            <a:r>
              <a:rPr lang="de-DE" dirty="0"/>
              <a:t>b) Energieversorgung von der Tankstelle nach Hause</a:t>
            </a:r>
            <a:br>
              <a:rPr lang="de-DE" dirty="0"/>
            </a:br>
            <a:r>
              <a:rPr lang="de-DE" dirty="0"/>
              <a:t>c) Mobilität tritt in Konkurrenz zur Energieversorgung im Quartier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432356-98E9-0681-6A9A-6FAA2EB92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3773" r="3013" b="5049"/>
          <a:stretch/>
        </p:blipFill>
        <p:spPr bwMode="auto">
          <a:xfrm>
            <a:off x="287338" y="3203010"/>
            <a:ext cx="3324082" cy="241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13C284-0C76-D7CC-170C-5CE38DBFF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22800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3</a:t>
            </a:fld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C5F871C-AD9B-7429-E750-866784A3D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4405" r="2758" b="4922"/>
          <a:stretch/>
        </p:blipFill>
        <p:spPr bwMode="auto">
          <a:xfrm>
            <a:off x="4436465" y="3203010"/>
            <a:ext cx="3267697" cy="2400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A08E8D7-8E8E-76D5-E76D-9D48295BD155}"/>
              </a:ext>
            </a:extLst>
          </p:cNvPr>
          <p:cNvSpPr/>
          <p:nvPr/>
        </p:nvSpPr>
        <p:spPr>
          <a:xfrm>
            <a:off x="3656091" y="4172934"/>
            <a:ext cx="735703" cy="432048"/>
          </a:xfrm>
          <a:prstGeom prst="rightArrow">
            <a:avLst/>
          </a:prstGeom>
          <a:solidFill>
            <a:schemeClr val="tx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59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D1CE38E-9077-DC69-52EF-81D2CD789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5F4772-BA30-167C-2DFF-8EBB1EE97B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Teilvorhaben Mobilität: Überblick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786AC7-FD68-319F-3503-2D85292E28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Ziel: </a:t>
            </a:r>
            <a:br>
              <a:rPr lang="de-DE" b="1" dirty="0"/>
            </a:br>
            <a:r>
              <a:rPr lang="de-DE" dirty="0"/>
              <a:t>a) Modellierung des (elektrischen) Energiebedarfs für Mobilität</a:t>
            </a:r>
            <a:br>
              <a:rPr lang="de-DE" dirty="0"/>
            </a:br>
            <a:r>
              <a:rPr lang="de-DE" dirty="0"/>
              <a:t>b) Bereitstellung einer Schnittstelle für energetische Modellierung des Quartiers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840288" algn="l"/>
              </a:tabLst>
            </a:pPr>
            <a:r>
              <a:rPr lang="de-DE" b="1" dirty="0"/>
              <a:t>Maßgebliche Kenngrößen:</a:t>
            </a:r>
            <a:br>
              <a:rPr lang="de-DE" b="1" dirty="0"/>
            </a:br>
            <a:r>
              <a:rPr lang="de-DE" dirty="0"/>
              <a:t>a) Anzahl Einwohner und Besucher im Quartier 	[Pers.]</a:t>
            </a:r>
            <a:br>
              <a:rPr lang="de-DE" dirty="0"/>
            </a:br>
            <a:r>
              <a:rPr lang="de-DE" dirty="0"/>
              <a:t>b) Anzahl der Wege pro Person und Tag 	[Wege/Tag]</a:t>
            </a:r>
            <a:br>
              <a:rPr lang="de-DE" dirty="0"/>
            </a:br>
            <a:r>
              <a:rPr lang="de-DE" dirty="0"/>
              <a:t>c) Modal Split bzw. MIV-Anteil 	[%]</a:t>
            </a:r>
            <a:br>
              <a:rPr lang="de-DE" dirty="0"/>
            </a:br>
            <a:r>
              <a:rPr lang="de-DE" dirty="0"/>
              <a:t>d) Wegelänge 	[km]</a:t>
            </a:r>
            <a:br>
              <a:rPr lang="de-DE" dirty="0"/>
            </a:br>
            <a:r>
              <a:rPr lang="de-DE" dirty="0"/>
              <a:t>e) Spezifischer Energiebedarf E-Autos	[kWh/km]</a:t>
            </a:r>
            <a:br>
              <a:rPr lang="de-DE" dirty="0"/>
            </a:br>
            <a:r>
              <a:rPr lang="de-DE" dirty="0"/>
              <a:t>f) Ladeverhalten </a:t>
            </a:r>
            <a:br>
              <a:rPr lang="de-DE" dirty="0"/>
            </a:br>
            <a:r>
              <a:rPr lang="de-DE" dirty="0"/>
              <a:t>g) zeitliche Verteilung von Verkehrsbewegungen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840288" algn="l"/>
              </a:tabLst>
            </a:pPr>
            <a:r>
              <a:rPr lang="de-DE" b="1" dirty="0"/>
              <a:t>Das heißt: </a:t>
            </a:r>
            <a:br>
              <a:rPr lang="de-DE" dirty="0"/>
            </a:br>
            <a:r>
              <a:rPr lang="de-DE" dirty="0"/>
              <a:t>- </a:t>
            </a:r>
            <a:r>
              <a:rPr lang="de-DE" i="1" dirty="0"/>
              <a:t>zuerst </a:t>
            </a:r>
            <a:r>
              <a:rPr lang="de-DE" dirty="0"/>
              <a:t>Mobilitätskennwerte modellieren</a:t>
            </a:r>
            <a:br>
              <a:rPr lang="de-DE" dirty="0"/>
            </a:br>
            <a:r>
              <a:rPr lang="de-DE" dirty="0"/>
              <a:t>- </a:t>
            </a:r>
            <a:r>
              <a:rPr lang="de-DE" i="1" dirty="0"/>
              <a:t>dann</a:t>
            </a:r>
            <a:r>
              <a:rPr lang="de-DE" dirty="0"/>
              <a:t> Energiebedarf für Mobilität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20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D1CE38E-9077-DC69-52EF-81D2CD789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5F4772-BA30-167C-2DFF-8EBB1EE97B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Dokumentierte Quartiere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786AC7-FD68-319F-3503-2D85292E28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Untersuchungsgegenstand: </a:t>
            </a:r>
            <a:br>
              <a:rPr lang="de-DE" dirty="0"/>
            </a:br>
            <a:r>
              <a:rPr lang="de-DE" dirty="0"/>
              <a:t>Sieben nach energetischen Randbedingungen ausgewählte Beispielquartiere</a:t>
            </a:r>
          </a:p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BAC3B1B-4F99-C1F3-D291-B1354EA52FC8}"/>
              </a:ext>
            </a:extLst>
          </p:cNvPr>
          <p:cNvGraphicFramePr>
            <a:graphicFrameLocks noGrp="1"/>
          </p:cNvGraphicFramePr>
          <p:nvPr/>
        </p:nvGraphicFramePr>
        <p:xfrm>
          <a:off x="288000" y="1827851"/>
          <a:ext cx="7956551" cy="42654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59664">
                  <a:extLst>
                    <a:ext uri="{9D8B030D-6E8A-4147-A177-3AD203B41FA5}">
                      <a16:colId xmlns:a16="http://schemas.microsoft.com/office/drawing/2014/main" val="400286553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3943838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376260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675115896"/>
                    </a:ext>
                  </a:extLst>
                </a:gridCol>
                <a:gridCol w="2304399">
                  <a:extLst>
                    <a:ext uri="{9D8B030D-6E8A-4147-A177-3AD203B41FA5}">
                      <a16:colId xmlns:a16="http://schemas.microsoft.com/office/drawing/2014/main" val="2597230903"/>
                    </a:ext>
                  </a:extLst>
                </a:gridCol>
              </a:tblGrid>
              <a:tr h="32477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Stadt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Bezeichnung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Laufzeit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Status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Typus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2619017"/>
                  </a:ext>
                </a:extLst>
              </a:tr>
              <a:tr h="5312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Landshut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Ludmilla 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Wohnpark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2010 – 2014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Wohnquartier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3384071"/>
                  </a:ext>
                </a:extLst>
              </a:tr>
              <a:tr h="5312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Karlsruhe-Rintheim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Rintheimer Feld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2012 - 2015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Wohnquartier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1290863"/>
                  </a:ext>
                </a:extLst>
              </a:tr>
              <a:tr h="5312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Karlsruhe-Durlach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Smartes Quartier Durlach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2018 – 2021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laufend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Wohnquartier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966045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Wüstenrot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Vordere 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Viehweide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2012 – 2017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Wohnquartier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6942400"/>
                  </a:ext>
                </a:extLst>
              </a:tr>
              <a:tr h="5425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Geretsried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Neue Mitte / 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Puls G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2015 – 2019 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Verlängert bis 12/2020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Mischquartier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8319473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Detmold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Berufskollegzentrum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2010 - 2015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Nichtwohnquartier (Schulcampus)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0003581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Stuttgart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Hochschule für Technik 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2015 – 2018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abgeschlossen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Nichtwohnquartier (Universitätscampus)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7630488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Berlin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FUBIC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Baubeginn 2022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laufend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effectLst/>
                        </a:rPr>
                        <a:t>Nichtwohnquartier</a:t>
                      </a:r>
                      <a:r>
                        <a:rPr lang="en-US" sz="1400" dirty="0">
                          <a:effectLst/>
                        </a:rPr>
                        <a:t> (Business and Innovation Center)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66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CBA2EAE-D252-4F3B-9BAC-A41F923D3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DC5F6-47C4-477D-95EC-8532CA01B2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Dokumentierte Quartiere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2AB7DE1-5CBB-3AFE-5DFF-96D95BBCC5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89968" y="1268760"/>
            <a:ext cx="2948019" cy="4677995"/>
          </a:xfrm>
        </p:spPr>
        <p:txBody>
          <a:bodyPr/>
          <a:lstStyle/>
          <a:p>
            <a:r>
              <a:rPr lang="de-DE" b="1" dirty="0"/>
              <a:t>Differenzierung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u="sng" dirty="0"/>
              <a:t>Nach Realisierungsgrad:</a:t>
            </a:r>
          </a:p>
          <a:p>
            <a:pPr marL="342900" indent="-342900">
              <a:buAutoNum type="alphaLcParenR"/>
            </a:pPr>
            <a:r>
              <a:rPr lang="de-DE" dirty="0"/>
              <a:t>Bestehende Quartiere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„einfach“ zählen</a:t>
            </a:r>
            <a:endParaRPr lang="de-DE" dirty="0"/>
          </a:p>
          <a:p>
            <a:pPr marL="342900" indent="-342900">
              <a:buAutoNum type="alphaLcParenR"/>
            </a:pPr>
            <a:r>
              <a:rPr lang="de-DE" dirty="0"/>
              <a:t>Geplante Quartiere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Erfahrungswerte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und Modelle</a:t>
            </a:r>
          </a:p>
          <a:p>
            <a:pPr marL="342900" indent="-342900">
              <a:buAutoNum type="alphaLcParenR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u="sng" dirty="0">
                <a:sym typeface="Wingdings" panose="05000000000000000000" pitchFamily="2" charset="2"/>
              </a:rPr>
              <a:t>Nach Quartierstyp:</a:t>
            </a:r>
          </a:p>
          <a:p>
            <a:pPr marL="342900" indent="-342900">
              <a:buAutoNum type="alphaLcParenR"/>
            </a:pPr>
            <a:r>
              <a:rPr lang="de-DE" dirty="0">
                <a:sym typeface="Wingdings" panose="05000000000000000000" pitchFamily="2" charset="2"/>
              </a:rPr>
              <a:t>Wohnen</a:t>
            </a:r>
          </a:p>
          <a:p>
            <a:pPr marL="342900" indent="-342900">
              <a:buAutoNum type="alphaLcParenR"/>
            </a:pPr>
            <a:r>
              <a:rPr lang="de-DE" dirty="0">
                <a:sym typeface="Wingdings" panose="05000000000000000000" pitchFamily="2" charset="2"/>
              </a:rPr>
              <a:t>Gewerbe</a:t>
            </a:r>
          </a:p>
          <a:p>
            <a:pPr marL="342900" indent="-342900">
              <a:buAutoNum type="alphaLcParenR"/>
            </a:pPr>
            <a:r>
              <a:rPr lang="de-DE" dirty="0">
                <a:sym typeface="Wingdings" panose="05000000000000000000" pitchFamily="2" charset="2"/>
              </a:rPr>
              <a:t>Mischgebiete</a:t>
            </a:r>
          </a:p>
          <a:p>
            <a:pPr marL="342900" indent="-342900">
              <a:buAutoNum type="alphaLcParenR"/>
            </a:pPr>
            <a:r>
              <a:rPr lang="de-DE" dirty="0">
                <a:sym typeface="Wingdings" panose="05000000000000000000" pitchFamily="2" charset="2"/>
              </a:rPr>
              <a:t>Campus</a:t>
            </a:r>
          </a:p>
          <a:p>
            <a:pPr marL="342900" indent="-342900">
              <a:buAutoNum type="alphaLcParenR"/>
            </a:pPr>
            <a:r>
              <a:rPr lang="de-DE" dirty="0">
                <a:sym typeface="Wingdings" panose="05000000000000000000" pitchFamily="2" charset="2"/>
              </a:rPr>
              <a:t>etc..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FAE75B-E2D3-49F4-896B-EC52F68CF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7"/>
          <a:stretch/>
        </p:blipFill>
        <p:spPr>
          <a:xfrm>
            <a:off x="287338" y="1268760"/>
            <a:ext cx="4438650" cy="532891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3CF3D73-AF94-4908-9E11-655BD721A84E}"/>
              </a:ext>
            </a:extLst>
          </p:cNvPr>
          <p:cNvSpPr/>
          <p:nvPr/>
        </p:nvSpPr>
        <p:spPr>
          <a:xfrm>
            <a:off x="3082082" y="563491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CF942A-C457-484A-A672-7C299845C178}"/>
              </a:ext>
            </a:extLst>
          </p:cNvPr>
          <p:cNvSpPr txBox="1"/>
          <p:nvPr/>
        </p:nvSpPr>
        <p:spPr>
          <a:xfrm>
            <a:off x="3158963" y="5452033"/>
            <a:ext cx="1103435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Landshut (Wohnen)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C5F4F5-DC65-4657-B7E2-1AD4D504A962}"/>
              </a:ext>
            </a:extLst>
          </p:cNvPr>
          <p:cNvSpPr/>
          <p:nvPr/>
        </p:nvSpPr>
        <p:spPr>
          <a:xfrm>
            <a:off x="1602029" y="52352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096E8B-CA07-44C7-A973-FBDBA7A17152}"/>
              </a:ext>
            </a:extLst>
          </p:cNvPr>
          <p:cNvSpPr txBox="1"/>
          <p:nvPr/>
        </p:nvSpPr>
        <p:spPr>
          <a:xfrm>
            <a:off x="494245" y="5308096"/>
            <a:ext cx="1164349" cy="53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Karlsruhe</a:t>
            </a:r>
            <a:br>
              <a:rPr lang="de-DE" sz="1000" dirty="0">
                <a:latin typeface="Calibri" pitchFamily="2" charset="77"/>
              </a:rPr>
            </a:br>
            <a:r>
              <a:rPr lang="de-DE" sz="1000" dirty="0">
                <a:latin typeface="Calibri" pitchFamily="2" charset="77"/>
              </a:rPr>
              <a:t>- </a:t>
            </a:r>
            <a:r>
              <a:rPr lang="de-DE" sz="1000" dirty="0" err="1">
                <a:latin typeface="Calibri" pitchFamily="2" charset="77"/>
              </a:rPr>
              <a:t>Rintheim</a:t>
            </a:r>
            <a:r>
              <a:rPr lang="de-DE" sz="1000" dirty="0">
                <a:latin typeface="Calibri" pitchFamily="2" charset="77"/>
              </a:rPr>
              <a:t> (Wohnen)</a:t>
            </a:r>
            <a:br>
              <a:rPr lang="de-DE" sz="1000" dirty="0">
                <a:latin typeface="Calibri" pitchFamily="2" charset="77"/>
              </a:rPr>
            </a:br>
            <a:r>
              <a:rPr lang="de-DE" sz="1000" dirty="0">
                <a:latin typeface="Calibri" pitchFamily="2" charset="77"/>
              </a:rPr>
              <a:t>- Durlach (Wohnen)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309610D-A3E2-4ED4-B3B0-A0F2153EE9A4}"/>
              </a:ext>
            </a:extLst>
          </p:cNvPr>
          <p:cNvSpPr/>
          <p:nvPr/>
        </p:nvSpPr>
        <p:spPr>
          <a:xfrm>
            <a:off x="2155728" y="512198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5DAD0F-14CF-4F76-8BF3-BCB82E937CFD}"/>
              </a:ext>
            </a:extLst>
          </p:cNvPr>
          <p:cNvSpPr txBox="1"/>
          <p:nvPr/>
        </p:nvSpPr>
        <p:spPr>
          <a:xfrm>
            <a:off x="2264217" y="4939375"/>
            <a:ext cx="1119465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 err="1">
                <a:latin typeface="Calibri" pitchFamily="2" charset="77"/>
              </a:rPr>
              <a:t>Wüsterot</a:t>
            </a:r>
            <a:r>
              <a:rPr lang="de-DE" sz="1000" dirty="0">
                <a:latin typeface="Calibri" pitchFamily="2" charset="77"/>
              </a:rPr>
              <a:t> (Wohnen)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0E7E49-164F-43C5-853D-A353E481173D}"/>
              </a:ext>
            </a:extLst>
          </p:cNvPr>
          <p:cNvSpPr/>
          <p:nvPr/>
        </p:nvSpPr>
        <p:spPr>
          <a:xfrm>
            <a:off x="2977307" y="5954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FBF678-7BE0-42E6-A22E-9D87F58D2301}"/>
              </a:ext>
            </a:extLst>
          </p:cNvPr>
          <p:cNvSpPr txBox="1"/>
          <p:nvPr/>
        </p:nvSpPr>
        <p:spPr>
          <a:xfrm>
            <a:off x="3058951" y="6028295"/>
            <a:ext cx="1460904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Geretsried (Mischquartier)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83CA89-15FE-4CA8-B117-7C7716EF2CEB}"/>
              </a:ext>
            </a:extLst>
          </p:cNvPr>
          <p:cNvSpPr/>
          <p:nvPr/>
        </p:nvSpPr>
        <p:spPr>
          <a:xfrm>
            <a:off x="1740903" y="33042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16E9D97-4BBE-47AA-8FF2-7CA6C647F80B}"/>
              </a:ext>
            </a:extLst>
          </p:cNvPr>
          <p:cNvSpPr txBox="1"/>
          <p:nvPr/>
        </p:nvSpPr>
        <p:spPr>
          <a:xfrm>
            <a:off x="1810192" y="3378816"/>
            <a:ext cx="1688530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Detmold (Berufsschul-Campus)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6672F53-E70A-473F-9F57-37F946F89A5F}"/>
              </a:ext>
            </a:extLst>
          </p:cNvPr>
          <p:cNvSpPr/>
          <p:nvPr/>
        </p:nvSpPr>
        <p:spPr>
          <a:xfrm>
            <a:off x="1926382" y="539361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76A1C42-2F2E-4404-B450-FBBAF2C4D2A5}"/>
              </a:ext>
            </a:extLst>
          </p:cNvPr>
          <p:cNvSpPr txBox="1"/>
          <p:nvPr/>
        </p:nvSpPr>
        <p:spPr>
          <a:xfrm>
            <a:off x="2003263" y="5487181"/>
            <a:ext cx="782834" cy="380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Stuttgart</a:t>
            </a:r>
            <a:br>
              <a:rPr lang="de-DE" sz="1000" dirty="0">
                <a:latin typeface="Calibri" pitchFamily="2" charset="77"/>
              </a:rPr>
            </a:br>
            <a:r>
              <a:rPr lang="de-DE" sz="1000" dirty="0">
                <a:latin typeface="Calibri" pitchFamily="2" charset="77"/>
              </a:rPr>
              <a:t>(Uni-Campus)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0A153E4-8F8A-4EC4-AF30-59AFFDB5766E}"/>
              </a:ext>
            </a:extLst>
          </p:cNvPr>
          <p:cNvSpPr/>
          <p:nvPr/>
        </p:nvSpPr>
        <p:spPr>
          <a:xfrm>
            <a:off x="3760262" y="283075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9471E04-CCBE-4BC0-83EE-D8A1481CC503}"/>
              </a:ext>
            </a:extLst>
          </p:cNvPr>
          <p:cNvSpPr txBox="1"/>
          <p:nvPr/>
        </p:nvSpPr>
        <p:spPr>
          <a:xfrm>
            <a:off x="2470990" y="2676170"/>
            <a:ext cx="1375945" cy="22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de-DE" sz="1000" dirty="0">
                <a:latin typeface="Calibri" pitchFamily="2" charset="77"/>
              </a:rPr>
              <a:t>Berlin (Business Campus)</a:t>
            </a:r>
          </a:p>
        </p:txBody>
      </p:sp>
    </p:spTree>
    <p:extLst>
      <p:ext uri="{BB962C8B-B14F-4D97-AF65-F5344CB8AC3E}">
        <p14:creationId xmlns:p14="http://schemas.microsoft.com/office/powerpoint/2010/main" val="378342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D135E64-8F11-E52B-FC35-FC55B7214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Hochschule Karlsruhe </a:t>
            </a:r>
          </a:p>
          <a:p>
            <a:pPr>
              <a:defRPr/>
            </a:pPr>
            <a:r>
              <a:rPr lang="de-DE" dirty="0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D2EEB7-607D-845C-E56A-654039E028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Herausforderung: </a:t>
            </a:r>
            <a:br>
              <a:rPr lang="de-DE" dirty="0"/>
            </a:br>
            <a:r>
              <a:rPr lang="de-DE" dirty="0"/>
              <a:t>Mobilität abhängig von Randbedingungen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8C4F8C-A476-542C-523C-D5D8486F3E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Quartiere unterschiedlichen Typs „ticken“ unterschiedlich bzgl. ihrer Mobilität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A9EB10-30CD-7525-C01E-E3B2884B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6" y="1703704"/>
            <a:ext cx="6869540" cy="43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A4CA7C-8D39-9919-34BD-B74446C16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F654EB-263B-E4B1-0D5A-B9021B5BDF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Mobilitätskennwerte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751DCF-03AA-896F-D6FE-BCB028BD37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Tagesganglinien Quell- und Zielverkehr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32A1FB3-A097-D4D9-C788-11FFBF03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200242"/>
            <a:ext cx="2943925" cy="358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CC521D4-FB9B-6AFA-ECD0-00F91701A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/>
          <a:stretch/>
        </p:blipFill>
        <p:spPr bwMode="auto">
          <a:xfrm>
            <a:off x="5877062" y="2214599"/>
            <a:ext cx="2519304" cy="35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4AAE6886-1227-F1DB-AD7B-3F7DE1DD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38" y="2204864"/>
            <a:ext cx="2467141" cy="35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7224AA9-AC24-CB17-C768-2564BDA52971}"/>
              </a:ext>
            </a:extLst>
          </p:cNvPr>
          <p:cNvSpPr txBox="1"/>
          <p:nvPr/>
        </p:nvSpPr>
        <p:spPr>
          <a:xfrm>
            <a:off x="287999" y="1791632"/>
            <a:ext cx="2467141" cy="276999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Wohngebiet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DBF3C02-24D8-84BA-C980-C26062E1B9BE}"/>
              </a:ext>
            </a:extLst>
          </p:cNvPr>
          <p:cNvSpPr txBox="1"/>
          <p:nvPr/>
        </p:nvSpPr>
        <p:spPr>
          <a:xfrm>
            <a:off x="5880011" y="1791631"/>
            <a:ext cx="2516355" cy="276999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Gewerbegebiet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CF7CE1B-902E-6BD3-C333-AD55CE3434CB}"/>
              </a:ext>
            </a:extLst>
          </p:cNvPr>
          <p:cNvSpPr txBox="1"/>
          <p:nvPr/>
        </p:nvSpPr>
        <p:spPr>
          <a:xfrm>
            <a:off x="2843808" y="1780497"/>
            <a:ext cx="2943925" cy="276999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Einzelhandel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6E405E3-AEED-BE0E-0AA4-FB5811816F14}"/>
              </a:ext>
            </a:extLst>
          </p:cNvPr>
          <p:cNvSpPr txBox="1"/>
          <p:nvPr/>
        </p:nvSpPr>
        <p:spPr>
          <a:xfrm>
            <a:off x="179512" y="5733256"/>
            <a:ext cx="699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Quelle: Schätzung des Verkehrsaufkommens von Gebietstypen (FGSV, 2006)</a:t>
            </a:r>
          </a:p>
        </p:txBody>
      </p:sp>
    </p:spTree>
    <p:extLst>
      <p:ext uri="{BB962C8B-B14F-4D97-AF65-F5344CB8AC3E}">
        <p14:creationId xmlns:p14="http://schemas.microsoft.com/office/powerpoint/2010/main" val="203949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A55E9E8-FD89-40B9-BDEA-E10C5165E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Karlsruhe </a:t>
            </a:r>
          </a:p>
          <a:p>
            <a:pPr>
              <a:defRPr/>
            </a:pPr>
            <a:r>
              <a:rPr lang="de-DE"/>
              <a:t>5.7.2023</a:t>
            </a:r>
          </a:p>
          <a:p>
            <a:pPr>
              <a:defRPr/>
            </a:pPr>
            <a:fld id="{4B706699-9CF8-4C87-B89A-68CF7BF1BFB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2A6C29-EC25-4CEA-826B-F86FD1A156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Mobilitätskennwerte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AE84C5-02CD-4774-9E22-C3F2431BFC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 err="1"/>
              <a:t>MiD</a:t>
            </a:r>
            <a:r>
              <a:rPr lang="de-DE" b="1" dirty="0"/>
              <a:t> 2017</a:t>
            </a:r>
            <a:r>
              <a:rPr lang="de-DE" dirty="0"/>
              <a:t>: Modal Split und Wegelängen nach Verkehrsmittel und Raumtyp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90AF0F-683C-47C3-8E59-E585C46D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1553836"/>
            <a:ext cx="7020966" cy="46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24217"/>
      </p:ext>
    </p:extLst>
  </p:cSld>
  <p:clrMapOvr>
    <a:masterClrMapping/>
  </p:clrMapOvr>
</p:sld>
</file>

<file path=ppt/theme/theme1.xml><?xml version="1.0" encoding="utf-8"?>
<a:theme xmlns:a="http://schemas.openxmlformats.org/drawingml/2006/main" name="HKA_Präsentation // Cover">
  <a:themeElements>
    <a:clrScheme name="HKA _ RGB _200330">
      <a:dk1>
        <a:srgbClr val="000000"/>
      </a:dk1>
      <a:lt1>
        <a:srgbClr val="FFFFFF"/>
      </a:lt1>
      <a:dk2>
        <a:srgbClr val="FFFFFF"/>
      </a:dk2>
      <a:lt2>
        <a:srgbClr val="D72305"/>
      </a:lt2>
      <a:accent1>
        <a:srgbClr val="D62305"/>
      </a:accent1>
      <a:accent2>
        <a:srgbClr val="8C2C82"/>
      </a:accent2>
      <a:accent3>
        <a:srgbClr val="64378C"/>
      </a:accent3>
      <a:accent4>
        <a:srgbClr val="004F92"/>
      </a:accent4>
      <a:accent5>
        <a:srgbClr val="2869AF"/>
      </a:accent5>
      <a:accent6>
        <a:srgbClr val="198282"/>
      </a:accent6>
      <a:hlink>
        <a:srgbClr val="288705"/>
      </a:hlink>
      <a:folHlink>
        <a:srgbClr val="D6230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solidFill>
            <a:schemeClr val="accent1"/>
          </a:solidFill>
        </a:ln>
      </a:spPr>
      <a:bodyPr anchor="b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B0093F6-9DF4-4E0F-A0AC-E1E8242B8503}" vid="{53A06250-513C-498F-A3C8-3F8CFEB8F1BE}"/>
    </a:ext>
  </a:extLst>
</a:theme>
</file>

<file path=ppt/theme/theme2.xml><?xml version="1.0" encoding="utf-8"?>
<a:theme xmlns:a="http://schemas.openxmlformats.org/drawingml/2006/main" name="HKA_Präsentation // Inhalt">
  <a:themeElements>
    <a:clrScheme name="HKA RGB 200528">
      <a:dk1>
        <a:srgbClr val="000000"/>
      </a:dk1>
      <a:lt1>
        <a:srgbClr val="FFFFFF"/>
      </a:lt1>
      <a:dk2>
        <a:srgbClr val="FFFFFF"/>
      </a:dk2>
      <a:lt2>
        <a:srgbClr val="288632"/>
      </a:lt2>
      <a:accent1>
        <a:srgbClr val="D62305"/>
      </a:accent1>
      <a:accent2>
        <a:srgbClr val="8C2C82"/>
      </a:accent2>
      <a:accent3>
        <a:srgbClr val="64378C"/>
      </a:accent3>
      <a:accent4>
        <a:srgbClr val="004F92"/>
      </a:accent4>
      <a:accent5>
        <a:srgbClr val="2869AF"/>
      </a:accent5>
      <a:accent6>
        <a:srgbClr val="198282"/>
      </a:accent6>
      <a:hlink>
        <a:srgbClr val="288705"/>
      </a:hlink>
      <a:folHlink>
        <a:srgbClr val="D6230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wrap="none" lIns="0" tIns="0" rIns="0" bIns="0" rtlCol="0" anchor="t" anchorCtr="0">
        <a:noAutofit/>
      </a:bodyPr>
      <a:lstStyle>
        <a:defPPr algn="l">
          <a:defRPr sz="2500" dirty="0" err="1" smtClean="0">
            <a:latin typeface="Calibri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B0093F6-9DF4-4E0F-A0AC-E1E8242B8503}" vid="{AFDE83BB-B836-49C5-9401-441A7546FC94}"/>
    </a:ext>
  </a:extLst>
</a:theme>
</file>

<file path=ppt/theme/theme3.xml><?xml version="1.0" encoding="utf-8"?>
<a:theme xmlns:a="http://schemas.openxmlformats.org/drawingml/2006/main" name="HKA_Präsentation // ENDE">
  <a:themeElements>
    <a:clrScheme name="HKA RGB_">
      <a:dk1>
        <a:srgbClr val="000000"/>
      </a:dk1>
      <a:lt1>
        <a:srgbClr val="FFFFFF"/>
      </a:lt1>
      <a:dk2>
        <a:srgbClr val="FFFFFF"/>
      </a:dk2>
      <a:lt2>
        <a:srgbClr val="E5322A"/>
      </a:lt2>
      <a:accent1>
        <a:srgbClr val="E53214"/>
      </a:accent1>
      <a:accent2>
        <a:srgbClr val="8B2C83"/>
      </a:accent2>
      <a:accent3>
        <a:srgbClr val="633680"/>
      </a:accent3>
      <a:accent4>
        <a:srgbClr val="1D4595"/>
      </a:accent4>
      <a:accent5>
        <a:srgbClr val="2869AF"/>
      </a:accent5>
      <a:accent6>
        <a:srgbClr val="198282"/>
      </a:accent6>
      <a:hlink>
        <a:srgbClr val="32AA45"/>
      </a:hlink>
      <a:folHlink>
        <a:srgbClr val="E63214"/>
      </a:folHlink>
    </a:clrScheme>
    <a:fontScheme name="Offic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B0093F6-9DF4-4E0F-A0AC-E1E8242B8503}" vid="{098A251F-5615-41B0-A981-F605898EF371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IVI-entschlackt_v3</Template>
  <TotalTime>0</TotalTime>
  <Words>1562</Words>
  <Application>Microsoft Office PowerPoint</Application>
  <PresentationFormat>Bildschirmpräsentation (4:3)</PresentationFormat>
  <Paragraphs>491</Paragraphs>
  <Slides>27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Calibri</vt:lpstr>
      <vt:lpstr>Calibri Bold</vt:lpstr>
      <vt:lpstr>Arial</vt:lpstr>
      <vt:lpstr>Tahoma</vt:lpstr>
      <vt:lpstr>HKA_Präsentation // Cover</vt:lpstr>
      <vt:lpstr>HKA_Präsentation // Inhalt</vt:lpstr>
      <vt:lpstr>HKA_Präsentation // ENDE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Jan Riel</dc:creator>
  <cp:keywords/>
  <dc:description/>
  <cp:lastModifiedBy>Jan Riel</cp:lastModifiedBy>
  <cp:revision>21</cp:revision>
  <cp:lastPrinted>2020-09-16T09:23:03Z</cp:lastPrinted>
  <dcterms:created xsi:type="dcterms:W3CDTF">2023-06-26T19:51:18Z</dcterms:created>
  <dcterms:modified xsi:type="dcterms:W3CDTF">2023-07-04T21:26:14Z</dcterms:modified>
  <cp:category/>
</cp:coreProperties>
</file>